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2.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2" r:id="rId2"/>
  </p:sldMasterIdLst>
  <p:notesMasterIdLst>
    <p:notesMasterId r:id="rId54"/>
  </p:notesMasterIdLst>
  <p:sldIdLst>
    <p:sldId id="308" r:id="rId3"/>
    <p:sldId id="1137" r:id="rId4"/>
    <p:sldId id="454" r:id="rId5"/>
    <p:sldId id="258" r:id="rId6"/>
    <p:sldId id="259" r:id="rId7"/>
    <p:sldId id="260" r:id="rId8"/>
    <p:sldId id="261" r:id="rId9"/>
    <p:sldId id="262" r:id="rId10"/>
    <p:sldId id="263" r:id="rId11"/>
    <p:sldId id="264" r:id="rId12"/>
    <p:sldId id="1136" r:id="rId13"/>
    <p:sldId id="266" r:id="rId14"/>
    <p:sldId id="267" r:id="rId15"/>
    <p:sldId id="268" r:id="rId16"/>
    <p:sldId id="269" r:id="rId17"/>
    <p:sldId id="991" r:id="rId18"/>
    <p:sldId id="1077" r:id="rId19"/>
    <p:sldId id="1099" r:id="rId20"/>
    <p:sldId id="1130" r:id="rId21"/>
    <p:sldId id="273" r:id="rId22"/>
    <p:sldId id="441" r:id="rId23"/>
    <p:sldId id="581" r:id="rId24"/>
    <p:sldId id="582" r:id="rId25"/>
    <p:sldId id="583" r:id="rId26"/>
    <p:sldId id="584" r:id="rId27"/>
    <p:sldId id="585" r:id="rId28"/>
    <p:sldId id="586" r:id="rId29"/>
    <p:sldId id="587" r:id="rId30"/>
    <p:sldId id="588" r:id="rId31"/>
    <p:sldId id="589" r:id="rId32"/>
    <p:sldId id="590" r:id="rId33"/>
    <p:sldId id="591" r:id="rId34"/>
    <p:sldId id="592" r:id="rId35"/>
    <p:sldId id="593" r:id="rId36"/>
    <p:sldId id="594" r:id="rId37"/>
    <p:sldId id="595" r:id="rId38"/>
    <p:sldId id="596" r:id="rId39"/>
    <p:sldId id="597" r:id="rId40"/>
    <p:sldId id="598" r:id="rId41"/>
    <p:sldId id="599" r:id="rId42"/>
    <p:sldId id="600" r:id="rId43"/>
    <p:sldId id="601" r:id="rId44"/>
    <p:sldId id="602" r:id="rId45"/>
    <p:sldId id="603" r:id="rId46"/>
    <p:sldId id="604" r:id="rId47"/>
    <p:sldId id="1131" r:id="rId48"/>
    <p:sldId id="1132" r:id="rId49"/>
    <p:sldId id="1133" r:id="rId50"/>
    <p:sldId id="1134" r:id="rId51"/>
    <p:sldId id="1135" r:id="rId52"/>
    <p:sldId id="307" r:id="rId53"/>
  </p:sldIdLst>
  <p:sldSz cx="12188825" cy="6858000"/>
  <p:notesSz cx="6858000" cy="1218882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4677" autoAdjust="0"/>
  </p:normalViewPr>
  <p:slideViewPr>
    <p:cSldViewPr snapToGrid="0" snapToObjects="1">
      <p:cViewPr varScale="1">
        <p:scale>
          <a:sx n="54" d="100"/>
          <a:sy n="54" d="100"/>
        </p:scale>
        <p:origin x="135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321166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9CC7C-7B6D-F4D2-B917-914D6ED53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2B81B-FAF2-0552-F2C4-80DFF8E3C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17D851-D126-766A-3F96-EA98A42621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F55DA4B-E1BC-748F-A986-F951AE09F457}"/>
              </a:ext>
            </a:extLst>
          </p:cNvPr>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2244822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5E81C-C629-E478-ED3E-37CC29EB28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B10296-637B-4AD8-2C98-57033EF96C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46F142-9EEF-2F38-5173-CA58A3C4ED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00F297-AEA3-E0CA-4F90-D91723098F62}"/>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407637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スライド イメージ プレースホルダー 1">
            <a:extLst>
              <a:ext uri="{FF2B5EF4-FFF2-40B4-BE49-F238E27FC236}">
                <a16:creationId xmlns:a16="http://schemas.microsoft.com/office/drawing/2014/main" id="{BB25BB03-CF5B-4865-A2A6-BC2D9F6F580D}"/>
              </a:ext>
            </a:extLst>
          </p:cNvPr>
          <p:cNvSpPr>
            <a:spLocks noGrp="1" noRot="1" noChangeAspect="1" noChangeArrowheads="1" noTextEdit="1"/>
          </p:cNvSpPr>
          <p:nvPr>
            <p:ph type="sldImg"/>
          </p:nvPr>
        </p:nvSpPr>
        <p:spPr>
          <a:ln/>
        </p:spPr>
      </p:sp>
      <p:sp>
        <p:nvSpPr>
          <p:cNvPr id="41987" name="ノート プレースホルダー 2">
            <a:extLst>
              <a:ext uri="{FF2B5EF4-FFF2-40B4-BE49-F238E27FC236}">
                <a16:creationId xmlns:a16="http://schemas.microsoft.com/office/drawing/2014/main" id="{172919B3-4F3A-49AD-BE91-719EE87608D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dirty="0"/>
              <a:t>こちらは、認知症が進んだかたでも取組める、やさしいレベルの「音読・ゆうゆう」です。ゆうゆうは「短い簡潔な文章」となっております。</a:t>
            </a:r>
            <a:endParaRPr lang="en-US" altLang="ja-JP" dirty="0"/>
          </a:p>
          <a:p>
            <a:r>
              <a:rPr lang="ja-JP" altLang="en-US" dirty="0"/>
              <a:t>音読は３回行います。</a:t>
            </a:r>
            <a:r>
              <a:rPr lang="en-US" altLang="ja-JP" dirty="0"/>
              <a:t>3</a:t>
            </a:r>
            <a:r>
              <a:rPr lang="ja-JP" altLang="en-US" dirty="0"/>
              <a:t>回目が最も脳が活性化します。</a:t>
            </a:r>
            <a:endParaRPr lang="en-US" altLang="ja-JP" dirty="0"/>
          </a:p>
        </p:txBody>
      </p:sp>
      <p:sp>
        <p:nvSpPr>
          <p:cNvPr id="41988" name="スライド番号プレースホルダー 3">
            <a:extLst>
              <a:ext uri="{FF2B5EF4-FFF2-40B4-BE49-F238E27FC236}">
                <a16:creationId xmlns:a16="http://schemas.microsoft.com/office/drawing/2014/main" id="{102920D2-E8DB-48D4-BC94-7C356E1574A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672A5893-903B-485E-8BDB-69E0D914DA26}" type="slidenum">
              <a:rPr lang="en-US" altLang="ja-JP" smtClean="0"/>
              <a:pPr/>
              <a:t>16</a:t>
            </a:fld>
            <a:endParaRPr lang="en-US" altLang="ja-JP"/>
          </a:p>
        </p:txBody>
      </p:sp>
    </p:spTree>
    <p:extLst>
      <p:ext uri="{BB962C8B-B14F-4D97-AF65-F5344CB8AC3E}">
        <p14:creationId xmlns:p14="http://schemas.microsoft.com/office/powerpoint/2010/main" val="3072694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スライド イメージ プレースホルダー 1">
            <a:extLst>
              <a:ext uri="{FF2B5EF4-FFF2-40B4-BE49-F238E27FC236}">
                <a16:creationId xmlns:a16="http://schemas.microsoft.com/office/drawing/2014/main" id="{BE5F4654-6393-4EE3-B472-FBE7B3F27C23}"/>
              </a:ext>
            </a:extLst>
          </p:cNvPr>
          <p:cNvSpPr>
            <a:spLocks noGrp="1" noRot="1" noChangeAspect="1" noChangeArrowheads="1" noTextEdit="1"/>
          </p:cNvSpPr>
          <p:nvPr>
            <p:ph type="sldImg"/>
          </p:nvPr>
        </p:nvSpPr>
        <p:spPr>
          <a:ln/>
        </p:spPr>
      </p:sp>
      <p:sp>
        <p:nvSpPr>
          <p:cNvPr id="39939" name="ノート プレースホルダー 2">
            <a:extLst>
              <a:ext uri="{FF2B5EF4-FFF2-40B4-BE49-F238E27FC236}">
                <a16:creationId xmlns:a16="http://schemas.microsoft.com/office/drawing/2014/main" id="{1E156FE7-48EB-4793-A15E-198FD716BEA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dirty="0"/>
              <a:t>音読をしたあと、内容の確認や、漢字のなぞり書き、会話などで、さらに脳を活性化してあげましょう。</a:t>
            </a:r>
            <a:endParaRPr lang="en-US" altLang="ja-JP" dirty="0"/>
          </a:p>
          <a:p>
            <a:r>
              <a:rPr lang="ja-JP" altLang="en-US" dirty="0"/>
              <a:t>今日は実際には取組みません。このプログラムは、皆さんのデイサービスで明日からお使いいただけます。</a:t>
            </a:r>
            <a:endParaRPr lang="en-US" altLang="ja-JP" dirty="0"/>
          </a:p>
          <a:p>
            <a:r>
              <a:rPr lang="ja-JP" altLang="en-US" dirty="0"/>
              <a:t>ここでは、違ったタイプの音読、「</a:t>
            </a:r>
            <a:r>
              <a:rPr lang="en-US" altLang="ja-JP" dirty="0"/>
              <a:t>3</a:t>
            </a:r>
            <a:r>
              <a:rPr lang="ja-JP" altLang="en-US" dirty="0"/>
              <a:t>文問題」をしたいと思います。</a:t>
            </a:r>
          </a:p>
          <a:p>
            <a:endParaRPr lang="en-US" altLang="ja-JP" dirty="0"/>
          </a:p>
          <a:p>
            <a:endParaRPr lang="en-US" altLang="ja-JP" dirty="0"/>
          </a:p>
        </p:txBody>
      </p:sp>
      <p:sp>
        <p:nvSpPr>
          <p:cNvPr id="39940" name="スライド番号プレースホルダー 3">
            <a:extLst>
              <a:ext uri="{FF2B5EF4-FFF2-40B4-BE49-F238E27FC236}">
                <a16:creationId xmlns:a16="http://schemas.microsoft.com/office/drawing/2014/main" id="{2776B70F-44BB-426F-A511-1FDD5AFD469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fld id="{A31FDBCD-3410-434D-AB04-F1CFB40EADAD}" type="slidenum">
              <a:rPr lang="en-US" altLang="ja-JP" smtClean="0"/>
              <a:pPr/>
              <a:t>17</a:t>
            </a:fld>
            <a:endParaRPr lang="en-US" altLang="ja-JP"/>
          </a:p>
        </p:txBody>
      </p:sp>
    </p:spTree>
    <p:extLst>
      <p:ext uri="{BB962C8B-B14F-4D97-AF65-F5344CB8AC3E}">
        <p14:creationId xmlns:p14="http://schemas.microsoft.com/office/powerpoint/2010/main" val="2092260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次は、個別レクの時間帯に行いやすい、「ワン・ニャン・メー」です。まずは動物の絵を見ながら声に出して、鳴き声を言っていきます</a:t>
            </a:r>
          </a:p>
          <a:p>
            <a:r>
              <a:rPr kumimoji="1" lang="ja-JP" altLang="en-US" dirty="0"/>
              <a:t>左の絵①をみてください。いいですか。一緒にないてくださいね。犬はワン、猫は？にゃん、ヤギはめーですね。いいと思います、拍手～</a:t>
            </a:r>
            <a:endParaRPr kumimoji="1" lang="en-US" altLang="ja-JP" dirty="0"/>
          </a:p>
          <a:p>
            <a:r>
              <a:rPr kumimoji="1" lang="ja-JP" altLang="en-US" dirty="0"/>
              <a:t>それでは、②に取組みます。ルールを言います。絵が逆さまのときは、どんな動物であっても「メン！」といいます。</a:t>
            </a:r>
            <a:endParaRPr kumimoji="1" lang="en-US" altLang="ja-JP" dirty="0"/>
          </a:p>
          <a:p>
            <a:r>
              <a:rPr kumimoji="1" lang="ja-JP" altLang="en-US" dirty="0"/>
              <a:t>いいですか。できるだけいそいで行いましょう。それでは、皆さん各自、右の絵を見ながらやってみてください。</a:t>
            </a:r>
            <a:endParaRPr kumimoji="1" lang="en-US" altLang="ja-JP" dirty="0"/>
          </a:p>
          <a:p>
            <a:r>
              <a:rPr kumimoji="1" lang="ja-JP" altLang="en-US" dirty="0"/>
              <a:t>～はいお疲れ様でした。拍手。</a:t>
            </a:r>
            <a:endParaRPr kumimoji="1" lang="en-US" altLang="ja-JP" dirty="0"/>
          </a:p>
        </p:txBody>
      </p:sp>
      <p:sp>
        <p:nvSpPr>
          <p:cNvPr id="4" name="スライド番号プレースホルダー 3"/>
          <p:cNvSpPr>
            <a:spLocks noGrp="1"/>
          </p:cNvSpPr>
          <p:nvPr>
            <p:ph type="sldNum" sz="quarter" idx="5"/>
          </p:nvPr>
        </p:nvSpPr>
        <p:spPr/>
        <p:txBody>
          <a:bodyPr/>
          <a:lstStyle/>
          <a:p>
            <a:fld id="{64ED7FC6-CC08-4022-9496-C3054E7C58D9}" type="slidenum">
              <a:rPr kumimoji="1" lang="ja-JP" altLang="en-US" smtClean="0"/>
              <a:t>18</a:t>
            </a:fld>
            <a:endParaRPr kumimoji="1" lang="ja-JP" altLang="en-US"/>
          </a:p>
        </p:txBody>
      </p:sp>
    </p:spTree>
    <p:extLst>
      <p:ext uri="{BB962C8B-B14F-4D97-AF65-F5344CB8AC3E}">
        <p14:creationId xmlns:p14="http://schemas.microsoft.com/office/powerpoint/2010/main" val="886579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次は、番組でも紹介された「集団レク型・たばこ体操」です。集団レクの時間帯に行うと、皆で楽しくワーキングメモリを鍛えられます。</a:t>
            </a:r>
            <a:endParaRPr kumimoji="1" lang="en-US" altLang="ja-JP" dirty="0"/>
          </a:p>
          <a:p>
            <a:r>
              <a:rPr kumimoji="1" lang="ja-JP" altLang="en-US" dirty="0"/>
              <a:t>これもすごくよくワーキングメモリを鍛えるトレーニングです。</a:t>
            </a:r>
          </a:p>
        </p:txBody>
      </p:sp>
      <p:sp>
        <p:nvSpPr>
          <p:cNvPr id="4" name="スライド番号プレースホルダー 3"/>
          <p:cNvSpPr>
            <a:spLocks noGrp="1"/>
          </p:cNvSpPr>
          <p:nvPr>
            <p:ph type="sldNum" sz="quarter" idx="5"/>
          </p:nvPr>
        </p:nvSpPr>
        <p:spPr/>
        <p:txBody>
          <a:bodyPr/>
          <a:lstStyle/>
          <a:p>
            <a:fld id="{64ED7FC6-CC08-4022-9496-C3054E7C58D9}" type="slidenum">
              <a:rPr kumimoji="1" lang="ja-JP" altLang="en-US" smtClean="0"/>
              <a:t>19</a:t>
            </a:fld>
            <a:endParaRPr kumimoji="1" lang="ja-JP" altLang="en-US"/>
          </a:p>
        </p:txBody>
      </p:sp>
    </p:spTree>
    <p:extLst>
      <p:ext uri="{BB962C8B-B14F-4D97-AF65-F5344CB8AC3E}">
        <p14:creationId xmlns:p14="http://schemas.microsoft.com/office/powerpoint/2010/main" val="2448680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ここでワーキングメモリについてご説明したいと思います。作業をするときに　必要な記憶を一時的にとどめておく、脳のはたらきを言います。</a:t>
            </a:r>
          </a:p>
          <a:p>
            <a:r>
              <a:rPr kumimoji="1" lang="ja-JP" altLang="en-US" dirty="0"/>
              <a:t>ワーキングメモリを鍛えることで、作業に必要となる短期記憶の「物忘れ」を防ぐことができる。家事がテキパキできる、自立生活の維持ができます</a:t>
            </a:r>
          </a:p>
          <a:p>
            <a:r>
              <a:rPr kumimoji="1" lang="ja-JP" altLang="en-US" dirty="0"/>
              <a:t>また、たとえば音読をしてワーキングメモリを鍛えると、音読とは直接関係のない思考力や集中力、創造力など、</a:t>
            </a:r>
            <a:endParaRPr kumimoji="1" lang="en-US" altLang="ja-JP" dirty="0"/>
          </a:p>
          <a:p>
            <a:r>
              <a:rPr kumimoji="1" lang="ja-JP" altLang="en-US" dirty="0"/>
              <a:t>人間らしい高次な能力も高まります。</a:t>
            </a:r>
            <a:endParaRPr kumimoji="1" lang="en-US" altLang="ja-JP" dirty="0"/>
          </a:p>
          <a:p>
            <a:r>
              <a:rPr kumimoji="1" lang="ja-JP" altLang="en-US" dirty="0"/>
              <a:t>たとえば、話していることが支離滅裂で、内容が分からないといった高齢者でも音読に取組むことで、筋道を立てて話ができるようになったりします。</a:t>
            </a:r>
            <a:endParaRPr kumimoji="1" lang="en-US" altLang="ja-JP" dirty="0"/>
          </a:p>
          <a:p>
            <a:r>
              <a:rPr kumimoji="1" lang="ja-JP" altLang="en-US" dirty="0"/>
              <a:t>この現象は転移の効果といわれています</a:t>
            </a:r>
            <a:endParaRPr kumimoji="1" lang="en-US" altLang="ja-JP" dirty="0"/>
          </a:p>
          <a:p>
            <a:r>
              <a:rPr kumimoji="1" lang="en-US" altLang="ja-JP" dirty="0"/>
              <a:t>NHK</a:t>
            </a:r>
            <a:r>
              <a:rPr kumimoji="1" lang="ja-JP" altLang="en-US" dirty="0"/>
              <a:t>の番組で小泉先生が言われていましたが、アルツハイマー型と脳血管性型の両方の認知症の予防・改善の効果が期待できます。</a:t>
            </a:r>
          </a:p>
          <a:p>
            <a:endParaRPr kumimoji="1" lang="ja-JP" altLang="en-US" dirty="0"/>
          </a:p>
        </p:txBody>
      </p:sp>
      <p:sp>
        <p:nvSpPr>
          <p:cNvPr id="4" name="スライド番号プレースホルダー 3"/>
          <p:cNvSpPr>
            <a:spLocks noGrp="1"/>
          </p:cNvSpPr>
          <p:nvPr>
            <p:ph type="sldNum" sz="quarter" idx="5"/>
          </p:nvPr>
        </p:nvSpPr>
        <p:spPr/>
        <p:txBody>
          <a:bodyPr/>
          <a:lstStyle/>
          <a:p>
            <a:fld id="{9E40D1D8-85CE-41E5-895D-28A2CFA57E34}" type="slidenum">
              <a:rPr kumimoji="1" lang="ja-JP" altLang="en-US" smtClean="0"/>
              <a:t>21</a:t>
            </a:fld>
            <a:endParaRPr kumimoji="1" lang="ja-JP" altLang="en-US"/>
          </a:p>
        </p:txBody>
      </p:sp>
    </p:spTree>
    <p:extLst>
      <p:ext uri="{BB962C8B-B14F-4D97-AF65-F5344CB8AC3E}">
        <p14:creationId xmlns:p14="http://schemas.microsoft.com/office/powerpoint/2010/main" val="360847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25425" y="1524000"/>
            <a:ext cx="7308850" cy="4113213"/>
          </a:xfrm>
          <a:prstGeom prst="rect">
            <a:avLst/>
          </a:prstGeom>
          <a:noFill/>
          <a:ln w="12700">
            <a:solidFill>
              <a:prstClr val="black"/>
            </a:solidFill>
          </a:ln>
        </p:spPr>
      </p:sp>
      <p:sp>
        <p:nvSpPr>
          <p:cNvPr id="3" name="ノート プレースホルダー 2"/>
          <p:cNvSpPr>
            <a:spLocks noGrp="1"/>
          </p:cNvSpPr>
          <p:nvPr>
            <p:ph type="body" idx="1"/>
          </p:nvPr>
        </p:nvSpPr>
        <p:spPr>
          <a:xfrm>
            <a:off x="685800" y="5865813"/>
            <a:ext cx="5486400" cy="4799012"/>
          </a:xfrm>
          <a:prstGeom prst="rect">
            <a:avLst/>
          </a:prstGeom>
        </p:spPr>
        <p:txBody>
          <a:bodyPr/>
          <a:lstStyle/>
          <a:p>
            <a:r>
              <a:rPr kumimoji="1" lang="ja-JP" altLang="en-US" dirty="0"/>
              <a:t>ルールが変わります。</a:t>
            </a:r>
          </a:p>
        </p:txBody>
      </p:sp>
    </p:spTree>
    <p:extLst>
      <p:ext uri="{BB962C8B-B14F-4D97-AF65-F5344CB8AC3E}">
        <p14:creationId xmlns:p14="http://schemas.microsoft.com/office/powerpoint/2010/main" val="8519480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スライド イメージ プレースホルダー 1">
            <a:extLst>
              <a:ext uri="{FF2B5EF4-FFF2-40B4-BE49-F238E27FC236}">
                <a16:creationId xmlns:a16="http://schemas.microsoft.com/office/drawing/2014/main" id="{BCEE93D5-C533-5980-9A69-73E0AE21B997}"/>
              </a:ext>
            </a:extLst>
          </p:cNvPr>
          <p:cNvSpPr>
            <a:spLocks noGrp="1" noRot="1" noChangeAspect="1" noChangeArrowheads="1" noTextEdit="1"/>
          </p:cNvSpPr>
          <p:nvPr>
            <p:ph type="sldImg"/>
          </p:nvPr>
        </p:nvSpPr>
        <p:spPr>
          <a:ln/>
        </p:spPr>
      </p:sp>
      <p:sp>
        <p:nvSpPr>
          <p:cNvPr id="48131" name="ノート プレースホルダー 2">
            <a:extLst>
              <a:ext uri="{FF2B5EF4-FFF2-40B4-BE49-F238E27FC236}">
                <a16:creationId xmlns:a16="http://schemas.microsoft.com/office/drawing/2014/main" id="{174A65E1-7A9A-26F4-A859-A90908B5A2F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イメージ連鎖記憶術を行いたいと思います。イメージ力と記憶力の両方を鍛えるトレーニングです。</a:t>
            </a:r>
            <a:endParaRPr lang="en-US" altLang="ja-JP"/>
          </a:p>
          <a:p>
            <a:r>
              <a:rPr lang="ja-JP" altLang="en-US"/>
              <a:t>ここに</a:t>
            </a:r>
            <a:r>
              <a:rPr lang="en-US" altLang="ja-JP"/>
              <a:t>8</a:t>
            </a:r>
            <a:r>
              <a:rPr lang="ja-JP" altLang="en-US"/>
              <a:t>個のものがあります。覚えないでください。確認したいと思います。</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スライド イメージ プレースホルダー 1">
            <a:extLst>
              <a:ext uri="{FF2B5EF4-FFF2-40B4-BE49-F238E27FC236}">
                <a16:creationId xmlns:a16="http://schemas.microsoft.com/office/drawing/2014/main" id="{567B71F3-2BFB-CA83-0B72-A49D0D7CF8C7}"/>
              </a:ext>
            </a:extLst>
          </p:cNvPr>
          <p:cNvSpPr>
            <a:spLocks noGrp="1" noRot="1" noChangeAspect="1" noChangeArrowheads="1" noTextEdit="1"/>
          </p:cNvSpPr>
          <p:nvPr>
            <p:ph type="sldImg"/>
          </p:nvPr>
        </p:nvSpPr>
        <p:spPr>
          <a:ln/>
        </p:spPr>
      </p:sp>
      <p:sp>
        <p:nvSpPr>
          <p:cNvPr id="50179" name="ノート プレースホルダー 2">
            <a:extLst>
              <a:ext uri="{FF2B5EF4-FFF2-40B4-BE49-F238E27FC236}">
                <a16:creationId xmlns:a16="http://schemas.microsoft.com/office/drawing/2014/main" id="{FEF45DBA-AF4E-6596-BFB7-4A6707C0792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a:t>これから私は変なことを言います。みなさんはそれを頭の中でイメージしながら聞いていてください。</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スライド イメージ プレースホルダー 1">
            <a:extLst>
              <a:ext uri="{FF2B5EF4-FFF2-40B4-BE49-F238E27FC236}">
                <a16:creationId xmlns:a16="http://schemas.microsoft.com/office/drawing/2014/main" id="{FD42B924-02B2-4271-A33D-3005F435C240}"/>
              </a:ext>
            </a:extLst>
          </p:cNvPr>
          <p:cNvSpPr>
            <a:spLocks noGrp="1" noRot="1" noChangeAspect="1" noChangeArrowheads="1" noTextEdit="1"/>
          </p:cNvSpPr>
          <p:nvPr>
            <p:ph type="sldImg"/>
          </p:nvPr>
        </p:nvSpPr>
        <p:spPr>
          <a:ln/>
        </p:spPr>
      </p:sp>
      <p:sp>
        <p:nvSpPr>
          <p:cNvPr id="52227" name="ノート プレースホルダー 2">
            <a:extLst>
              <a:ext uri="{FF2B5EF4-FFF2-40B4-BE49-F238E27FC236}">
                <a16:creationId xmlns:a16="http://schemas.microsoft.com/office/drawing/2014/main" id="{9867001E-27C2-852A-1363-0E9E09677DA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ja-JP" altLang="en-US" dirty="0"/>
              <a:t>さて、頭の中でイメージしたストーリーを思い出しながら、順番に</a:t>
            </a:r>
            <a:r>
              <a:rPr lang="en-US" altLang="ja-JP" dirty="0"/>
              <a:t>8</a:t>
            </a:r>
            <a:r>
              <a:rPr lang="ja-JP" altLang="en-US" dirty="0"/>
              <a:t>個のものを言っていってください。</a:t>
            </a:r>
            <a:endParaRPr lang="en-US" altLang="ja-JP" dirty="0"/>
          </a:p>
          <a:p>
            <a:endParaRPr lang="en-US" altLang="ja-JP" dirty="0"/>
          </a:p>
          <a:p>
            <a:r>
              <a:rPr lang="en-US" altLang="ja-JP" dirty="0"/>
              <a:t>8</a:t>
            </a:r>
            <a:r>
              <a:rPr lang="ja-JP" altLang="en-US" dirty="0"/>
              <a:t>個言えた。拍手。イメージ力を鍛えることが記憶力を鍛えることにつながるんです。どういうことかというと、「うさぎ」って覚えてくれと言われた時に、もじづらの「う・さ・ぎ」だけで覚えている人は少ないんです。無意識ながらも、ふんわりしたウサギのイメージをしながら記憶しているんです。要は、イメージ力が記憶力をサポートしているわけです。</a:t>
            </a:r>
            <a:endParaRPr lang="en-US" altLang="ja-JP" dirty="0"/>
          </a:p>
          <a:p>
            <a:endParaRPr lang="en-US" altLang="ja-JP" dirty="0"/>
          </a:p>
          <a:p>
            <a:r>
              <a:rPr lang="ja-JP" altLang="en-US" dirty="0"/>
              <a:t>でも、高齢者にうさぎをイメージしてくれ、簡単でいいから絵を描いてくれといっても、「面倒くさい」と言う方が多い。記憶をサポートするイメージ力が衰えている方が多いんですね。</a:t>
            </a:r>
            <a:endParaRPr lang="en-US" altLang="ja-JP" dirty="0"/>
          </a:p>
          <a:p>
            <a:r>
              <a:rPr lang="ja-JP" altLang="en-US" dirty="0"/>
              <a:t>ですからイメージ力と記憶力の両方を鍛える、このトレーニングは高齢者の記憶力を鍛えるのに効果的なんです。</a:t>
            </a:r>
            <a:endParaRPr lang="en-US" altLang="ja-JP" dirty="0"/>
          </a:p>
          <a:p>
            <a:endParaRPr lang="en-US" altLang="ja-JP" dirty="0"/>
          </a:p>
          <a:p>
            <a:r>
              <a:rPr lang="ja-JP" altLang="en-US" dirty="0"/>
              <a:t>また、これは海馬の記憶力を鍛えています。海馬は、記憶するときに無意識のうちに自分の経験とからめて情報を記憶化しているんです。今回は意識してそれを行ったために情報が記憶化されたわけです。海馬は長期の記憶でしたよね。みなさん、あまりこんなこと覚えていたくないかもしれませんが、明日の朝ぐらいまで覚えていると思います。</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スライド イメージ プレースホルダー 1">
            <a:extLst>
              <a:ext uri="{FF2B5EF4-FFF2-40B4-BE49-F238E27FC236}">
                <a16:creationId xmlns:a16="http://schemas.microsoft.com/office/drawing/2014/main" id="{6995495D-F547-829F-1851-1736C3CA4D1A}"/>
              </a:ext>
            </a:extLst>
          </p:cNvPr>
          <p:cNvSpPr>
            <a:spLocks noGrp="1" noRot="1" noChangeAspect="1" noChangeArrowheads="1" noTextEdit="1"/>
          </p:cNvSpPr>
          <p:nvPr>
            <p:ph type="sldImg"/>
          </p:nvPr>
        </p:nvSpPr>
        <p:spPr>
          <a:ln/>
        </p:spPr>
      </p:sp>
      <p:sp>
        <p:nvSpPr>
          <p:cNvPr id="54275" name="ノート プレースホルダー 2">
            <a:extLst>
              <a:ext uri="{FF2B5EF4-FFF2-40B4-BE49-F238E27FC236}">
                <a16:creationId xmlns:a16="http://schemas.microsoft.com/office/drawing/2014/main" id="{1B609B26-4F59-4524-90EA-07644291E53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ltLang="ja-JP" dirty="0"/>
              <a:t>8</a:t>
            </a:r>
            <a:r>
              <a:rPr lang="ja-JP" altLang="en-US" dirty="0"/>
              <a:t>個言えた。拍手。イメージ力を鍛えることが記憶力を鍛えることにつながるんです。どういうことかというと、「うさぎ」って覚えてくれと言われた時に、もじづらの「う・さ・ぎ」だけで覚えている人は少ないんです。無意識ながらも、ふんわりしたウサギのイメージをしながら記憶しているんです。要は、イメージ力が記憶力をサポートしているわけです。</a:t>
            </a:r>
          </a:p>
          <a:p>
            <a:endParaRPr lang="ja-JP" altLang="en-US" dirty="0"/>
          </a:p>
          <a:p>
            <a:r>
              <a:rPr lang="ja-JP" altLang="en-US" dirty="0"/>
              <a:t>でも、高齢者にうさぎをイメージしてくれ、簡単でいいから絵を描いてくれといっても、「面倒くさい」と言う方が多い。記憶をサポートするイメージ力が衰えている方が多いんですね。</a:t>
            </a:r>
          </a:p>
          <a:p>
            <a:r>
              <a:rPr lang="ja-JP" altLang="en-US" dirty="0"/>
              <a:t>ですからイメージ力と記憶力の両方を鍛える、このトレーニングは高齢者の記憶力を鍛えるのに効果的なんです。</a:t>
            </a:r>
          </a:p>
          <a:p>
            <a:endParaRPr lang="ja-JP"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AndTwoObj">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441" y="274638"/>
            <a:ext cx="10969943" cy="1143000"/>
          </a:xfrm>
        </p:spPr>
        <p:txBody>
          <a:bodyPr/>
          <a:lstStyle/>
          <a:p>
            <a:r>
              <a:rPr lang="ja-JP" altLang="en-US"/>
              <a:t>マスター タイトルの書式設定</a:t>
            </a:r>
          </a:p>
        </p:txBody>
      </p:sp>
      <p:sp>
        <p:nvSpPr>
          <p:cNvPr id="3" name="テキスト プレースホルダー 2"/>
          <p:cNvSpPr>
            <a:spLocks noGrp="1"/>
          </p:cNvSpPr>
          <p:nvPr>
            <p:ph type="body" sz="half" idx="1"/>
          </p:nvPr>
        </p:nvSpPr>
        <p:spPr>
          <a:xfrm>
            <a:off x="609441" y="1600201"/>
            <a:ext cx="5383398"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6195986" y="1600200"/>
            <a:ext cx="5383398" cy="21859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6195986" y="3938589"/>
            <a:ext cx="5383398" cy="21875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4">
            <a:extLst>
              <a:ext uri="{FF2B5EF4-FFF2-40B4-BE49-F238E27FC236}">
                <a16:creationId xmlns:a16="http://schemas.microsoft.com/office/drawing/2014/main" id="{B9DF9019-C67D-56F9-6E3C-BCE077290BF0}"/>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7" name="Rectangle 5">
            <a:extLst>
              <a:ext uri="{FF2B5EF4-FFF2-40B4-BE49-F238E27FC236}">
                <a16:creationId xmlns:a16="http://schemas.microsoft.com/office/drawing/2014/main" id="{20BD6232-3B38-CE95-9364-D6BDB61FE3F6}"/>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8" name="Rectangle 6">
            <a:extLst>
              <a:ext uri="{FF2B5EF4-FFF2-40B4-BE49-F238E27FC236}">
                <a16:creationId xmlns:a16="http://schemas.microsoft.com/office/drawing/2014/main" id="{98DAF0BF-E816-3F38-7B8B-6B887DBF2A54}"/>
              </a:ext>
            </a:extLst>
          </p:cNvPr>
          <p:cNvSpPr>
            <a:spLocks noGrp="1" noChangeArrowheads="1"/>
          </p:cNvSpPr>
          <p:nvPr>
            <p:ph type="sldNum" sz="quarter" idx="12"/>
          </p:nvPr>
        </p:nvSpPr>
        <p:spPr>
          <a:ln/>
        </p:spPr>
        <p:txBody>
          <a:bodyPr/>
          <a:lstStyle>
            <a:lvl1pPr>
              <a:defRPr/>
            </a:lvl1pPr>
          </a:lstStyle>
          <a:p>
            <a:pPr>
              <a:defRPr/>
            </a:pPr>
            <a:fld id="{1C1B448C-6511-49C6-86C8-C45D9C29309A}" type="slidenum">
              <a:rPr lang="en-US" altLang="ja-JP"/>
              <a:pPr>
                <a:defRPr/>
              </a:pPr>
              <a:t>‹#›</a:t>
            </a:fld>
            <a:endParaRPr lang="en-US" altLang="ja-JP"/>
          </a:p>
        </p:txBody>
      </p:sp>
    </p:spTree>
    <p:extLst>
      <p:ext uri="{BB962C8B-B14F-4D97-AF65-F5344CB8AC3E}">
        <p14:creationId xmlns:p14="http://schemas.microsoft.com/office/powerpoint/2010/main" val="1865777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833A11-237A-2AE1-A557-A12E2D501BDB}"/>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114DBA3-8C08-E714-A49F-0943E11B8FC0}"/>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417A64B3-8DEF-34BB-C55B-27BADF9479D2}"/>
              </a:ext>
            </a:extLst>
          </p:cNvPr>
          <p:cNvSpPr>
            <a:spLocks noGrp="1"/>
          </p:cNvSpPr>
          <p:nvPr>
            <p:ph type="dt" sz="half" idx="10"/>
          </p:nvPr>
        </p:nvSpPr>
        <p:spPr/>
        <p:txBody>
          <a:bodyPr/>
          <a:lstStyle/>
          <a:p>
            <a:fld id="{84A418AC-EEBF-47D5-A32A-69BC68C092C6}" type="datetimeFigureOut">
              <a:rPr kumimoji="1" lang="ja-JP" altLang="en-US" smtClean="0"/>
              <a:t>2026/11/1</a:t>
            </a:fld>
            <a:endParaRPr kumimoji="1" lang="ja-JP" altLang="en-US"/>
          </a:p>
        </p:txBody>
      </p:sp>
      <p:sp>
        <p:nvSpPr>
          <p:cNvPr id="5" name="フッター プレースホルダー 4">
            <a:extLst>
              <a:ext uri="{FF2B5EF4-FFF2-40B4-BE49-F238E27FC236}">
                <a16:creationId xmlns:a16="http://schemas.microsoft.com/office/drawing/2014/main" id="{A58E3164-A5B3-049A-9A1A-30876D26237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21EF94A1-3EA6-AF40-F53A-C111769BD924}"/>
              </a:ext>
            </a:extLst>
          </p:cNvPr>
          <p:cNvSpPr>
            <a:spLocks noGrp="1"/>
          </p:cNvSpPr>
          <p:nvPr>
            <p:ph type="sldNum" sz="quarter" idx="12"/>
          </p:nvPr>
        </p:nvSpPr>
        <p:spPr/>
        <p:txBody>
          <a:bodyPr/>
          <a:lstStyle/>
          <a:p>
            <a:fld id="{AB63185C-BC7A-42F0-9AC2-107C90CD9EE2}" type="slidenum">
              <a:rPr kumimoji="1" lang="ja-JP" altLang="en-US" smtClean="0"/>
              <a:t>‹#›</a:t>
            </a:fld>
            <a:endParaRPr kumimoji="1" lang="ja-JP" altLang="en-US"/>
          </a:p>
        </p:txBody>
      </p:sp>
    </p:spTree>
    <p:extLst>
      <p:ext uri="{BB962C8B-B14F-4D97-AF65-F5344CB8AC3E}">
        <p14:creationId xmlns:p14="http://schemas.microsoft.com/office/powerpoint/2010/main" val="1328997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964A46D-4246-F68A-63B2-C113A38B358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2624679-F543-86DA-F680-CB2C858EA842}"/>
              </a:ext>
            </a:extLst>
          </p:cNvPr>
          <p:cNvSpPr>
            <a:spLocks noGrp="1"/>
          </p:cNvSpPr>
          <p:nvPr>
            <p:ph sz="half" idx="1"/>
          </p:nvPr>
        </p:nvSpPr>
        <p:spPr>
          <a:xfrm>
            <a:off x="837982" y="1825625"/>
            <a:ext cx="5180251"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D4D18764-058E-5F52-155A-813A20FD4728}"/>
              </a:ext>
            </a:extLst>
          </p:cNvPr>
          <p:cNvSpPr>
            <a:spLocks noGrp="1"/>
          </p:cNvSpPr>
          <p:nvPr>
            <p:ph sz="half" idx="2"/>
          </p:nvPr>
        </p:nvSpPr>
        <p:spPr>
          <a:xfrm>
            <a:off x="6170592" y="1825625"/>
            <a:ext cx="5180251"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105245F0-BCEC-7B5A-3CD0-F17997A0FA0B}"/>
              </a:ext>
            </a:extLst>
          </p:cNvPr>
          <p:cNvSpPr>
            <a:spLocks noGrp="1"/>
          </p:cNvSpPr>
          <p:nvPr>
            <p:ph type="dt" sz="half" idx="10"/>
          </p:nvPr>
        </p:nvSpPr>
        <p:spPr/>
        <p:txBody>
          <a:bodyPr/>
          <a:lstStyle/>
          <a:p>
            <a:fld id="{84A418AC-EEBF-47D5-A32A-69BC68C092C6}" type="datetimeFigureOut">
              <a:rPr kumimoji="1" lang="ja-JP" altLang="en-US" smtClean="0"/>
              <a:t>2026/11/1</a:t>
            </a:fld>
            <a:endParaRPr kumimoji="1" lang="ja-JP" altLang="en-US"/>
          </a:p>
        </p:txBody>
      </p:sp>
      <p:sp>
        <p:nvSpPr>
          <p:cNvPr id="6" name="フッター プレースホルダー 5">
            <a:extLst>
              <a:ext uri="{FF2B5EF4-FFF2-40B4-BE49-F238E27FC236}">
                <a16:creationId xmlns:a16="http://schemas.microsoft.com/office/drawing/2014/main" id="{B786892C-C5DB-DA5D-1CEF-A57A065C019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1E6740ED-9444-ED53-05D1-937240F6C037}"/>
              </a:ext>
            </a:extLst>
          </p:cNvPr>
          <p:cNvSpPr>
            <a:spLocks noGrp="1"/>
          </p:cNvSpPr>
          <p:nvPr>
            <p:ph type="sldNum" sz="quarter" idx="12"/>
          </p:nvPr>
        </p:nvSpPr>
        <p:spPr/>
        <p:txBody>
          <a:bodyPr/>
          <a:lstStyle/>
          <a:p>
            <a:fld id="{AB63185C-BC7A-42F0-9AC2-107C90CD9EE2}" type="slidenum">
              <a:rPr kumimoji="1" lang="ja-JP" altLang="en-US" smtClean="0"/>
              <a:t>‹#›</a:t>
            </a:fld>
            <a:endParaRPr kumimoji="1" lang="ja-JP" altLang="en-US"/>
          </a:p>
        </p:txBody>
      </p:sp>
    </p:spTree>
    <p:extLst>
      <p:ext uri="{BB962C8B-B14F-4D97-AF65-F5344CB8AC3E}">
        <p14:creationId xmlns:p14="http://schemas.microsoft.com/office/powerpoint/2010/main" val="29055966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162" y="2130426"/>
            <a:ext cx="10360501"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828324" y="3886200"/>
            <a:ext cx="8532178"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a:extLst>
              <a:ext uri="{FF2B5EF4-FFF2-40B4-BE49-F238E27FC236}">
                <a16:creationId xmlns:a16="http://schemas.microsoft.com/office/drawing/2014/main" id="{301FF80D-E33F-2E15-C2D4-5EE0AB910BF8}"/>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8AC1C5B9-86C5-2374-43F7-78DADBEC2DC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6DF573FD-F955-315C-69F7-6038E32DAF0E}"/>
              </a:ext>
            </a:extLst>
          </p:cNvPr>
          <p:cNvSpPr>
            <a:spLocks noGrp="1" noChangeArrowheads="1"/>
          </p:cNvSpPr>
          <p:nvPr>
            <p:ph type="sldNum" sz="quarter" idx="12"/>
          </p:nvPr>
        </p:nvSpPr>
        <p:spPr>
          <a:ln/>
        </p:spPr>
        <p:txBody>
          <a:bodyPr/>
          <a:lstStyle>
            <a:lvl1pPr>
              <a:defRPr/>
            </a:lvl1pPr>
          </a:lstStyle>
          <a:p>
            <a:pPr>
              <a:defRPr/>
            </a:pPr>
            <a:fld id="{82B97699-3393-4403-8116-B06AA90CB242}" type="slidenum">
              <a:rPr lang="en-US" altLang="ja-JP"/>
              <a:pPr>
                <a:defRPr/>
              </a:pPr>
              <a:t>‹#›</a:t>
            </a:fld>
            <a:endParaRPr lang="en-US" altLang="ja-JP"/>
          </a:p>
        </p:txBody>
      </p:sp>
    </p:spTree>
    <p:extLst>
      <p:ext uri="{BB962C8B-B14F-4D97-AF65-F5344CB8AC3E}">
        <p14:creationId xmlns:p14="http://schemas.microsoft.com/office/powerpoint/2010/main" val="1923648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74173DDF-9ED6-653E-9559-889BD087876A}"/>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F93CCD2D-03E0-5D92-E09C-29A8FD40B63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231E239E-9B68-8734-AD4B-F32EC96CA1AB}"/>
              </a:ext>
            </a:extLst>
          </p:cNvPr>
          <p:cNvSpPr>
            <a:spLocks noGrp="1" noChangeArrowheads="1"/>
          </p:cNvSpPr>
          <p:nvPr>
            <p:ph type="sldNum" sz="quarter" idx="12"/>
          </p:nvPr>
        </p:nvSpPr>
        <p:spPr>
          <a:ln/>
        </p:spPr>
        <p:txBody>
          <a:bodyPr/>
          <a:lstStyle>
            <a:lvl1pPr>
              <a:defRPr/>
            </a:lvl1pPr>
          </a:lstStyle>
          <a:p>
            <a:pPr>
              <a:defRPr/>
            </a:pPr>
            <a:fld id="{84C63B72-0F15-4F2F-A25D-6A782E21D7C3}" type="slidenum">
              <a:rPr lang="en-US" altLang="ja-JP"/>
              <a:pPr>
                <a:defRPr/>
              </a:pPr>
              <a:t>‹#›</a:t>
            </a:fld>
            <a:endParaRPr lang="en-US" altLang="ja-JP"/>
          </a:p>
        </p:txBody>
      </p:sp>
    </p:spTree>
    <p:extLst>
      <p:ext uri="{BB962C8B-B14F-4D97-AF65-F5344CB8AC3E}">
        <p14:creationId xmlns:p14="http://schemas.microsoft.com/office/powerpoint/2010/main" val="1255115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2833" y="4406901"/>
            <a:ext cx="10360501"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962833" y="2906713"/>
            <a:ext cx="10360501"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a:extLst>
              <a:ext uri="{FF2B5EF4-FFF2-40B4-BE49-F238E27FC236}">
                <a16:creationId xmlns:a16="http://schemas.microsoft.com/office/drawing/2014/main" id="{A6BD2E1C-01F6-0E74-8ECE-D4DB05295D0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067E605E-5AC2-C392-F8A4-B2BC4101F4BB}"/>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E8A350E7-D374-2955-9ED4-83CAC18DA020}"/>
              </a:ext>
            </a:extLst>
          </p:cNvPr>
          <p:cNvSpPr>
            <a:spLocks noGrp="1" noChangeArrowheads="1"/>
          </p:cNvSpPr>
          <p:nvPr>
            <p:ph type="sldNum" sz="quarter" idx="12"/>
          </p:nvPr>
        </p:nvSpPr>
        <p:spPr>
          <a:ln/>
        </p:spPr>
        <p:txBody>
          <a:bodyPr/>
          <a:lstStyle>
            <a:lvl1pPr>
              <a:defRPr/>
            </a:lvl1pPr>
          </a:lstStyle>
          <a:p>
            <a:pPr>
              <a:defRPr/>
            </a:pPr>
            <a:fld id="{33AA4247-697C-4D5F-B9B8-BBB601462B26}" type="slidenum">
              <a:rPr lang="en-US" altLang="ja-JP"/>
              <a:pPr>
                <a:defRPr/>
              </a:pPr>
              <a:t>‹#›</a:t>
            </a:fld>
            <a:endParaRPr lang="en-US" altLang="ja-JP"/>
          </a:p>
        </p:txBody>
      </p:sp>
    </p:spTree>
    <p:extLst>
      <p:ext uri="{BB962C8B-B14F-4D97-AF65-F5344CB8AC3E}">
        <p14:creationId xmlns:p14="http://schemas.microsoft.com/office/powerpoint/2010/main" val="2475020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441"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5986" y="1600201"/>
            <a:ext cx="538339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039E3834-F0CB-C57D-E227-7BE9CD1B3635}"/>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1E75098C-8001-EC3D-023F-480F155DBC9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4819F670-5028-FFBD-45E7-38D63540A2C1}"/>
              </a:ext>
            </a:extLst>
          </p:cNvPr>
          <p:cNvSpPr>
            <a:spLocks noGrp="1" noChangeArrowheads="1"/>
          </p:cNvSpPr>
          <p:nvPr>
            <p:ph type="sldNum" sz="quarter" idx="12"/>
          </p:nvPr>
        </p:nvSpPr>
        <p:spPr>
          <a:ln/>
        </p:spPr>
        <p:txBody>
          <a:bodyPr/>
          <a:lstStyle>
            <a:lvl1pPr>
              <a:defRPr/>
            </a:lvl1pPr>
          </a:lstStyle>
          <a:p>
            <a:pPr>
              <a:defRPr/>
            </a:pPr>
            <a:fld id="{AE30F3BA-67D3-44BF-B7C0-DF8E3DCE1581}" type="slidenum">
              <a:rPr lang="en-US" altLang="ja-JP"/>
              <a:pPr>
                <a:defRPr/>
              </a:pPr>
              <a:t>‹#›</a:t>
            </a:fld>
            <a:endParaRPr lang="en-US" altLang="ja-JP"/>
          </a:p>
        </p:txBody>
      </p:sp>
    </p:spTree>
    <p:extLst>
      <p:ext uri="{BB962C8B-B14F-4D97-AF65-F5344CB8AC3E}">
        <p14:creationId xmlns:p14="http://schemas.microsoft.com/office/powerpoint/2010/main" val="3589287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441" y="1535113"/>
            <a:ext cx="538551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441" y="2174875"/>
            <a:ext cx="538551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1754" y="1535113"/>
            <a:ext cx="538763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1754" y="2174875"/>
            <a:ext cx="538763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F8327DE9-25CF-C45E-41D4-9B5B70DAD1F0}"/>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DD82CC5F-0C29-936D-709C-524767A2933C}"/>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08D07A00-1CBE-F4FB-FFC4-19AF65FAAF8F}"/>
              </a:ext>
            </a:extLst>
          </p:cNvPr>
          <p:cNvSpPr>
            <a:spLocks noGrp="1" noChangeArrowheads="1"/>
          </p:cNvSpPr>
          <p:nvPr>
            <p:ph type="sldNum" sz="quarter" idx="12"/>
          </p:nvPr>
        </p:nvSpPr>
        <p:spPr>
          <a:ln/>
        </p:spPr>
        <p:txBody>
          <a:bodyPr/>
          <a:lstStyle>
            <a:lvl1pPr>
              <a:defRPr/>
            </a:lvl1pPr>
          </a:lstStyle>
          <a:p>
            <a:pPr>
              <a:defRPr/>
            </a:pPr>
            <a:fld id="{74ED1321-271D-4B6E-99BC-4B17F5B3D133}" type="slidenum">
              <a:rPr lang="en-US" altLang="ja-JP"/>
              <a:pPr>
                <a:defRPr/>
              </a:pPr>
              <a:t>‹#›</a:t>
            </a:fld>
            <a:endParaRPr lang="en-US" altLang="ja-JP"/>
          </a:p>
        </p:txBody>
      </p:sp>
    </p:spTree>
    <p:extLst>
      <p:ext uri="{BB962C8B-B14F-4D97-AF65-F5344CB8AC3E}">
        <p14:creationId xmlns:p14="http://schemas.microsoft.com/office/powerpoint/2010/main" val="3828645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a:extLst>
              <a:ext uri="{FF2B5EF4-FFF2-40B4-BE49-F238E27FC236}">
                <a16:creationId xmlns:a16="http://schemas.microsoft.com/office/drawing/2014/main" id="{041C6DE5-EAB9-CCE4-322E-3A92E0BD4575}"/>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a:extLst>
              <a:ext uri="{FF2B5EF4-FFF2-40B4-BE49-F238E27FC236}">
                <a16:creationId xmlns:a16="http://schemas.microsoft.com/office/drawing/2014/main" id="{0880AF72-E914-7819-B468-057750C6186B}"/>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7B129BC3-054E-B3DE-5347-8DE29F765B05}"/>
              </a:ext>
            </a:extLst>
          </p:cNvPr>
          <p:cNvSpPr>
            <a:spLocks noGrp="1" noChangeArrowheads="1"/>
          </p:cNvSpPr>
          <p:nvPr>
            <p:ph type="sldNum" sz="quarter" idx="12"/>
          </p:nvPr>
        </p:nvSpPr>
        <p:spPr>
          <a:ln/>
        </p:spPr>
        <p:txBody>
          <a:bodyPr/>
          <a:lstStyle>
            <a:lvl1pPr>
              <a:defRPr/>
            </a:lvl1pPr>
          </a:lstStyle>
          <a:p>
            <a:pPr>
              <a:defRPr/>
            </a:pPr>
            <a:fld id="{DDFEB6E9-3E7A-468F-AE07-ADDF5805DFC6}" type="slidenum">
              <a:rPr lang="en-US" altLang="ja-JP"/>
              <a:pPr>
                <a:defRPr/>
              </a:pPr>
              <a:t>‹#›</a:t>
            </a:fld>
            <a:endParaRPr lang="en-US" altLang="ja-JP"/>
          </a:p>
        </p:txBody>
      </p:sp>
    </p:spTree>
    <p:extLst>
      <p:ext uri="{BB962C8B-B14F-4D97-AF65-F5344CB8AC3E}">
        <p14:creationId xmlns:p14="http://schemas.microsoft.com/office/powerpoint/2010/main" val="1311336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379AB61-1875-D072-5AA7-378A7A756B01}"/>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a:extLst>
              <a:ext uri="{FF2B5EF4-FFF2-40B4-BE49-F238E27FC236}">
                <a16:creationId xmlns:a16="http://schemas.microsoft.com/office/drawing/2014/main" id="{AF0B0679-3DC7-24C2-D6DB-68A3B53797E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a:extLst>
              <a:ext uri="{FF2B5EF4-FFF2-40B4-BE49-F238E27FC236}">
                <a16:creationId xmlns:a16="http://schemas.microsoft.com/office/drawing/2014/main" id="{AC7025F9-A28C-7BBA-DC05-43537AEE8A7E}"/>
              </a:ext>
            </a:extLst>
          </p:cNvPr>
          <p:cNvSpPr>
            <a:spLocks noGrp="1" noChangeArrowheads="1"/>
          </p:cNvSpPr>
          <p:nvPr>
            <p:ph type="sldNum" sz="quarter" idx="12"/>
          </p:nvPr>
        </p:nvSpPr>
        <p:spPr>
          <a:ln/>
        </p:spPr>
        <p:txBody>
          <a:bodyPr/>
          <a:lstStyle>
            <a:lvl1pPr>
              <a:defRPr/>
            </a:lvl1pPr>
          </a:lstStyle>
          <a:p>
            <a:pPr>
              <a:defRPr/>
            </a:pPr>
            <a:fld id="{2A2EF1C9-079E-481F-B9DB-657DE8DBC31F}" type="slidenum">
              <a:rPr lang="en-US" altLang="ja-JP"/>
              <a:pPr>
                <a:defRPr/>
              </a:pPr>
              <a:t>‹#›</a:t>
            </a:fld>
            <a:endParaRPr lang="en-US" altLang="ja-JP"/>
          </a:p>
        </p:txBody>
      </p:sp>
    </p:spTree>
    <p:extLst>
      <p:ext uri="{BB962C8B-B14F-4D97-AF65-F5344CB8AC3E}">
        <p14:creationId xmlns:p14="http://schemas.microsoft.com/office/powerpoint/2010/main" val="1894905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442" y="273050"/>
            <a:ext cx="4010039"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4765492" y="273051"/>
            <a:ext cx="681389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442" y="1435101"/>
            <a:ext cx="401003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0CABD2EA-06A4-76E9-CB29-5D48364858A6}"/>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7B698BBA-85BE-5369-B59E-BE2536583F53}"/>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BE6076DD-4C53-1343-10FB-352F193C6518}"/>
              </a:ext>
            </a:extLst>
          </p:cNvPr>
          <p:cNvSpPr>
            <a:spLocks noGrp="1" noChangeArrowheads="1"/>
          </p:cNvSpPr>
          <p:nvPr>
            <p:ph type="sldNum" sz="quarter" idx="12"/>
          </p:nvPr>
        </p:nvSpPr>
        <p:spPr>
          <a:ln/>
        </p:spPr>
        <p:txBody>
          <a:bodyPr/>
          <a:lstStyle>
            <a:lvl1pPr>
              <a:defRPr/>
            </a:lvl1pPr>
          </a:lstStyle>
          <a:p>
            <a:pPr>
              <a:defRPr/>
            </a:pPr>
            <a:fld id="{643C81C6-56A7-4964-9D34-BAC5F46C1B9B}" type="slidenum">
              <a:rPr lang="en-US" altLang="ja-JP"/>
              <a:pPr>
                <a:defRPr/>
              </a:pPr>
              <a:t>‹#›</a:t>
            </a:fld>
            <a:endParaRPr lang="en-US" altLang="ja-JP"/>
          </a:p>
        </p:txBody>
      </p:sp>
    </p:spTree>
    <p:extLst>
      <p:ext uri="{BB962C8B-B14F-4D97-AF65-F5344CB8AC3E}">
        <p14:creationId xmlns:p14="http://schemas.microsoft.com/office/powerpoint/2010/main" val="14861452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095" y="4800600"/>
            <a:ext cx="7313295"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2389095" y="612775"/>
            <a:ext cx="731329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2389095" y="5367338"/>
            <a:ext cx="731329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a:extLst>
              <a:ext uri="{FF2B5EF4-FFF2-40B4-BE49-F238E27FC236}">
                <a16:creationId xmlns:a16="http://schemas.microsoft.com/office/drawing/2014/main" id="{80AFF0E6-A65F-FF22-9BBB-C0711A03E68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8DA8A9CF-11B4-1BC3-D588-A26376E02515}"/>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32FF969E-0856-DAD0-B958-D49871F434D9}"/>
              </a:ext>
            </a:extLst>
          </p:cNvPr>
          <p:cNvSpPr>
            <a:spLocks noGrp="1" noChangeArrowheads="1"/>
          </p:cNvSpPr>
          <p:nvPr>
            <p:ph type="sldNum" sz="quarter" idx="12"/>
          </p:nvPr>
        </p:nvSpPr>
        <p:spPr>
          <a:ln/>
        </p:spPr>
        <p:txBody>
          <a:bodyPr/>
          <a:lstStyle>
            <a:lvl1pPr>
              <a:defRPr/>
            </a:lvl1pPr>
          </a:lstStyle>
          <a:p>
            <a:pPr>
              <a:defRPr/>
            </a:pPr>
            <a:fld id="{9B22B174-5A2E-4B20-909E-3CC9BC32082B}" type="slidenum">
              <a:rPr lang="en-US" altLang="ja-JP"/>
              <a:pPr>
                <a:defRPr/>
              </a:pPr>
              <a:t>‹#›</a:t>
            </a:fld>
            <a:endParaRPr lang="en-US" altLang="ja-JP"/>
          </a:p>
        </p:txBody>
      </p:sp>
    </p:spTree>
    <p:extLst>
      <p:ext uri="{BB962C8B-B14F-4D97-AF65-F5344CB8AC3E}">
        <p14:creationId xmlns:p14="http://schemas.microsoft.com/office/powerpoint/2010/main" val="78229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F94AB5DE-9DCC-7ADB-52B6-613D26A9F808}"/>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F29BCAE6-2CBD-69F8-3967-A63544A6FE8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17F0908C-C2FA-F2BD-B216-853B23F83CE2}"/>
              </a:ext>
            </a:extLst>
          </p:cNvPr>
          <p:cNvSpPr>
            <a:spLocks noGrp="1" noChangeArrowheads="1"/>
          </p:cNvSpPr>
          <p:nvPr>
            <p:ph type="sldNum" sz="quarter" idx="12"/>
          </p:nvPr>
        </p:nvSpPr>
        <p:spPr>
          <a:ln/>
        </p:spPr>
        <p:txBody>
          <a:bodyPr/>
          <a:lstStyle>
            <a:lvl1pPr>
              <a:defRPr/>
            </a:lvl1pPr>
          </a:lstStyle>
          <a:p>
            <a:pPr>
              <a:defRPr/>
            </a:pPr>
            <a:fld id="{B065163A-B1F0-4B3E-99B5-87B26117FF27}" type="slidenum">
              <a:rPr lang="en-US" altLang="ja-JP"/>
              <a:pPr>
                <a:defRPr/>
              </a:pPr>
              <a:t>‹#›</a:t>
            </a:fld>
            <a:endParaRPr lang="en-US" altLang="ja-JP"/>
          </a:p>
        </p:txBody>
      </p:sp>
    </p:spTree>
    <p:extLst>
      <p:ext uri="{BB962C8B-B14F-4D97-AF65-F5344CB8AC3E}">
        <p14:creationId xmlns:p14="http://schemas.microsoft.com/office/powerpoint/2010/main" val="3293954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6898" y="274639"/>
            <a:ext cx="2742486"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441" y="274639"/>
            <a:ext cx="802431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92564AC6-9346-057C-68A9-E06AB3C3BEB6}"/>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0D30A704-7E2C-9E3D-3D6A-612BDE2DE861}"/>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29AC3E53-32AE-A568-D4BD-A16EC9D768B9}"/>
              </a:ext>
            </a:extLst>
          </p:cNvPr>
          <p:cNvSpPr>
            <a:spLocks noGrp="1" noChangeArrowheads="1"/>
          </p:cNvSpPr>
          <p:nvPr>
            <p:ph type="sldNum" sz="quarter" idx="12"/>
          </p:nvPr>
        </p:nvSpPr>
        <p:spPr>
          <a:ln/>
        </p:spPr>
        <p:txBody>
          <a:bodyPr/>
          <a:lstStyle>
            <a:lvl1pPr>
              <a:defRPr/>
            </a:lvl1pPr>
          </a:lstStyle>
          <a:p>
            <a:pPr>
              <a:defRPr/>
            </a:pPr>
            <a:fld id="{774F8850-60BC-48CA-A64E-78BFB5A2416A}" type="slidenum">
              <a:rPr lang="en-US" altLang="ja-JP"/>
              <a:pPr>
                <a:defRPr/>
              </a:pPr>
              <a:t>‹#›</a:t>
            </a:fld>
            <a:endParaRPr lang="en-US" altLang="ja-JP"/>
          </a:p>
        </p:txBody>
      </p:sp>
    </p:spTree>
    <p:extLst>
      <p:ext uri="{BB962C8B-B14F-4D97-AF65-F5344CB8AC3E}">
        <p14:creationId xmlns:p14="http://schemas.microsoft.com/office/powerpoint/2010/main" val="1283718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reserve="1">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441" y="274638"/>
            <a:ext cx="10969943" cy="1143000"/>
          </a:xfrm>
        </p:spPr>
        <p:txBody>
          <a:bodyPr/>
          <a:lstStyle/>
          <a:p>
            <a:r>
              <a:rPr lang="ja-JP" altLang="en-US"/>
              <a:t>マスター タイトルの書式設定</a:t>
            </a:r>
          </a:p>
        </p:txBody>
      </p:sp>
      <p:sp>
        <p:nvSpPr>
          <p:cNvPr id="3" name="テキスト プレースホルダー 2"/>
          <p:cNvSpPr>
            <a:spLocks noGrp="1"/>
          </p:cNvSpPr>
          <p:nvPr>
            <p:ph type="body" sz="half" idx="1"/>
          </p:nvPr>
        </p:nvSpPr>
        <p:spPr>
          <a:xfrm>
            <a:off x="609441" y="1600201"/>
            <a:ext cx="5383398"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6195986" y="1600200"/>
            <a:ext cx="5383398" cy="21859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6195986" y="3938589"/>
            <a:ext cx="5383398" cy="21875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4">
            <a:extLst>
              <a:ext uri="{FF2B5EF4-FFF2-40B4-BE49-F238E27FC236}">
                <a16:creationId xmlns:a16="http://schemas.microsoft.com/office/drawing/2014/main" id="{B9DF9019-C67D-56F9-6E3C-BCE077290BF0}"/>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7" name="Rectangle 5">
            <a:extLst>
              <a:ext uri="{FF2B5EF4-FFF2-40B4-BE49-F238E27FC236}">
                <a16:creationId xmlns:a16="http://schemas.microsoft.com/office/drawing/2014/main" id="{20BD6232-3B38-CE95-9364-D6BDB61FE3F6}"/>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8" name="Rectangle 6">
            <a:extLst>
              <a:ext uri="{FF2B5EF4-FFF2-40B4-BE49-F238E27FC236}">
                <a16:creationId xmlns:a16="http://schemas.microsoft.com/office/drawing/2014/main" id="{98DAF0BF-E816-3F38-7B8B-6B887DBF2A54}"/>
              </a:ext>
            </a:extLst>
          </p:cNvPr>
          <p:cNvSpPr>
            <a:spLocks noGrp="1" noChangeArrowheads="1"/>
          </p:cNvSpPr>
          <p:nvPr>
            <p:ph type="sldNum" sz="quarter" idx="12"/>
          </p:nvPr>
        </p:nvSpPr>
        <p:spPr>
          <a:ln/>
        </p:spPr>
        <p:txBody>
          <a:bodyPr/>
          <a:lstStyle>
            <a:lvl1pPr>
              <a:defRPr/>
            </a:lvl1pPr>
          </a:lstStyle>
          <a:p>
            <a:pPr>
              <a:defRPr/>
            </a:pPr>
            <a:fld id="{1C1B448C-6511-49C6-86C8-C45D9C29309A}" type="slidenum">
              <a:rPr lang="en-US" altLang="ja-JP"/>
              <a:pPr>
                <a:defRPr/>
              </a:pPr>
              <a:t>‹#›</a:t>
            </a:fld>
            <a:endParaRPr lang="en-US" altLang="ja-JP"/>
          </a:p>
        </p:txBody>
      </p:sp>
    </p:spTree>
    <p:extLst>
      <p:ext uri="{BB962C8B-B14F-4D97-AF65-F5344CB8AC3E}">
        <p14:creationId xmlns:p14="http://schemas.microsoft.com/office/powerpoint/2010/main" val="15747350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441" y="274638"/>
            <a:ext cx="10969943" cy="1143000"/>
          </a:xfrm>
        </p:spPr>
        <p:txBody>
          <a:bodyPr/>
          <a:lstStyle/>
          <a:p>
            <a:r>
              <a:rPr lang="ja-JP" altLang="en-US"/>
              <a:t>マスター タイトルの書式設定</a:t>
            </a:r>
          </a:p>
        </p:txBody>
      </p:sp>
      <p:sp>
        <p:nvSpPr>
          <p:cNvPr id="3" name="テキスト プレースホルダー 2"/>
          <p:cNvSpPr>
            <a:spLocks noGrp="1"/>
          </p:cNvSpPr>
          <p:nvPr>
            <p:ph type="body" sz="half" idx="1"/>
          </p:nvPr>
        </p:nvSpPr>
        <p:spPr>
          <a:xfrm>
            <a:off x="609441" y="1600201"/>
            <a:ext cx="5383398"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5986" y="1600201"/>
            <a:ext cx="5383398"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41EC9113-D830-BB6A-99E0-B3BA3B9BEE85}"/>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C30F1A8B-643E-7735-3580-81BB6604ACF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2BA3F767-6CB5-9B6A-3F54-AC1277666A62}"/>
              </a:ext>
            </a:extLst>
          </p:cNvPr>
          <p:cNvSpPr>
            <a:spLocks noGrp="1" noChangeArrowheads="1"/>
          </p:cNvSpPr>
          <p:nvPr>
            <p:ph type="sldNum" sz="quarter" idx="12"/>
          </p:nvPr>
        </p:nvSpPr>
        <p:spPr>
          <a:ln/>
        </p:spPr>
        <p:txBody>
          <a:bodyPr/>
          <a:lstStyle>
            <a:lvl1pPr>
              <a:defRPr/>
            </a:lvl1pPr>
          </a:lstStyle>
          <a:p>
            <a:pPr>
              <a:defRPr/>
            </a:pPr>
            <a:fld id="{28927EFC-1916-4816-B092-FF5D521B9F77}" type="slidenum">
              <a:rPr lang="en-US" altLang="ja-JP"/>
              <a:pPr>
                <a:defRPr/>
              </a:pPr>
              <a:t>‹#›</a:t>
            </a:fld>
            <a:endParaRPr lang="en-US" altLang="ja-JP"/>
          </a:p>
        </p:txBody>
      </p:sp>
    </p:spTree>
    <p:extLst>
      <p:ext uri="{BB962C8B-B14F-4D97-AF65-F5344CB8AC3E}">
        <p14:creationId xmlns:p14="http://schemas.microsoft.com/office/powerpoint/2010/main" val="4039639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441" y="274638"/>
            <a:ext cx="10969943" cy="1143000"/>
          </a:xfrm>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441" y="1600201"/>
            <a:ext cx="5383398"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6195986" y="1600200"/>
            <a:ext cx="5383398" cy="21859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6195986" y="3938589"/>
            <a:ext cx="5383398" cy="21875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4">
            <a:extLst>
              <a:ext uri="{FF2B5EF4-FFF2-40B4-BE49-F238E27FC236}">
                <a16:creationId xmlns:a16="http://schemas.microsoft.com/office/drawing/2014/main" id="{B9A1EC69-A250-962E-4FF8-C80CE5C0A5CC}"/>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7" name="Rectangle 5">
            <a:extLst>
              <a:ext uri="{FF2B5EF4-FFF2-40B4-BE49-F238E27FC236}">
                <a16:creationId xmlns:a16="http://schemas.microsoft.com/office/drawing/2014/main" id="{50C258DF-5A29-45C1-2100-3280AE5CA64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8" name="Rectangle 6">
            <a:extLst>
              <a:ext uri="{FF2B5EF4-FFF2-40B4-BE49-F238E27FC236}">
                <a16:creationId xmlns:a16="http://schemas.microsoft.com/office/drawing/2014/main" id="{BCE5CA10-836B-D60F-DB0F-46F97E988A5A}"/>
              </a:ext>
            </a:extLst>
          </p:cNvPr>
          <p:cNvSpPr>
            <a:spLocks noGrp="1" noChangeArrowheads="1"/>
          </p:cNvSpPr>
          <p:nvPr>
            <p:ph type="sldNum" sz="quarter" idx="12"/>
          </p:nvPr>
        </p:nvSpPr>
        <p:spPr>
          <a:ln/>
        </p:spPr>
        <p:txBody>
          <a:bodyPr/>
          <a:lstStyle>
            <a:lvl1pPr>
              <a:defRPr/>
            </a:lvl1pPr>
          </a:lstStyle>
          <a:p>
            <a:pPr>
              <a:defRPr/>
            </a:pPr>
            <a:fld id="{3183B44A-1EFF-4E56-BDD4-613CDDD1F2FE}" type="slidenum">
              <a:rPr lang="en-US" altLang="ja-JP"/>
              <a:pPr>
                <a:defRPr/>
              </a:pPr>
              <a:t>‹#›</a:t>
            </a:fld>
            <a:endParaRPr lang="en-US" altLang="ja-JP"/>
          </a:p>
        </p:txBody>
      </p:sp>
    </p:spTree>
    <p:extLst>
      <p:ext uri="{BB962C8B-B14F-4D97-AF65-F5344CB8AC3E}">
        <p14:creationId xmlns:p14="http://schemas.microsoft.com/office/powerpoint/2010/main" val="3069798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609441" y="274639"/>
            <a:ext cx="10969943" cy="5851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4">
            <a:extLst>
              <a:ext uri="{FF2B5EF4-FFF2-40B4-BE49-F238E27FC236}">
                <a16:creationId xmlns:a16="http://schemas.microsoft.com/office/drawing/2014/main" id="{9594B2F6-A04E-4AC5-4784-8483B31FC191}"/>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a:extLst>
              <a:ext uri="{FF2B5EF4-FFF2-40B4-BE49-F238E27FC236}">
                <a16:creationId xmlns:a16="http://schemas.microsoft.com/office/drawing/2014/main" id="{2E592EB7-36AA-E047-A962-0B76D95DA606}"/>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17121D19-7AD9-6D54-F881-607EB3829D39}"/>
              </a:ext>
            </a:extLst>
          </p:cNvPr>
          <p:cNvSpPr>
            <a:spLocks noGrp="1" noChangeArrowheads="1"/>
          </p:cNvSpPr>
          <p:nvPr>
            <p:ph type="sldNum" sz="quarter" idx="12"/>
          </p:nvPr>
        </p:nvSpPr>
        <p:spPr>
          <a:ln/>
        </p:spPr>
        <p:txBody>
          <a:bodyPr/>
          <a:lstStyle>
            <a:lvl1pPr>
              <a:defRPr/>
            </a:lvl1pPr>
          </a:lstStyle>
          <a:p>
            <a:pPr>
              <a:defRPr/>
            </a:pPr>
            <a:fld id="{188089A5-1063-416B-9A44-87F4E5B5E542}" type="slidenum">
              <a:rPr lang="en-US" altLang="ja-JP"/>
              <a:pPr>
                <a:defRPr/>
              </a:pPr>
              <a:t>‹#›</a:t>
            </a:fld>
            <a:endParaRPr lang="en-US" altLang="ja-JP"/>
          </a:p>
        </p:txBody>
      </p:sp>
    </p:spTree>
    <p:extLst>
      <p:ext uri="{BB962C8B-B14F-4D97-AF65-F5344CB8AC3E}">
        <p14:creationId xmlns:p14="http://schemas.microsoft.com/office/powerpoint/2010/main" val="16755420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slideLayout" Target="../slideLayouts/slideLayout17.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6" Type="http://schemas.openxmlformats.org/officeDocument/2006/relationships/theme" Target="../theme/theme2.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5" Type="http://schemas.openxmlformats.org/officeDocument/2006/relationships/slideLayout" Target="../slideLayouts/slideLayout1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8"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91AE701-E216-58CF-32B1-A310F8F4DF04}"/>
              </a:ext>
            </a:extLst>
          </p:cNvPr>
          <p:cNvSpPr>
            <a:spLocks noGrp="1" noChangeArrowheads="1"/>
          </p:cNvSpPr>
          <p:nvPr>
            <p:ph type="title"/>
          </p:nvPr>
        </p:nvSpPr>
        <p:spPr bwMode="auto">
          <a:xfrm>
            <a:off x="609441" y="274638"/>
            <a:ext cx="10969943"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a:extLst>
              <a:ext uri="{FF2B5EF4-FFF2-40B4-BE49-F238E27FC236}">
                <a16:creationId xmlns:a16="http://schemas.microsoft.com/office/drawing/2014/main" id="{5A3B40E6-AB41-F4FE-2265-DB4FFD001BB5}"/>
              </a:ext>
            </a:extLst>
          </p:cNvPr>
          <p:cNvSpPr>
            <a:spLocks noGrp="1" noChangeArrowheads="1"/>
          </p:cNvSpPr>
          <p:nvPr>
            <p:ph type="body" idx="1"/>
          </p:nvPr>
        </p:nvSpPr>
        <p:spPr bwMode="auto">
          <a:xfrm>
            <a:off x="609441" y="1600201"/>
            <a:ext cx="1096994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254980" name="Rectangle 4">
            <a:extLst>
              <a:ext uri="{FF2B5EF4-FFF2-40B4-BE49-F238E27FC236}">
                <a16:creationId xmlns:a16="http://schemas.microsoft.com/office/drawing/2014/main" id="{51DDCEE2-740E-62FE-9957-FBC7AD2938FB}"/>
              </a:ext>
            </a:extLst>
          </p:cNvPr>
          <p:cNvSpPr>
            <a:spLocks noGrp="1" noChangeArrowheads="1"/>
          </p:cNvSpPr>
          <p:nvPr>
            <p:ph type="dt" sz="half" idx="2"/>
          </p:nvPr>
        </p:nvSpPr>
        <p:spPr bwMode="auto">
          <a:xfrm>
            <a:off x="609441" y="6245225"/>
            <a:ext cx="2844059"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pitchFamily="34" charset="0"/>
                <a:ea typeface="ＭＳ Ｐゴシック" pitchFamily="50" charset="-128"/>
              </a:defRPr>
            </a:lvl1pPr>
          </a:lstStyle>
          <a:p>
            <a:pPr>
              <a:defRPr/>
            </a:pPr>
            <a:endParaRPr lang="en-US" altLang="ja-JP"/>
          </a:p>
        </p:txBody>
      </p:sp>
      <p:sp>
        <p:nvSpPr>
          <p:cNvPr id="254981" name="Rectangle 5">
            <a:extLst>
              <a:ext uri="{FF2B5EF4-FFF2-40B4-BE49-F238E27FC236}">
                <a16:creationId xmlns:a16="http://schemas.microsoft.com/office/drawing/2014/main" id="{C0F9394E-F2F0-20C9-2F31-B22A8607C447}"/>
              </a:ext>
            </a:extLst>
          </p:cNvPr>
          <p:cNvSpPr>
            <a:spLocks noGrp="1" noChangeArrowheads="1"/>
          </p:cNvSpPr>
          <p:nvPr>
            <p:ph type="ftr" sz="quarter" idx="3"/>
          </p:nvPr>
        </p:nvSpPr>
        <p:spPr bwMode="auto">
          <a:xfrm>
            <a:off x="4164515" y="6245225"/>
            <a:ext cx="3859795"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pitchFamily="34" charset="0"/>
                <a:ea typeface="ＭＳ Ｐゴシック" pitchFamily="50" charset="-128"/>
              </a:defRPr>
            </a:lvl1pPr>
          </a:lstStyle>
          <a:p>
            <a:pPr>
              <a:defRPr/>
            </a:pPr>
            <a:endParaRPr lang="en-US" altLang="ja-JP"/>
          </a:p>
        </p:txBody>
      </p:sp>
      <p:sp>
        <p:nvSpPr>
          <p:cNvPr id="254982" name="Rectangle 6">
            <a:extLst>
              <a:ext uri="{FF2B5EF4-FFF2-40B4-BE49-F238E27FC236}">
                <a16:creationId xmlns:a16="http://schemas.microsoft.com/office/drawing/2014/main" id="{5F1E6751-9374-A1A0-B42D-7BD83FF139E3}"/>
              </a:ext>
            </a:extLst>
          </p:cNvPr>
          <p:cNvSpPr>
            <a:spLocks noGrp="1" noChangeArrowheads="1"/>
          </p:cNvSpPr>
          <p:nvPr>
            <p:ph type="sldNum" sz="quarter" idx="4"/>
          </p:nvPr>
        </p:nvSpPr>
        <p:spPr bwMode="auto">
          <a:xfrm>
            <a:off x="8735325" y="6245225"/>
            <a:ext cx="2844059"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2AB76FE2-9592-4A58-BB6F-7BEDB93EA754}" type="slidenum">
              <a:rPr lang="en-US" altLang="ja-JP"/>
              <a:pPr>
                <a:defRPr/>
              </a:pPr>
              <a:t>‹#›</a:t>
            </a:fld>
            <a:endParaRPr lang="en-US" altLang="ja-JP"/>
          </a:p>
        </p:txBody>
      </p:sp>
    </p:spTree>
    <p:extLst>
      <p:ext uri="{BB962C8B-B14F-4D97-AF65-F5344CB8AC3E}">
        <p14:creationId xmlns:p14="http://schemas.microsoft.com/office/powerpoint/2010/main" val="2835292927"/>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Lst>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xml"/><Relationship Id="rId1" Type="http://schemas.openxmlformats.org/officeDocument/2006/relationships/tags" Target="../tags/tag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35.jpe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FFFFFF"/>
          </a:solidFill>
          <a:ln/>
        </p:spPr>
      </p:sp>
      <p:sp>
        <p:nvSpPr>
          <p:cNvPr id="3" name="Shape 1"/>
          <p:cNvSpPr/>
          <p:nvPr/>
        </p:nvSpPr>
        <p:spPr>
          <a:xfrm>
            <a:off x="1847088" y="3387567"/>
            <a:ext cx="7709288" cy="45719"/>
          </a:xfrm>
          <a:prstGeom prst="rect">
            <a:avLst/>
          </a:prstGeom>
          <a:solidFill>
            <a:srgbClr val="1A6BB5"/>
          </a:solidFill>
          <a:ln/>
        </p:spPr>
      </p:sp>
      <p:sp>
        <p:nvSpPr>
          <p:cNvPr id="5" name="Shape 3"/>
          <p:cNvSpPr/>
          <p:nvPr/>
        </p:nvSpPr>
        <p:spPr>
          <a:xfrm>
            <a:off x="365760" y="594360"/>
            <a:ext cx="109728" cy="3063240"/>
          </a:xfrm>
          <a:prstGeom prst="rect">
            <a:avLst/>
          </a:prstGeom>
          <a:solidFill>
            <a:srgbClr val="1A6BB5"/>
          </a:solidFill>
          <a:ln/>
        </p:spPr>
      </p:sp>
      <p:sp>
        <p:nvSpPr>
          <p:cNvPr id="7" name="Text 5"/>
          <p:cNvSpPr txBox="1"/>
          <p:nvPr/>
        </p:nvSpPr>
        <p:spPr>
          <a:xfrm>
            <a:off x="594360" y="805732"/>
            <a:ext cx="11247120" cy="777240"/>
          </a:xfrm>
          <a:prstGeom prst="rect">
            <a:avLst/>
          </a:prstGeom>
          <a:noFill/>
          <a:ln/>
        </p:spPr>
        <p:txBody>
          <a:bodyPr wrap="square" lIns="0" tIns="0" rIns="0" bIns="0" rtlCol="0" anchor="ctr"/>
          <a:lstStyle/>
          <a:p>
            <a:pPr marL="0" indent="0">
              <a:buNone/>
            </a:pPr>
            <a:r>
              <a:rPr lang="en-US" sz="4600" b="1" dirty="0">
                <a:solidFill>
                  <a:srgbClr val="1A1A2E"/>
                </a:solidFill>
                <a:latin typeface="MS PGothic" pitchFamily="34" charset="0"/>
                <a:ea typeface="MS PGothic" pitchFamily="34" charset="-122"/>
                <a:cs typeface="MS PGothic" pitchFamily="34" charset="-120"/>
              </a:rPr>
              <a:t>ワーキングメモリを鍛えて</a:t>
            </a:r>
            <a:endParaRPr lang="en-US" sz="4600" dirty="0"/>
          </a:p>
        </p:txBody>
      </p:sp>
      <p:sp>
        <p:nvSpPr>
          <p:cNvPr id="8" name="Text 6"/>
          <p:cNvSpPr txBox="1"/>
          <p:nvPr/>
        </p:nvSpPr>
        <p:spPr>
          <a:xfrm>
            <a:off x="594360" y="1582972"/>
            <a:ext cx="11247120" cy="777240"/>
          </a:xfrm>
          <a:prstGeom prst="rect">
            <a:avLst/>
          </a:prstGeom>
          <a:noFill/>
          <a:ln/>
        </p:spPr>
        <p:txBody>
          <a:bodyPr wrap="square" lIns="0" tIns="0" rIns="0" bIns="0" rtlCol="0" anchor="ctr"/>
          <a:lstStyle/>
          <a:p>
            <a:pPr marL="0" indent="0">
              <a:buNone/>
            </a:pPr>
            <a:r>
              <a:rPr lang="en-US" sz="4600" b="1" u="sng" dirty="0">
                <a:solidFill>
                  <a:srgbClr val="00AACC"/>
                </a:solidFill>
                <a:latin typeface="MS PGothic" pitchFamily="34" charset="0"/>
                <a:ea typeface="MS PGothic" pitchFamily="34" charset="-122"/>
                <a:cs typeface="MS PGothic" pitchFamily="34" charset="-120"/>
              </a:rPr>
              <a:t>日常動作も家事もテキパキ！</a:t>
            </a:r>
            <a:endParaRPr lang="en-US" sz="4600" dirty="0"/>
          </a:p>
        </p:txBody>
      </p:sp>
      <p:sp>
        <p:nvSpPr>
          <p:cNvPr id="9" name="Text 7"/>
          <p:cNvSpPr txBox="1"/>
          <p:nvPr/>
        </p:nvSpPr>
        <p:spPr>
          <a:xfrm>
            <a:off x="1847088" y="2519238"/>
            <a:ext cx="9345168" cy="777240"/>
          </a:xfrm>
          <a:prstGeom prst="rect">
            <a:avLst/>
          </a:prstGeom>
          <a:noFill/>
          <a:ln/>
        </p:spPr>
        <p:txBody>
          <a:bodyPr wrap="square" lIns="0" tIns="0" rIns="0" bIns="0" rtlCol="0" anchor="ctr"/>
          <a:lstStyle/>
          <a:p>
            <a:pPr marL="0" indent="0">
              <a:buNone/>
            </a:pPr>
            <a:r>
              <a:rPr lang="en-US" sz="5400" b="1" dirty="0">
                <a:solidFill>
                  <a:srgbClr val="1A1A2E"/>
                </a:solidFill>
                <a:latin typeface="MS PGothic" pitchFamily="34" charset="0"/>
                <a:ea typeface="MS PGothic" pitchFamily="34" charset="-122"/>
                <a:cs typeface="MS PGothic" pitchFamily="34" charset="-120"/>
              </a:rPr>
              <a:t>実践・認知症予防セミナー</a:t>
            </a:r>
            <a:endParaRPr lang="en-US" sz="5400" dirty="0"/>
          </a:p>
        </p:txBody>
      </p:sp>
      <p:sp>
        <p:nvSpPr>
          <p:cNvPr id="22" name="Shape 20"/>
          <p:cNvSpPr/>
          <p:nvPr/>
        </p:nvSpPr>
        <p:spPr>
          <a:xfrm>
            <a:off x="475488" y="3929229"/>
            <a:ext cx="11347704" cy="1270299"/>
          </a:xfrm>
          <a:prstGeom prst="rect">
            <a:avLst/>
          </a:prstGeom>
          <a:solidFill>
            <a:srgbClr val="D6E8F7"/>
          </a:solidFill>
          <a:ln w="12700">
            <a:solidFill>
              <a:srgbClr val="C8DDF0"/>
            </a:solidFill>
            <a:prstDash val="solid"/>
          </a:ln>
        </p:spPr>
      </p:sp>
      <p:sp>
        <p:nvSpPr>
          <p:cNvPr id="23" name="Text 21"/>
          <p:cNvSpPr txBox="1"/>
          <p:nvPr/>
        </p:nvSpPr>
        <p:spPr>
          <a:xfrm>
            <a:off x="1005840" y="4313278"/>
            <a:ext cx="9326880" cy="347472"/>
          </a:xfrm>
          <a:prstGeom prst="rect">
            <a:avLst/>
          </a:prstGeom>
          <a:noFill/>
          <a:ln/>
        </p:spPr>
        <p:txBody>
          <a:bodyPr wrap="square" lIns="25400" tIns="25400" rIns="25400" bIns="25400" rtlCol="0" anchor="ctr"/>
          <a:lstStyle/>
          <a:p>
            <a:pPr marL="0" indent="0">
              <a:buNone/>
            </a:pPr>
            <a:r>
              <a:rPr lang="ja-JP" altLang="en-US" sz="3200" b="1" dirty="0">
                <a:solidFill>
                  <a:srgbClr val="0D4A82"/>
                </a:solidFill>
                <a:latin typeface="MS PGothic" pitchFamily="34" charset="0"/>
                <a:ea typeface="MS PGothic" pitchFamily="34" charset="-122"/>
                <a:cs typeface="MS PGothic" pitchFamily="34" charset="-120"/>
              </a:rPr>
              <a:t>ＮＨＫ</a:t>
            </a:r>
            <a:r>
              <a:rPr lang="en-US" sz="3200" b="1" dirty="0">
                <a:solidFill>
                  <a:srgbClr val="0D4A82"/>
                </a:solidFill>
                <a:latin typeface="MS PGothic" pitchFamily="34" charset="0"/>
                <a:ea typeface="MS PGothic" pitchFamily="34" charset="-122"/>
                <a:cs typeface="MS PGothic" pitchFamily="34" charset="-120"/>
              </a:rPr>
              <a:t>「</a:t>
            </a:r>
            <a:r>
              <a:rPr lang="en-US" sz="3200" b="1" dirty="0" err="1">
                <a:solidFill>
                  <a:srgbClr val="0D4A82"/>
                </a:solidFill>
                <a:latin typeface="MS PGothic" pitchFamily="34" charset="0"/>
                <a:ea typeface="MS PGothic" pitchFamily="34" charset="-122"/>
                <a:cs typeface="MS PGothic" pitchFamily="34" charset="-120"/>
              </a:rPr>
              <a:t>あさイチ」でも</a:t>
            </a:r>
            <a:r>
              <a:rPr lang="ja-JP" altLang="en-US" sz="3200" b="1" dirty="0">
                <a:solidFill>
                  <a:srgbClr val="0D4A82"/>
                </a:solidFill>
                <a:latin typeface="MS PGothic" pitchFamily="34" charset="0"/>
                <a:ea typeface="MS PGothic" pitchFamily="34" charset="-122"/>
                <a:cs typeface="MS PGothic" pitchFamily="34" charset="-120"/>
              </a:rPr>
              <a:t>、改善効果が紹介</a:t>
            </a:r>
            <a:r>
              <a:rPr lang="en-US" sz="3200" b="1" dirty="0">
                <a:solidFill>
                  <a:srgbClr val="0D4A82"/>
                </a:solidFill>
                <a:latin typeface="MS PGothic" pitchFamily="34" charset="0"/>
                <a:ea typeface="MS PGothic" pitchFamily="34" charset="-122"/>
                <a:cs typeface="MS PGothic" pitchFamily="34" charset="-120"/>
              </a:rPr>
              <a:t>！</a:t>
            </a:r>
          </a:p>
          <a:p>
            <a:pPr marL="0" indent="0">
              <a:buNone/>
            </a:pPr>
            <a:r>
              <a:rPr lang="en-US" sz="3200" b="1" dirty="0">
                <a:solidFill>
                  <a:srgbClr val="0D4A82"/>
                </a:solidFill>
                <a:latin typeface="MS PGothic" pitchFamily="34" charset="0"/>
                <a:ea typeface="MS PGothic" pitchFamily="34" charset="-122"/>
                <a:cs typeface="MS PGothic" pitchFamily="34" charset="-120"/>
              </a:rPr>
              <a:t> </a:t>
            </a:r>
            <a:r>
              <a:rPr lang="ja-JP" altLang="en-US" sz="3200" b="1" dirty="0">
                <a:solidFill>
                  <a:srgbClr val="0D4A82"/>
                </a:solidFill>
                <a:latin typeface="MS PGothic" pitchFamily="34" charset="0"/>
                <a:ea typeface="MS PGothic" pitchFamily="34" charset="-122"/>
                <a:cs typeface="MS PGothic" pitchFamily="34" charset="-120"/>
              </a:rPr>
              <a:t>「らくしゅう式 脳機能訓練🄬」（認知トレーニング）</a:t>
            </a:r>
            <a:endParaRPr lang="en-US" sz="3200" dirty="0"/>
          </a:p>
        </p:txBody>
      </p:sp>
      <p:sp>
        <p:nvSpPr>
          <p:cNvPr id="26" name="Shape 24"/>
          <p:cNvSpPr/>
          <p:nvPr/>
        </p:nvSpPr>
        <p:spPr>
          <a:xfrm>
            <a:off x="365759" y="5720379"/>
            <a:ext cx="11457432" cy="0"/>
          </a:xfrm>
          <a:prstGeom prst="line">
            <a:avLst/>
          </a:prstGeom>
          <a:noFill/>
          <a:ln w="12700">
            <a:solidFill>
              <a:srgbClr val="CCCCCC"/>
            </a:solidFill>
            <a:prstDash val="dash"/>
          </a:ln>
        </p:spPr>
      </p:sp>
      <p:sp>
        <p:nvSpPr>
          <p:cNvPr id="27" name="Text 25"/>
          <p:cNvSpPr txBox="1"/>
          <p:nvPr/>
        </p:nvSpPr>
        <p:spPr>
          <a:xfrm>
            <a:off x="594360" y="5833872"/>
            <a:ext cx="2743200" cy="475488"/>
          </a:xfrm>
          <a:prstGeom prst="rect">
            <a:avLst/>
          </a:prstGeom>
          <a:noFill/>
          <a:ln/>
        </p:spPr>
        <p:txBody>
          <a:bodyPr wrap="square" lIns="0" tIns="0" rIns="0" bIns="0" rtlCol="0" anchor="ctr"/>
          <a:lstStyle/>
          <a:p>
            <a:pPr marL="0" indent="0">
              <a:buNone/>
            </a:pPr>
            <a:r>
              <a:rPr lang="en-US" sz="2800" dirty="0">
                <a:solidFill>
                  <a:srgbClr val="666666"/>
                </a:solidFill>
                <a:latin typeface="MS PMincho" pitchFamily="34" charset="0"/>
                <a:ea typeface="MS PMincho" pitchFamily="34" charset="-122"/>
                <a:cs typeface="MS PMincho" pitchFamily="34" charset="-120"/>
              </a:rPr>
              <a:t>主催</a:t>
            </a:r>
            <a:endParaRPr lang="en-US" sz="2800" dirty="0"/>
          </a:p>
        </p:txBody>
      </p:sp>
      <p:sp>
        <p:nvSpPr>
          <p:cNvPr id="28" name="Text 26"/>
          <p:cNvSpPr txBox="1"/>
          <p:nvPr/>
        </p:nvSpPr>
        <p:spPr>
          <a:xfrm>
            <a:off x="1567030" y="6071616"/>
            <a:ext cx="10033299" cy="438912"/>
          </a:xfrm>
          <a:prstGeom prst="rect">
            <a:avLst/>
          </a:prstGeom>
          <a:noFill/>
          <a:ln/>
        </p:spPr>
        <p:txBody>
          <a:bodyPr wrap="square" lIns="0" tIns="0" rIns="0" bIns="0" rtlCol="0" anchor="ctr"/>
          <a:lstStyle/>
          <a:p>
            <a:pPr marL="0" indent="0">
              <a:buNone/>
            </a:pPr>
            <a:r>
              <a:rPr lang="ja-JP" altLang="en-US" sz="3600" dirty="0">
                <a:solidFill>
                  <a:srgbClr val="1A1A2E"/>
                </a:solidFill>
                <a:latin typeface="MS PGothic" pitchFamily="34" charset="0"/>
                <a:ea typeface="MS PGothic" pitchFamily="34" charset="-122"/>
                <a:cs typeface="MS PGothic" pitchFamily="34" charset="-120"/>
              </a:rPr>
              <a:t>通うたびに、脳を守る！</a:t>
            </a:r>
            <a:r>
              <a:rPr lang="en-US" sz="3600" dirty="0">
                <a:solidFill>
                  <a:srgbClr val="1A1A2E"/>
                </a:solidFill>
                <a:latin typeface="MS PGothic" pitchFamily="34" charset="0"/>
                <a:ea typeface="MS PGothic" pitchFamily="34" charset="-122"/>
                <a:cs typeface="MS PGothic" pitchFamily="34" charset="-120"/>
              </a:rPr>
              <a:t>○○デイサービス</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FCC61-C7C7-535E-DFF4-43432C5846B5}"/>
            </a:ext>
          </a:extLst>
        </p:cNvPr>
        <p:cNvGrpSpPr/>
        <p:nvPr/>
      </p:nvGrpSpPr>
      <p:grpSpPr>
        <a:xfrm>
          <a:off x="0" y="0"/>
          <a:ext cx="0" cy="0"/>
          <a:chOff x="0" y="0"/>
          <a:chExt cx="0" cy="0"/>
        </a:xfrm>
      </p:grpSpPr>
      <p:sp>
        <p:nvSpPr>
          <p:cNvPr id="7" name="Text 5">
            <a:extLst>
              <a:ext uri="{FF2B5EF4-FFF2-40B4-BE49-F238E27FC236}">
                <a16:creationId xmlns:a16="http://schemas.microsoft.com/office/drawing/2014/main" id="{0D2013C4-0FE3-3CAC-A2D5-E7B79662132A}"/>
              </a:ext>
            </a:extLst>
          </p:cNvPr>
          <p:cNvSpPr txBox="1"/>
          <p:nvPr/>
        </p:nvSpPr>
        <p:spPr>
          <a:xfrm>
            <a:off x="2727960" y="249920"/>
            <a:ext cx="7101840" cy="777240"/>
          </a:xfrm>
          <a:prstGeom prst="rect">
            <a:avLst/>
          </a:prstGeom>
          <a:noFill/>
          <a:ln/>
        </p:spPr>
        <p:txBody>
          <a:bodyPr wrap="square" lIns="0" tIns="0" rIns="0" bIns="0" rtlCol="0" anchor="ctr"/>
          <a:lstStyle/>
          <a:p>
            <a:pPr marL="0" indent="0">
              <a:buNone/>
            </a:pPr>
            <a:r>
              <a:rPr lang="ja-JP" altLang="en-US" sz="4600" dirty="0">
                <a:latin typeface="ＭＳ Ｐゴシック" panose="020B0600070205080204" pitchFamily="50" charset="-128"/>
                <a:ea typeface="ＭＳ Ｐゴシック" panose="020B0600070205080204" pitchFamily="50" charset="-128"/>
              </a:rPr>
              <a:t>本セミナー、３つの特長</a:t>
            </a:r>
            <a:endParaRPr lang="en-US" sz="4600" dirty="0">
              <a:latin typeface="ＭＳ Ｐゴシック" panose="020B0600070205080204" pitchFamily="50" charset="-128"/>
              <a:ea typeface="ＭＳ Ｐゴシック" panose="020B0600070205080204" pitchFamily="50" charset="-128"/>
            </a:endParaRPr>
          </a:p>
        </p:txBody>
      </p:sp>
      <p:sp>
        <p:nvSpPr>
          <p:cNvPr id="11" name="Text 9">
            <a:extLst>
              <a:ext uri="{FF2B5EF4-FFF2-40B4-BE49-F238E27FC236}">
                <a16:creationId xmlns:a16="http://schemas.microsoft.com/office/drawing/2014/main" id="{2CA03CA7-790D-D8C5-36D0-9A2C0087B826}"/>
              </a:ext>
            </a:extLst>
          </p:cNvPr>
          <p:cNvSpPr txBox="1"/>
          <p:nvPr/>
        </p:nvSpPr>
        <p:spPr>
          <a:xfrm>
            <a:off x="609420" y="1341976"/>
            <a:ext cx="3200400" cy="274320"/>
          </a:xfrm>
          <a:prstGeom prst="rect">
            <a:avLst/>
          </a:prstGeom>
          <a:noFill/>
          <a:ln/>
        </p:spPr>
        <p:txBody>
          <a:bodyPr wrap="square" lIns="0" tIns="0" rIns="0" bIns="0" rtlCol="0" anchor="ctr"/>
          <a:lstStyle/>
          <a:p>
            <a:pPr marL="0" indent="0">
              <a:buNone/>
            </a:pPr>
            <a:r>
              <a:rPr lang="en-US" sz="3200" b="1" dirty="0">
                <a:solidFill>
                  <a:srgbClr val="1A6BB5"/>
                </a:solidFill>
                <a:latin typeface="MS PGothic" pitchFamily="34" charset="0"/>
                <a:ea typeface="MS PGothic" pitchFamily="34" charset="-122"/>
                <a:cs typeface="MS PGothic" pitchFamily="34" charset="-120"/>
              </a:rPr>
              <a:t>POINT 1</a:t>
            </a:r>
            <a:endParaRPr lang="en-US" sz="3200" dirty="0"/>
          </a:p>
        </p:txBody>
      </p:sp>
      <p:sp>
        <p:nvSpPr>
          <p:cNvPr id="12" name="Text 10">
            <a:extLst>
              <a:ext uri="{FF2B5EF4-FFF2-40B4-BE49-F238E27FC236}">
                <a16:creationId xmlns:a16="http://schemas.microsoft.com/office/drawing/2014/main" id="{1D3D6B63-0171-2255-0468-473E70E67557}"/>
              </a:ext>
            </a:extLst>
          </p:cNvPr>
          <p:cNvSpPr txBox="1"/>
          <p:nvPr/>
        </p:nvSpPr>
        <p:spPr>
          <a:xfrm>
            <a:off x="2279186" y="1231266"/>
            <a:ext cx="4704677" cy="580913"/>
          </a:xfrm>
          <a:prstGeom prst="rect">
            <a:avLst/>
          </a:prstGeom>
          <a:noFill/>
          <a:ln/>
        </p:spPr>
        <p:txBody>
          <a:bodyPr wrap="square" lIns="0" tIns="0" rIns="0" bIns="0" rtlCol="0" anchor="ctr"/>
          <a:lstStyle/>
          <a:p>
            <a:pPr marL="0" indent="0">
              <a:buNone/>
            </a:pPr>
            <a:r>
              <a:rPr lang="en-US" sz="3200" dirty="0">
                <a:solidFill>
                  <a:srgbClr val="1A1A2E"/>
                </a:solidFill>
                <a:latin typeface="MS PGothic" pitchFamily="34" charset="0"/>
                <a:ea typeface="MS PGothic" pitchFamily="34" charset="-122"/>
                <a:cs typeface="MS PGothic" pitchFamily="34" charset="-120"/>
              </a:rPr>
              <a:t>脳の「作業台」を広げる</a:t>
            </a:r>
            <a:endParaRPr lang="en-US" sz="3200" dirty="0"/>
          </a:p>
        </p:txBody>
      </p:sp>
      <p:sp>
        <p:nvSpPr>
          <p:cNvPr id="13" name="Text 11">
            <a:extLst>
              <a:ext uri="{FF2B5EF4-FFF2-40B4-BE49-F238E27FC236}">
                <a16:creationId xmlns:a16="http://schemas.microsoft.com/office/drawing/2014/main" id="{0B3424A2-7576-6E62-A452-D61E2F84B03D}"/>
              </a:ext>
            </a:extLst>
          </p:cNvPr>
          <p:cNvSpPr txBox="1"/>
          <p:nvPr/>
        </p:nvSpPr>
        <p:spPr>
          <a:xfrm>
            <a:off x="928922" y="1814420"/>
            <a:ext cx="10682882" cy="553570"/>
          </a:xfrm>
          <a:prstGeom prst="rect">
            <a:avLst/>
          </a:prstGeom>
          <a:noFill/>
          <a:ln/>
        </p:spPr>
        <p:txBody>
          <a:bodyPr wrap="square" lIns="0" tIns="0" rIns="0" bIns="0" rtlCol="0" anchor="ctr"/>
          <a:lstStyle/>
          <a:p>
            <a:pPr marL="0" indent="0">
              <a:lnSpc>
                <a:spcPct val="140000"/>
              </a:lnSpc>
              <a:buNone/>
            </a:pPr>
            <a:r>
              <a:rPr lang="en-US" sz="2400" dirty="0" err="1">
                <a:solidFill>
                  <a:srgbClr val="666666"/>
                </a:solidFill>
                <a:latin typeface="MS PMincho" pitchFamily="34" charset="0"/>
                <a:ea typeface="MS PMincho" pitchFamily="34" charset="-122"/>
                <a:cs typeface="MS PMincho" pitchFamily="34" charset="-120"/>
              </a:rPr>
              <a:t>ワーキングメモリを鍛えることで、物忘れを防ぎ、段取り力や判断力を向上させます</a:t>
            </a:r>
            <a:r>
              <a:rPr lang="en-US" sz="2400" dirty="0">
                <a:solidFill>
                  <a:srgbClr val="666666"/>
                </a:solidFill>
                <a:latin typeface="MS PMincho" pitchFamily="34" charset="0"/>
                <a:ea typeface="MS PMincho" pitchFamily="34" charset="-122"/>
                <a:cs typeface="MS PMincho" pitchFamily="34" charset="-120"/>
              </a:rPr>
              <a:t>。</a:t>
            </a:r>
            <a:endParaRPr lang="en-US" sz="2400" dirty="0"/>
          </a:p>
        </p:txBody>
      </p:sp>
      <p:sp>
        <p:nvSpPr>
          <p:cNvPr id="4" name="Shape 8">
            <a:extLst>
              <a:ext uri="{FF2B5EF4-FFF2-40B4-BE49-F238E27FC236}">
                <a16:creationId xmlns:a16="http://schemas.microsoft.com/office/drawing/2014/main" id="{144D0FF0-0D59-40B7-18C8-03DE17B70AE5}"/>
              </a:ext>
            </a:extLst>
          </p:cNvPr>
          <p:cNvSpPr/>
          <p:nvPr/>
        </p:nvSpPr>
        <p:spPr>
          <a:xfrm>
            <a:off x="563342" y="1240585"/>
            <a:ext cx="11134702" cy="1557617"/>
          </a:xfrm>
          <a:prstGeom prst="rect">
            <a:avLst/>
          </a:prstGeom>
          <a:solidFill>
            <a:srgbClr val="F5F8FC"/>
          </a:solidFill>
          <a:ln w="12700">
            <a:solidFill>
              <a:srgbClr val="C8DDF0"/>
            </a:solidFill>
            <a:prstDash val="solid"/>
          </a:ln>
        </p:spPr>
      </p:sp>
      <p:sp>
        <p:nvSpPr>
          <p:cNvPr id="6" name="Text 9">
            <a:extLst>
              <a:ext uri="{FF2B5EF4-FFF2-40B4-BE49-F238E27FC236}">
                <a16:creationId xmlns:a16="http://schemas.microsoft.com/office/drawing/2014/main" id="{14738716-C378-D380-822A-B1D7D38CE14E}"/>
              </a:ext>
            </a:extLst>
          </p:cNvPr>
          <p:cNvSpPr txBox="1"/>
          <p:nvPr/>
        </p:nvSpPr>
        <p:spPr>
          <a:xfrm>
            <a:off x="761820" y="1494376"/>
            <a:ext cx="3200400" cy="274320"/>
          </a:xfrm>
          <a:prstGeom prst="rect">
            <a:avLst/>
          </a:prstGeom>
          <a:noFill/>
          <a:ln/>
        </p:spPr>
        <p:txBody>
          <a:bodyPr wrap="square" lIns="0" tIns="0" rIns="0" bIns="0" rtlCol="0" anchor="ctr"/>
          <a:lstStyle/>
          <a:p>
            <a:pPr marL="0" indent="0">
              <a:buNone/>
            </a:pPr>
            <a:r>
              <a:rPr lang="en-US" sz="3200" b="1" dirty="0">
                <a:solidFill>
                  <a:srgbClr val="1A6BB5"/>
                </a:solidFill>
                <a:latin typeface="MS PGothic" pitchFamily="34" charset="0"/>
                <a:ea typeface="MS PGothic" pitchFamily="34" charset="-122"/>
                <a:cs typeface="MS PGothic" pitchFamily="34" charset="-120"/>
              </a:rPr>
              <a:t>POINT 1</a:t>
            </a:r>
            <a:endParaRPr lang="en-US" sz="3200" dirty="0"/>
          </a:p>
        </p:txBody>
      </p:sp>
      <p:sp>
        <p:nvSpPr>
          <p:cNvPr id="29" name="Text 10">
            <a:extLst>
              <a:ext uri="{FF2B5EF4-FFF2-40B4-BE49-F238E27FC236}">
                <a16:creationId xmlns:a16="http://schemas.microsoft.com/office/drawing/2014/main" id="{BCE06BA4-EA84-84B2-73C2-64A9A679290E}"/>
              </a:ext>
            </a:extLst>
          </p:cNvPr>
          <p:cNvSpPr txBox="1"/>
          <p:nvPr/>
        </p:nvSpPr>
        <p:spPr>
          <a:xfrm>
            <a:off x="2431586" y="1383666"/>
            <a:ext cx="4704677" cy="580913"/>
          </a:xfrm>
          <a:prstGeom prst="rect">
            <a:avLst/>
          </a:prstGeom>
          <a:noFill/>
          <a:ln/>
        </p:spPr>
        <p:txBody>
          <a:bodyPr wrap="square" lIns="0" tIns="0" rIns="0" bIns="0" rtlCol="0" anchor="ctr"/>
          <a:lstStyle/>
          <a:p>
            <a:pPr marL="0" indent="0">
              <a:buNone/>
            </a:pPr>
            <a:r>
              <a:rPr lang="en-US" sz="3200" dirty="0">
                <a:solidFill>
                  <a:srgbClr val="1A1A2E"/>
                </a:solidFill>
                <a:latin typeface="MS PGothic" pitchFamily="34" charset="0"/>
                <a:ea typeface="MS PGothic" pitchFamily="34" charset="-122"/>
                <a:cs typeface="MS PGothic" pitchFamily="34" charset="-120"/>
              </a:rPr>
              <a:t>脳の「作業台」を広げる</a:t>
            </a:r>
            <a:endParaRPr lang="en-US" sz="3200" dirty="0"/>
          </a:p>
        </p:txBody>
      </p:sp>
      <p:sp>
        <p:nvSpPr>
          <p:cNvPr id="30" name="Text 11">
            <a:extLst>
              <a:ext uri="{FF2B5EF4-FFF2-40B4-BE49-F238E27FC236}">
                <a16:creationId xmlns:a16="http://schemas.microsoft.com/office/drawing/2014/main" id="{266F3071-F852-F77D-A91C-523C2618BBEB}"/>
              </a:ext>
            </a:extLst>
          </p:cNvPr>
          <p:cNvSpPr txBox="1"/>
          <p:nvPr/>
        </p:nvSpPr>
        <p:spPr>
          <a:xfrm>
            <a:off x="1081322" y="1966820"/>
            <a:ext cx="10682882" cy="553570"/>
          </a:xfrm>
          <a:prstGeom prst="rect">
            <a:avLst/>
          </a:prstGeom>
          <a:noFill/>
          <a:ln/>
        </p:spPr>
        <p:txBody>
          <a:bodyPr wrap="square" lIns="0" tIns="0" rIns="0" bIns="0" rtlCol="0" anchor="ctr"/>
          <a:lstStyle/>
          <a:p>
            <a:pPr marL="0" indent="0">
              <a:lnSpc>
                <a:spcPct val="140000"/>
              </a:lnSpc>
              <a:buNone/>
            </a:pPr>
            <a:r>
              <a:rPr lang="en-US" sz="2400" dirty="0" err="1">
                <a:solidFill>
                  <a:srgbClr val="666666"/>
                </a:solidFill>
                <a:latin typeface="MS PMincho" pitchFamily="34" charset="0"/>
                <a:ea typeface="MS PMincho" pitchFamily="34" charset="-122"/>
                <a:cs typeface="MS PMincho" pitchFamily="34" charset="-120"/>
              </a:rPr>
              <a:t>ワーキングメモリを鍛えることで、物忘れを防ぎ、段取り力や判断力を向上させます</a:t>
            </a:r>
            <a:r>
              <a:rPr lang="en-US" sz="2400" dirty="0">
                <a:solidFill>
                  <a:srgbClr val="666666"/>
                </a:solidFill>
                <a:latin typeface="MS PMincho" pitchFamily="34" charset="0"/>
                <a:ea typeface="MS PMincho" pitchFamily="34" charset="-122"/>
                <a:cs typeface="MS PMincho" pitchFamily="34" charset="-120"/>
              </a:rPr>
              <a:t>。</a:t>
            </a:r>
            <a:endParaRPr lang="en-US" sz="2400" dirty="0"/>
          </a:p>
        </p:txBody>
      </p:sp>
      <p:sp>
        <p:nvSpPr>
          <p:cNvPr id="31" name="Text 9">
            <a:extLst>
              <a:ext uri="{FF2B5EF4-FFF2-40B4-BE49-F238E27FC236}">
                <a16:creationId xmlns:a16="http://schemas.microsoft.com/office/drawing/2014/main" id="{36C9DC41-7754-E94B-8D57-79B630DA36A0}"/>
              </a:ext>
            </a:extLst>
          </p:cNvPr>
          <p:cNvSpPr txBox="1"/>
          <p:nvPr/>
        </p:nvSpPr>
        <p:spPr>
          <a:xfrm>
            <a:off x="637569" y="3153384"/>
            <a:ext cx="3200400" cy="274320"/>
          </a:xfrm>
          <a:prstGeom prst="rect">
            <a:avLst/>
          </a:prstGeom>
          <a:noFill/>
          <a:ln/>
        </p:spPr>
        <p:txBody>
          <a:bodyPr wrap="square" lIns="0" tIns="0" rIns="0" bIns="0" rtlCol="0" anchor="ctr"/>
          <a:lstStyle/>
          <a:p>
            <a:pPr marL="0" indent="0">
              <a:buNone/>
            </a:pPr>
            <a:r>
              <a:rPr lang="en-US" sz="3200" b="1" dirty="0">
                <a:solidFill>
                  <a:srgbClr val="1A6BB5"/>
                </a:solidFill>
                <a:latin typeface="MS PGothic" pitchFamily="34" charset="0"/>
                <a:ea typeface="MS PGothic" pitchFamily="34" charset="-122"/>
                <a:cs typeface="MS PGothic" pitchFamily="34" charset="-120"/>
              </a:rPr>
              <a:t>POINT 1</a:t>
            </a:r>
            <a:endParaRPr lang="en-US" sz="3200" dirty="0"/>
          </a:p>
        </p:txBody>
      </p:sp>
      <p:sp>
        <p:nvSpPr>
          <p:cNvPr id="32" name="Text 10">
            <a:extLst>
              <a:ext uri="{FF2B5EF4-FFF2-40B4-BE49-F238E27FC236}">
                <a16:creationId xmlns:a16="http://schemas.microsoft.com/office/drawing/2014/main" id="{803D3333-D936-C000-A636-C42FA027F3E1}"/>
              </a:ext>
            </a:extLst>
          </p:cNvPr>
          <p:cNvSpPr txBox="1"/>
          <p:nvPr/>
        </p:nvSpPr>
        <p:spPr>
          <a:xfrm>
            <a:off x="2307335" y="3042674"/>
            <a:ext cx="4704677" cy="580913"/>
          </a:xfrm>
          <a:prstGeom prst="rect">
            <a:avLst/>
          </a:prstGeom>
          <a:noFill/>
          <a:ln/>
        </p:spPr>
        <p:txBody>
          <a:bodyPr wrap="square" lIns="0" tIns="0" rIns="0" bIns="0" rtlCol="0" anchor="ctr"/>
          <a:lstStyle/>
          <a:p>
            <a:pPr marL="0" indent="0">
              <a:buNone/>
            </a:pPr>
            <a:r>
              <a:rPr lang="en-US" sz="3200" dirty="0">
                <a:solidFill>
                  <a:srgbClr val="1A1A2E"/>
                </a:solidFill>
                <a:latin typeface="MS PGothic" pitchFamily="34" charset="0"/>
                <a:ea typeface="MS PGothic" pitchFamily="34" charset="-122"/>
                <a:cs typeface="MS PGothic" pitchFamily="34" charset="-120"/>
              </a:rPr>
              <a:t>脳の「作業台」を広げる</a:t>
            </a:r>
            <a:endParaRPr lang="en-US" sz="3200" dirty="0"/>
          </a:p>
        </p:txBody>
      </p:sp>
      <p:sp>
        <p:nvSpPr>
          <p:cNvPr id="33" name="Text 11">
            <a:extLst>
              <a:ext uri="{FF2B5EF4-FFF2-40B4-BE49-F238E27FC236}">
                <a16:creationId xmlns:a16="http://schemas.microsoft.com/office/drawing/2014/main" id="{FA320A8A-853A-150D-A376-12EFFB2590F2}"/>
              </a:ext>
            </a:extLst>
          </p:cNvPr>
          <p:cNvSpPr txBox="1"/>
          <p:nvPr/>
        </p:nvSpPr>
        <p:spPr>
          <a:xfrm>
            <a:off x="957071" y="3625828"/>
            <a:ext cx="10682882" cy="553570"/>
          </a:xfrm>
          <a:prstGeom prst="rect">
            <a:avLst/>
          </a:prstGeom>
          <a:noFill/>
          <a:ln/>
        </p:spPr>
        <p:txBody>
          <a:bodyPr wrap="square" lIns="0" tIns="0" rIns="0" bIns="0" rtlCol="0" anchor="ctr"/>
          <a:lstStyle/>
          <a:p>
            <a:pPr marL="0" indent="0">
              <a:lnSpc>
                <a:spcPct val="140000"/>
              </a:lnSpc>
              <a:buNone/>
            </a:pPr>
            <a:r>
              <a:rPr lang="en-US" sz="2400" dirty="0" err="1">
                <a:solidFill>
                  <a:srgbClr val="666666"/>
                </a:solidFill>
                <a:latin typeface="MS PMincho" pitchFamily="34" charset="0"/>
                <a:ea typeface="MS PMincho" pitchFamily="34" charset="-122"/>
                <a:cs typeface="MS PMincho" pitchFamily="34" charset="-120"/>
              </a:rPr>
              <a:t>ワーキングメモリを鍛えることで、物忘れを防ぎ、段取り力や判断力を向上させます</a:t>
            </a:r>
            <a:r>
              <a:rPr lang="en-US" sz="2400" dirty="0">
                <a:solidFill>
                  <a:srgbClr val="666666"/>
                </a:solidFill>
                <a:latin typeface="MS PMincho" pitchFamily="34" charset="0"/>
                <a:ea typeface="MS PMincho" pitchFamily="34" charset="-122"/>
                <a:cs typeface="MS PMincho" pitchFamily="34" charset="-120"/>
              </a:rPr>
              <a:t>。</a:t>
            </a:r>
            <a:endParaRPr lang="en-US" sz="2400" dirty="0"/>
          </a:p>
        </p:txBody>
      </p:sp>
      <p:sp>
        <p:nvSpPr>
          <p:cNvPr id="34" name="Shape 8">
            <a:extLst>
              <a:ext uri="{FF2B5EF4-FFF2-40B4-BE49-F238E27FC236}">
                <a16:creationId xmlns:a16="http://schemas.microsoft.com/office/drawing/2014/main" id="{E6DD277A-90F3-3978-FEFD-55E4D357BFB9}"/>
              </a:ext>
            </a:extLst>
          </p:cNvPr>
          <p:cNvSpPr/>
          <p:nvPr/>
        </p:nvSpPr>
        <p:spPr>
          <a:xfrm>
            <a:off x="591491" y="3051993"/>
            <a:ext cx="11134702" cy="1557617"/>
          </a:xfrm>
          <a:prstGeom prst="rect">
            <a:avLst/>
          </a:prstGeom>
          <a:solidFill>
            <a:srgbClr val="F5F8FC"/>
          </a:solidFill>
          <a:ln w="12700">
            <a:solidFill>
              <a:srgbClr val="C8DDF0"/>
            </a:solidFill>
            <a:prstDash val="solid"/>
          </a:ln>
        </p:spPr>
      </p:sp>
      <p:sp>
        <p:nvSpPr>
          <p:cNvPr id="35" name="Text 9">
            <a:extLst>
              <a:ext uri="{FF2B5EF4-FFF2-40B4-BE49-F238E27FC236}">
                <a16:creationId xmlns:a16="http://schemas.microsoft.com/office/drawing/2014/main" id="{7E4335AE-4D18-93EC-70F5-12C2C0AC7B0C}"/>
              </a:ext>
            </a:extLst>
          </p:cNvPr>
          <p:cNvSpPr txBox="1"/>
          <p:nvPr/>
        </p:nvSpPr>
        <p:spPr>
          <a:xfrm>
            <a:off x="789969" y="3305784"/>
            <a:ext cx="3200400" cy="274320"/>
          </a:xfrm>
          <a:prstGeom prst="rect">
            <a:avLst/>
          </a:prstGeom>
          <a:noFill/>
          <a:ln/>
        </p:spPr>
        <p:txBody>
          <a:bodyPr wrap="square" lIns="0" tIns="0" rIns="0" bIns="0" rtlCol="0" anchor="ctr"/>
          <a:lstStyle/>
          <a:p>
            <a:pPr marL="0" indent="0">
              <a:buNone/>
            </a:pPr>
            <a:r>
              <a:rPr lang="en-US" sz="3200" b="1" dirty="0">
                <a:solidFill>
                  <a:srgbClr val="1A6BB5"/>
                </a:solidFill>
                <a:latin typeface="MS PGothic" pitchFamily="34" charset="0"/>
                <a:ea typeface="MS PGothic" pitchFamily="34" charset="-122"/>
                <a:cs typeface="MS PGothic" pitchFamily="34" charset="-120"/>
              </a:rPr>
              <a:t>POINT </a:t>
            </a:r>
            <a:r>
              <a:rPr lang="en-US" altLang="ja-JP" sz="3200" b="1" dirty="0">
                <a:solidFill>
                  <a:srgbClr val="1A6BB5"/>
                </a:solidFill>
                <a:latin typeface="MS PGothic" pitchFamily="34" charset="0"/>
                <a:ea typeface="MS PGothic" pitchFamily="34" charset="-122"/>
                <a:cs typeface="MS PGothic" pitchFamily="34" charset="-120"/>
              </a:rPr>
              <a:t>2</a:t>
            </a:r>
            <a:endParaRPr lang="en-US" sz="3200" dirty="0"/>
          </a:p>
        </p:txBody>
      </p:sp>
      <p:sp>
        <p:nvSpPr>
          <p:cNvPr id="36" name="Text 10">
            <a:extLst>
              <a:ext uri="{FF2B5EF4-FFF2-40B4-BE49-F238E27FC236}">
                <a16:creationId xmlns:a16="http://schemas.microsoft.com/office/drawing/2014/main" id="{4CEE38CA-53BB-72C3-8055-F69169D48FAE}"/>
              </a:ext>
            </a:extLst>
          </p:cNvPr>
          <p:cNvSpPr txBox="1"/>
          <p:nvPr/>
        </p:nvSpPr>
        <p:spPr>
          <a:xfrm>
            <a:off x="2459735" y="3195074"/>
            <a:ext cx="4704677" cy="580913"/>
          </a:xfrm>
          <a:prstGeom prst="rect">
            <a:avLst/>
          </a:prstGeom>
          <a:noFill/>
          <a:ln/>
        </p:spPr>
        <p:txBody>
          <a:bodyPr wrap="square" lIns="0" tIns="0" rIns="0" bIns="0" rtlCol="0" anchor="ctr"/>
          <a:lstStyle/>
          <a:p>
            <a:pPr marL="0" indent="0">
              <a:buNone/>
            </a:pPr>
            <a:r>
              <a:rPr lang="ja-JP" altLang="en-US" sz="3200" dirty="0">
                <a:solidFill>
                  <a:srgbClr val="1A1A2E"/>
                </a:solidFill>
                <a:latin typeface="MS PGothic" pitchFamily="34" charset="0"/>
                <a:ea typeface="MS PGothic" pitchFamily="34" charset="-122"/>
                <a:cs typeface="MS PGothic" pitchFamily="34" charset="-120"/>
              </a:rPr>
              <a:t>日常動作がスムーズに</a:t>
            </a:r>
          </a:p>
        </p:txBody>
      </p:sp>
      <p:sp>
        <p:nvSpPr>
          <p:cNvPr id="37" name="Text 11">
            <a:extLst>
              <a:ext uri="{FF2B5EF4-FFF2-40B4-BE49-F238E27FC236}">
                <a16:creationId xmlns:a16="http://schemas.microsoft.com/office/drawing/2014/main" id="{FF9714C1-9D9C-9C34-994C-091192C2947E}"/>
              </a:ext>
            </a:extLst>
          </p:cNvPr>
          <p:cNvSpPr txBox="1"/>
          <p:nvPr/>
        </p:nvSpPr>
        <p:spPr>
          <a:xfrm>
            <a:off x="1109471" y="3778228"/>
            <a:ext cx="10682882" cy="553570"/>
          </a:xfrm>
          <a:prstGeom prst="rect">
            <a:avLst/>
          </a:prstGeom>
          <a:noFill/>
          <a:ln/>
        </p:spPr>
        <p:txBody>
          <a:bodyPr wrap="square" lIns="0" tIns="0" rIns="0" bIns="0" rtlCol="0" anchor="ctr"/>
          <a:lstStyle/>
          <a:p>
            <a:pPr marL="0" indent="0">
              <a:lnSpc>
                <a:spcPct val="140000"/>
              </a:lnSpc>
              <a:buNone/>
            </a:pPr>
            <a:r>
              <a:rPr lang="ja-JP" altLang="en-US" sz="2400" dirty="0">
                <a:solidFill>
                  <a:srgbClr val="666666"/>
                </a:solidFill>
                <a:latin typeface="MS PMincho" pitchFamily="34" charset="0"/>
                <a:ea typeface="MS PMincho" pitchFamily="34" charset="-122"/>
                <a:cs typeface="MS PMincho" pitchFamily="34" charset="-120"/>
              </a:rPr>
              <a:t>料理</a:t>
            </a:r>
            <a:r>
              <a:rPr lang="en-US" sz="2400" dirty="0">
                <a:solidFill>
                  <a:srgbClr val="666666"/>
                </a:solidFill>
                <a:latin typeface="MS PMincho" pitchFamily="34" charset="0"/>
                <a:ea typeface="MS PMincho" pitchFamily="34" charset="-122"/>
                <a:cs typeface="MS PMincho" pitchFamily="34" charset="-120"/>
              </a:rPr>
              <a:t>、</a:t>
            </a:r>
            <a:r>
              <a:rPr lang="ja-JP" altLang="en-US" sz="2400" dirty="0">
                <a:solidFill>
                  <a:srgbClr val="666666"/>
                </a:solidFill>
                <a:latin typeface="MS PMincho" pitchFamily="34" charset="0"/>
                <a:ea typeface="MS PMincho" pitchFamily="34" charset="-122"/>
                <a:cs typeface="MS PMincho" pitchFamily="34" charset="-120"/>
              </a:rPr>
              <a:t>買い物、手続きなど日々の生活動作がテキパキこなせます。</a:t>
            </a:r>
            <a:endParaRPr lang="en-US" sz="2400" dirty="0"/>
          </a:p>
        </p:txBody>
      </p:sp>
      <p:sp>
        <p:nvSpPr>
          <p:cNvPr id="38" name="Text 9">
            <a:extLst>
              <a:ext uri="{FF2B5EF4-FFF2-40B4-BE49-F238E27FC236}">
                <a16:creationId xmlns:a16="http://schemas.microsoft.com/office/drawing/2014/main" id="{A369769B-E76A-A20B-4720-80FA46FA8E13}"/>
              </a:ext>
            </a:extLst>
          </p:cNvPr>
          <p:cNvSpPr txBox="1"/>
          <p:nvPr/>
        </p:nvSpPr>
        <p:spPr>
          <a:xfrm>
            <a:off x="657651" y="4961475"/>
            <a:ext cx="3200400" cy="274320"/>
          </a:xfrm>
          <a:prstGeom prst="rect">
            <a:avLst/>
          </a:prstGeom>
          <a:noFill/>
          <a:ln/>
        </p:spPr>
        <p:txBody>
          <a:bodyPr wrap="square" lIns="0" tIns="0" rIns="0" bIns="0" rtlCol="0" anchor="ctr"/>
          <a:lstStyle/>
          <a:p>
            <a:pPr marL="0" indent="0">
              <a:buNone/>
            </a:pPr>
            <a:r>
              <a:rPr lang="en-US" sz="3200" b="1" dirty="0">
                <a:solidFill>
                  <a:srgbClr val="1A6BB5"/>
                </a:solidFill>
                <a:latin typeface="MS PGothic" pitchFamily="34" charset="0"/>
                <a:ea typeface="MS PGothic" pitchFamily="34" charset="-122"/>
                <a:cs typeface="MS PGothic" pitchFamily="34" charset="-120"/>
              </a:rPr>
              <a:t>POINT 1</a:t>
            </a:r>
            <a:endParaRPr lang="en-US" sz="3200" dirty="0"/>
          </a:p>
        </p:txBody>
      </p:sp>
      <p:sp>
        <p:nvSpPr>
          <p:cNvPr id="39" name="Text 10">
            <a:extLst>
              <a:ext uri="{FF2B5EF4-FFF2-40B4-BE49-F238E27FC236}">
                <a16:creationId xmlns:a16="http://schemas.microsoft.com/office/drawing/2014/main" id="{8A8D9351-A207-AE6A-6007-F89E1572D02F}"/>
              </a:ext>
            </a:extLst>
          </p:cNvPr>
          <p:cNvSpPr txBox="1"/>
          <p:nvPr/>
        </p:nvSpPr>
        <p:spPr>
          <a:xfrm>
            <a:off x="2327417" y="4850765"/>
            <a:ext cx="4704677" cy="580913"/>
          </a:xfrm>
          <a:prstGeom prst="rect">
            <a:avLst/>
          </a:prstGeom>
          <a:noFill/>
          <a:ln/>
        </p:spPr>
        <p:txBody>
          <a:bodyPr wrap="square" lIns="0" tIns="0" rIns="0" bIns="0" rtlCol="0" anchor="ctr"/>
          <a:lstStyle/>
          <a:p>
            <a:pPr marL="0" indent="0">
              <a:buNone/>
            </a:pPr>
            <a:r>
              <a:rPr lang="en-US" sz="3200" dirty="0">
                <a:solidFill>
                  <a:srgbClr val="1A1A2E"/>
                </a:solidFill>
                <a:latin typeface="MS PGothic" pitchFamily="34" charset="0"/>
                <a:ea typeface="MS PGothic" pitchFamily="34" charset="-122"/>
                <a:cs typeface="MS PGothic" pitchFamily="34" charset="-120"/>
              </a:rPr>
              <a:t>脳の「作業台」を広げる</a:t>
            </a:r>
            <a:endParaRPr lang="en-US" sz="3200" dirty="0"/>
          </a:p>
        </p:txBody>
      </p:sp>
      <p:sp>
        <p:nvSpPr>
          <p:cNvPr id="40" name="Text 11">
            <a:extLst>
              <a:ext uri="{FF2B5EF4-FFF2-40B4-BE49-F238E27FC236}">
                <a16:creationId xmlns:a16="http://schemas.microsoft.com/office/drawing/2014/main" id="{8D33E56D-51C9-69B0-38ED-37C4728118E5}"/>
              </a:ext>
            </a:extLst>
          </p:cNvPr>
          <p:cNvSpPr txBox="1"/>
          <p:nvPr/>
        </p:nvSpPr>
        <p:spPr>
          <a:xfrm>
            <a:off x="977153" y="5433919"/>
            <a:ext cx="10682882" cy="553570"/>
          </a:xfrm>
          <a:prstGeom prst="rect">
            <a:avLst/>
          </a:prstGeom>
          <a:noFill/>
          <a:ln/>
        </p:spPr>
        <p:txBody>
          <a:bodyPr wrap="square" lIns="0" tIns="0" rIns="0" bIns="0" rtlCol="0" anchor="ctr"/>
          <a:lstStyle/>
          <a:p>
            <a:pPr marL="0" indent="0">
              <a:lnSpc>
                <a:spcPct val="140000"/>
              </a:lnSpc>
              <a:buNone/>
            </a:pPr>
            <a:r>
              <a:rPr lang="en-US" sz="2400" dirty="0" err="1">
                <a:solidFill>
                  <a:srgbClr val="666666"/>
                </a:solidFill>
                <a:latin typeface="MS PMincho" pitchFamily="34" charset="0"/>
                <a:ea typeface="MS PMincho" pitchFamily="34" charset="-122"/>
                <a:cs typeface="MS PMincho" pitchFamily="34" charset="-120"/>
              </a:rPr>
              <a:t>ワーキングメモリを鍛えることで、物忘れを防ぎ、段取り力や判断力を向上させます</a:t>
            </a:r>
            <a:r>
              <a:rPr lang="en-US" sz="2400" dirty="0">
                <a:solidFill>
                  <a:srgbClr val="666666"/>
                </a:solidFill>
                <a:latin typeface="MS PMincho" pitchFamily="34" charset="0"/>
                <a:ea typeface="MS PMincho" pitchFamily="34" charset="-122"/>
                <a:cs typeface="MS PMincho" pitchFamily="34" charset="-120"/>
              </a:rPr>
              <a:t>。</a:t>
            </a:r>
            <a:endParaRPr lang="en-US" sz="2400" dirty="0"/>
          </a:p>
        </p:txBody>
      </p:sp>
      <p:sp>
        <p:nvSpPr>
          <p:cNvPr id="41" name="Shape 8">
            <a:extLst>
              <a:ext uri="{FF2B5EF4-FFF2-40B4-BE49-F238E27FC236}">
                <a16:creationId xmlns:a16="http://schemas.microsoft.com/office/drawing/2014/main" id="{8EEB9C4F-1572-503A-EBF3-66364A6133EE}"/>
              </a:ext>
            </a:extLst>
          </p:cNvPr>
          <p:cNvSpPr/>
          <p:nvPr/>
        </p:nvSpPr>
        <p:spPr>
          <a:xfrm>
            <a:off x="611573" y="4860084"/>
            <a:ext cx="11134702" cy="1557617"/>
          </a:xfrm>
          <a:prstGeom prst="rect">
            <a:avLst/>
          </a:prstGeom>
          <a:solidFill>
            <a:srgbClr val="F5F8FC"/>
          </a:solidFill>
          <a:ln w="12700">
            <a:solidFill>
              <a:srgbClr val="C8DDF0"/>
            </a:solidFill>
            <a:prstDash val="solid"/>
          </a:ln>
        </p:spPr>
      </p:sp>
      <p:sp>
        <p:nvSpPr>
          <p:cNvPr id="42" name="Text 9">
            <a:extLst>
              <a:ext uri="{FF2B5EF4-FFF2-40B4-BE49-F238E27FC236}">
                <a16:creationId xmlns:a16="http://schemas.microsoft.com/office/drawing/2014/main" id="{FD68C055-D229-C91A-F3E0-F8BDDFE8587D}"/>
              </a:ext>
            </a:extLst>
          </p:cNvPr>
          <p:cNvSpPr txBox="1"/>
          <p:nvPr/>
        </p:nvSpPr>
        <p:spPr>
          <a:xfrm>
            <a:off x="810051" y="5113875"/>
            <a:ext cx="3200400" cy="274320"/>
          </a:xfrm>
          <a:prstGeom prst="rect">
            <a:avLst/>
          </a:prstGeom>
          <a:noFill/>
          <a:ln/>
        </p:spPr>
        <p:txBody>
          <a:bodyPr wrap="square" lIns="0" tIns="0" rIns="0" bIns="0" rtlCol="0" anchor="ctr"/>
          <a:lstStyle/>
          <a:p>
            <a:pPr marL="0" indent="0">
              <a:buNone/>
            </a:pPr>
            <a:r>
              <a:rPr lang="en-US" sz="3200" b="1" dirty="0">
                <a:solidFill>
                  <a:srgbClr val="1A6BB5"/>
                </a:solidFill>
                <a:latin typeface="MS PGothic" pitchFamily="34" charset="0"/>
                <a:ea typeface="MS PGothic" pitchFamily="34" charset="-122"/>
                <a:cs typeface="MS PGothic" pitchFamily="34" charset="-120"/>
              </a:rPr>
              <a:t>POINT </a:t>
            </a:r>
            <a:r>
              <a:rPr lang="en-US" altLang="ja-JP" sz="3200" b="1" dirty="0">
                <a:solidFill>
                  <a:srgbClr val="1A6BB5"/>
                </a:solidFill>
                <a:latin typeface="MS PGothic" pitchFamily="34" charset="0"/>
                <a:ea typeface="MS PGothic" pitchFamily="34" charset="-122"/>
                <a:cs typeface="MS PGothic" pitchFamily="34" charset="-120"/>
              </a:rPr>
              <a:t>3</a:t>
            </a:r>
            <a:endParaRPr lang="en-US" sz="3200" dirty="0"/>
          </a:p>
        </p:txBody>
      </p:sp>
      <p:sp>
        <p:nvSpPr>
          <p:cNvPr id="43" name="Text 10">
            <a:extLst>
              <a:ext uri="{FF2B5EF4-FFF2-40B4-BE49-F238E27FC236}">
                <a16:creationId xmlns:a16="http://schemas.microsoft.com/office/drawing/2014/main" id="{59B5FCA3-C260-EB7D-076E-CFFF0BCD1074}"/>
              </a:ext>
            </a:extLst>
          </p:cNvPr>
          <p:cNvSpPr txBox="1"/>
          <p:nvPr/>
        </p:nvSpPr>
        <p:spPr>
          <a:xfrm>
            <a:off x="2479817" y="5003165"/>
            <a:ext cx="4704677" cy="580913"/>
          </a:xfrm>
          <a:prstGeom prst="rect">
            <a:avLst/>
          </a:prstGeom>
          <a:noFill/>
          <a:ln/>
        </p:spPr>
        <p:txBody>
          <a:bodyPr wrap="square" lIns="0" tIns="0" rIns="0" bIns="0" rtlCol="0" anchor="ctr"/>
          <a:lstStyle/>
          <a:p>
            <a:pPr marL="0" indent="0">
              <a:buNone/>
            </a:pPr>
            <a:r>
              <a:rPr lang="ja-JP" altLang="en-US" sz="3200" dirty="0">
                <a:solidFill>
                  <a:srgbClr val="1A1A2E"/>
                </a:solidFill>
                <a:latin typeface="MS PGothic" pitchFamily="34" charset="0"/>
                <a:ea typeface="MS PGothic" pitchFamily="34" charset="-122"/>
                <a:cs typeface="MS PGothic" pitchFamily="34" charset="-120"/>
              </a:rPr>
              <a:t>笑顔が脳を活性化</a:t>
            </a:r>
          </a:p>
        </p:txBody>
      </p:sp>
      <p:sp>
        <p:nvSpPr>
          <p:cNvPr id="44" name="Text 11">
            <a:extLst>
              <a:ext uri="{FF2B5EF4-FFF2-40B4-BE49-F238E27FC236}">
                <a16:creationId xmlns:a16="http://schemas.microsoft.com/office/drawing/2014/main" id="{310B36AC-AC74-A676-DBBE-95199AB813BC}"/>
              </a:ext>
            </a:extLst>
          </p:cNvPr>
          <p:cNvSpPr txBox="1"/>
          <p:nvPr/>
        </p:nvSpPr>
        <p:spPr>
          <a:xfrm>
            <a:off x="1129553" y="5586319"/>
            <a:ext cx="10682882" cy="553570"/>
          </a:xfrm>
          <a:prstGeom prst="rect">
            <a:avLst/>
          </a:prstGeom>
          <a:noFill/>
          <a:ln/>
        </p:spPr>
        <p:txBody>
          <a:bodyPr wrap="square" lIns="0" tIns="0" rIns="0" bIns="0" rtlCol="0" anchor="ctr"/>
          <a:lstStyle/>
          <a:p>
            <a:pPr marL="0" indent="0">
              <a:lnSpc>
                <a:spcPct val="140000"/>
              </a:lnSpc>
              <a:buNone/>
            </a:pPr>
            <a:r>
              <a:rPr lang="ja-JP" altLang="en-US" sz="2400" dirty="0">
                <a:solidFill>
                  <a:srgbClr val="666666"/>
                </a:solidFill>
                <a:latin typeface="MS PMincho" pitchFamily="34" charset="0"/>
                <a:ea typeface="MS PMincho" pitchFamily="34" charset="-122"/>
                <a:cs typeface="MS PMincho" pitchFamily="34" charset="-120"/>
              </a:rPr>
              <a:t>間違いを笑い飛ばしながら、楽しい会話も自然と増えるプログラムです。</a:t>
            </a:r>
          </a:p>
        </p:txBody>
      </p:sp>
    </p:spTree>
    <p:extLst>
      <p:ext uri="{BB962C8B-B14F-4D97-AF65-F5344CB8AC3E}">
        <p14:creationId xmlns:p14="http://schemas.microsoft.com/office/powerpoint/2010/main" val="4083743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EAE7AAF4-7C80-7C73-DE7C-C0B14C7E3BA0}"/>
              </a:ext>
            </a:extLst>
          </p:cNvPr>
          <p:cNvSpPr>
            <a:spLocks noChangeArrowheads="1"/>
          </p:cNvSpPr>
          <p:nvPr/>
        </p:nvSpPr>
        <p:spPr bwMode="auto">
          <a:xfrm>
            <a:off x="1701801" y="1016622"/>
            <a:ext cx="8713787" cy="5400675"/>
          </a:xfrm>
          <a:prstGeom prst="rect">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eaLnBrk="1" hangingPunct="1">
              <a:spcBef>
                <a:spcPct val="0"/>
              </a:spcBef>
              <a:buFontTx/>
              <a:buNone/>
            </a:pPr>
            <a:endParaRPr lang="ja-JP" altLang="en-US" sz="1800"/>
          </a:p>
        </p:txBody>
      </p:sp>
      <p:sp>
        <p:nvSpPr>
          <p:cNvPr id="5123" name="Rectangle 3">
            <a:extLst>
              <a:ext uri="{FF2B5EF4-FFF2-40B4-BE49-F238E27FC236}">
                <a16:creationId xmlns:a16="http://schemas.microsoft.com/office/drawing/2014/main" id="{EE37B8F7-B196-5EDD-3E3B-AACF71804E70}"/>
              </a:ext>
            </a:extLst>
          </p:cNvPr>
          <p:cNvSpPr>
            <a:spLocks noGrp="1" noChangeArrowheads="1"/>
          </p:cNvSpPr>
          <p:nvPr>
            <p:ph type="title"/>
          </p:nvPr>
        </p:nvSpPr>
        <p:spPr>
          <a:xfrm>
            <a:off x="1990725" y="188914"/>
            <a:ext cx="8229600" cy="954087"/>
          </a:xfrm>
        </p:spPr>
        <p:txBody>
          <a:bodyPr/>
          <a:lstStyle/>
          <a:p>
            <a:pPr eaLnBrk="1" hangingPunct="1"/>
            <a:r>
              <a:rPr lang="ja-JP" altLang="en-US" sz="3600" dirty="0">
                <a:latin typeface="ＭＳ Ｐゴシック" panose="020B0600070205080204" pitchFamily="50" charset="-128"/>
                <a:ea typeface="ＭＳ Ｐゴシック" panose="020B0600070205080204" pitchFamily="50" charset="-128"/>
              </a:rPr>
              <a:t>　ご指導・ご推薦の先生</a:t>
            </a:r>
          </a:p>
        </p:txBody>
      </p:sp>
      <p:sp>
        <p:nvSpPr>
          <p:cNvPr id="5124" name="Text Box 5">
            <a:extLst>
              <a:ext uri="{FF2B5EF4-FFF2-40B4-BE49-F238E27FC236}">
                <a16:creationId xmlns:a16="http://schemas.microsoft.com/office/drawing/2014/main" id="{261F811D-FC52-BECB-EF97-B36B3FC2A6C5}"/>
              </a:ext>
            </a:extLst>
          </p:cNvPr>
          <p:cNvSpPr txBox="1">
            <a:spLocks noChangeArrowheads="1"/>
          </p:cNvSpPr>
          <p:nvPr/>
        </p:nvSpPr>
        <p:spPr bwMode="auto">
          <a:xfrm>
            <a:off x="4510087" y="1305546"/>
            <a:ext cx="5905500"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spcBef>
                <a:spcPct val="0"/>
              </a:spcBef>
              <a:buFontTx/>
              <a:buNone/>
            </a:pPr>
            <a:r>
              <a:rPr lang="zh-TW" altLang="en-US" b="1">
                <a:latin typeface="ＤＦ平成ゴシック体W5" pitchFamily="1" charset="-128"/>
              </a:rPr>
              <a:t>脳科学者　篠原　菊紀　氏</a:t>
            </a:r>
          </a:p>
          <a:p>
            <a:pPr>
              <a:spcBef>
                <a:spcPct val="0"/>
              </a:spcBef>
              <a:buFontTx/>
              <a:buNone/>
            </a:pPr>
            <a:r>
              <a:rPr lang="zh-TW" altLang="en-US" b="1">
                <a:latin typeface="ＤＦ平成ゴシック体W5" pitchFamily="1" charset="-128"/>
              </a:rPr>
              <a:t>公立諏訪東京理科大学特任教授</a:t>
            </a:r>
          </a:p>
          <a:p>
            <a:pPr>
              <a:spcBef>
                <a:spcPct val="0"/>
              </a:spcBef>
              <a:buFontTx/>
              <a:buNone/>
            </a:pPr>
            <a:endParaRPr lang="ja-JP" altLang="en-US" sz="2400">
              <a:latin typeface="ＭＳ Ｐゴシック" panose="020B0600070205080204" pitchFamily="50" charset="-128"/>
            </a:endParaRPr>
          </a:p>
          <a:p>
            <a:pPr>
              <a:spcBef>
                <a:spcPct val="0"/>
              </a:spcBef>
              <a:buFontTx/>
              <a:buNone/>
            </a:pPr>
            <a:r>
              <a:rPr lang="ja-JP" altLang="en-US" sz="2400">
                <a:latin typeface="ＭＳ Ｐゴシック" panose="020B0600070205080204" pitchFamily="50" charset="-128"/>
              </a:rPr>
              <a:t>東京大学・大学院教育学研究科修了</a:t>
            </a:r>
            <a:endParaRPr lang="en-US" altLang="ja-JP" sz="2400">
              <a:latin typeface="ＭＳ Ｐゴシック" panose="020B0600070205080204" pitchFamily="50" charset="-128"/>
            </a:endParaRPr>
          </a:p>
          <a:p>
            <a:pPr eaLnBrk="1" hangingPunct="1">
              <a:spcBef>
                <a:spcPct val="0"/>
              </a:spcBef>
              <a:buFontTx/>
              <a:buNone/>
            </a:pPr>
            <a:r>
              <a:rPr lang="ja-JP" altLang="en-US" sz="2400">
                <a:latin typeface="ＭＳ Ｐゴシック" panose="020B0600070205080204" pitchFamily="50" charset="-128"/>
              </a:rPr>
              <a:t>ワーキングメモリトレーニング研究所運営</a:t>
            </a:r>
          </a:p>
          <a:p>
            <a:pPr eaLnBrk="1" hangingPunct="1">
              <a:spcBef>
                <a:spcPct val="0"/>
              </a:spcBef>
              <a:buFontTx/>
              <a:buNone/>
            </a:pPr>
            <a:r>
              <a:rPr lang="ja-JP" altLang="en-US" sz="2400">
                <a:latin typeface="ＭＳ Ｐゴシック" panose="020B0600070205080204" pitchFamily="50" charset="-128"/>
              </a:rPr>
              <a:t>■著書「ボケない脳をつくる」</a:t>
            </a:r>
            <a:endParaRPr lang="en-US" altLang="ja-JP" sz="2400">
              <a:latin typeface="ＭＳ Ｐゴシック" panose="020B0600070205080204" pitchFamily="50" charset="-128"/>
            </a:endParaRPr>
          </a:p>
          <a:p>
            <a:pPr eaLnBrk="1" hangingPunct="1">
              <a:spcBef>
                <a:spcPct val="0"/>
              </a:spcBef>
              <a:buFontTx/>
              <a:buNone/>
            </a:pPr>
            <a:r>
              <a:rPr lang="ja-JP" altLang="en-US" sz="2400">
                <a:latin typeface="ＭＳ Ｐゴシック" panose="020B0600070205080204" pitchFamily="50" charset="-128"/>
              </a:rPr>
              <a:t>　　「未来の記憶のつくり方」など多数、</a:t>
            </a:r>
          </a:p>
          <a:p>
            <a:pPr eaLnBrk="1" hangingPunct="1">
              <a:spcBef>
                <a:spcPct val="0"/>
              </a:spcBef>
              <a:buFontTx/>
              <a:buNone/>
            </a:pPr>
            <a:endParaRPr lang="en-US" altLang="ja-JP" sz="2400">
              <a:latin typeface="ＭＳ Ｐゴシック" panose="020B0600070205080204" pitchFamily="50" charset="-128"/>
            </a:endParaRPr>
          </a:p>
          <a:p>
            <a:pPr eaLnBrk="1" hangingPunct="1">
              <a:spcBef>
                <a:spcPct val="0"/>
              </a:spcBef>
              <a:buFontTx/>
              <a:buNone/>
            </a:pPr>
            <a:r>
              <a:rPr lang="ja-JP" altLang="en-US" sz="2400">
                <a:latin typeface="ＭＳ Ｐゴシック" panose="020B0600070205080204" pitchFamily="50" charset="-128"/>
              </a:rPr>
              <a:t>■ＴＶ：ＮＨＫ「クローズアップ現代」、「</a:t>
            </a:r>
            <a:r>
              <a:rPr lang="en-US" altLang="ja-JP" sz="2400">
                <a:latin typeface="ＭＳ Ｐゴシック" panose="020B0600070205080204" pitchFamily="50" charset="-128"/>
              </a:rPr>
              <a:t>NHK</a:t>
            </a:r>
          </a:p>
          <a:p>
            <a:pPr eaLnBrk="1" hangingPunct="1">
              <a:spcBef>
                <a:spcPct val="0"/>
              </a:spcBef>
              <a:buFontTx/>
              <a:buNone/>
            </a:pPr>
            <a:r>
              <a:rPr lang="ja-JP" altLang="en-US" sz="2400">
                <a:latin typeface="ＭＳ Ｐゴシック" panose="020B0600070205080204" pitchFamily="50" charset="-128"/>
              </a:rPr>
              <a:t>　　スペシャル」　日本テレビ「所さんの目が</a:t>
            </a:r>
            <a:endParaRPr lang="en-US" altLang="ja-JP" sz="2400">
              <a:latin typeface="ＭＳ Ｐゴシック" panose="020B0600070205080204" pitchFamily="50" charset="-128"/>
            </a:endParaRPr>
          </a:p>
          <a:p>
            <a:pPr eaLnBrk="1" hangingPunct="1">
              <a:spcBef>
                <a:spcPct val="0"/>
              </a:spcBef>
              <a:buFontTx/>
              <a:buNone/>
            </a:pPr>
            <a:r>
              <a:rPr lang="ja-JP" altLang="en-US" sz="2400">
                <a:latin typeface="ＭＳ Ｐゴシック" panose="020B0600070205080204" pitchFamily="50" charset="-128"/>
              </a:rPr>
              <a:t>　　テン！」など実験、解説多数。</a:t>
            </a:r>
          </a:p>
        </p:txBody>
      </p:sp>
      <p:pic>
        <p:nvPicPr>
          <p:cNvPr id="5125" name="Picture 6">
            <a:extLst>
              <a:ext uri="{FF2B5EF4-FFF2-40B4-BE49-F238E27FC236}">
                <a16:creationId xmlns:a16="http://schemas.microsoft.com/office/drawing/2014/main" id="{E7C88EF9-07A3-2022-2714-F7A3C19DFC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9789" b="21062"/>
          <a:stretch>
            <a:fillRect/>
          </a:stretch>
        </p:blipFill>
        <p:spPr bwMode="auto">
          <a:xfrm>
            <a:off x="1990726" y="1448422"/>
            <a:ext cx="2376487" cy="3468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脳機能訓練® </a:t>
            </a:r>
            <a:endParaRPr lang="en-US" sz="900" dirty="0"/>
          </a:p>
        </p:txBody>
      </p:sp>
      <p:sp>
        <p:nvSpPr>
          <p:cNvPr id="9" name="Shape 7"/>
          <p:cNvSpPr/>
          <p:nvPr/>
        </p:nvSpPr>
        <p:spPr>
          <a:xfrm>
            <a:off x="475488" y="716026"/>
            <a:ext cx="137160" cy="1345856"/>
          </a:xfrm>
          <a:prstGeom prst="rect">
            <a:avLst/>
          </a:prstGeom>
          <a:solidFill>
            <a:srgbClr val="1A6BB5"/>
          </a:solidFill>
          <a:ln/>
        </p:spPr>
      </p:sp>
      <p:sp>
        <p:nvSpPr>
          <p:cNvPr id="10" name="Text 8"/>
          <p:cNvSpPr txBox="1"/>
          <p:nvPr/>
        </p:nvSpPr>
        <p:spPr>
          <a:xfrm>
            <a:off x="917464" y="1487489"/>
            <a:ext cx="11073384" cy="384048"/>
          </a:xfrm>
          <a:prstGeom prst="rect">
            <a:avLst/>
          </a:prstGeom>
          <a:noFill/>
          <a:ln/>
        </p:spPr>
        <p:txBody>
          <a:bodyPr wrap="square" lIns="0" tIns="0" rIns="0" bIns="0" rtlCol="0" anchor="ctr"/>
          <a:lstStyle/>
          <a:p>
            <a:pPr marL="0" indent="0">
              <a:buNone/>
            </a:pPr>
            <a:r>
              <a:rPr lang="en-US" sz="3600" b="1" dirty="0">
                <a:solidFill>
                  <a:srgbClr val="1A1A2E"/>
                </a:solidFill>
                <a:latin typeface="MS PGothic" pitchFamily="34" charset="0"/>
                <a:ea typeface="MS PGothic" pitchFamily="34" charset="-122"/>
                <a:cs typeface="MS PGothic" pitchFamily="34" charset="-120"/>
              </a:rPr>
              <a:t>「</a:t>
            </a:r>
            <a:r>
              <a:rPr lang="ja-JP" altLang="en-US" sz="3600" b="1" dirty="0">
                <a:solidFill>
                  <a:srgbClr val="1A1A2E"/>
                </a:solidFill>
                <a:latin typeface="MS PGothic" pitchFamily="34" charset="0"/>
                <a:ea typeface="MS PGothic" pitchFamily="34" charset="-122"/>
                <a:cs typeface="MS PGothic" pitchFamily="34" charset="-120"/>
              </a:rPr>
              <a:t>らくしゅう式 脳機能訓練🄬</a:t>
            </a:r>
            <a:r>
              <a:rPr lang="en-US" sz="3600" b="1" dirty="0">
                <a:solidFill>
                  <a:srgbClr val="1A1A2E"/>
                </a:solidFill>
                <a:latin typeface="MS PGothic" pitchFamily="34" charset="0"/>
                <a:ea typeface="MS PGothic" pitchFamily="34" charset="-122"/>
                <a:cs typeface="MS PGothic" pitchFamily="34" charset="-120"/>
              </a:rPr>
              <a:t>」</a:t>
            </a:r>
            <a:r>
              <a:rPr lang="en-US" sz="3600" b="1" dirty="0" err="1">
                <a:solidFill>
                  <a:srgbClr val="1A1A2E"/>
                </a:solidFill>
                <a:latin typeface="MS PGothic" pitchFamily="34" charset="0"/>
                <a:ea typeface="MS PGothic" pitchFamily="34" charset="-122"/>
                <a:cs typeface="MS PGothic" pitchFamily="34" charset="-120"/>
              </a:rPr>
              <a:t>による改善効果</a:t>
            </a:r>
            <a:endParaRPr lang="en-US" sz="3600" dirty="0"/>
          </a:p>
        </p:txBody>
      </p:sp>
      <p:pic>
        <p:nvPicPr>
          <p:cNvPr id="11" name="Image 0" descr="/home/claude/ppt2_media/image6.jpeg"/>
          <p:cNvPicPr>
            <a:picLocks noChangeAspect="1"/>
          </p:cNvPicPr>
          <p:nvPr/>
        </p:nvPicPr>
        <p:blipFill>
          <a:blip r:embed="rId3"/>
          <a:stretch>
            <a:fillRect/>
          </a:stretch>
        </p:blipFill>
        <p:spPr>
          <a:xfrm>
            <a:off x="1228719" y="2230856"/>
            <a:ext cx="5692033" cy="3622203"/>
          </a:xfrm>
          <a:prstGeom prst="rect">
            <a:avLst/>
          </a:prstGeom>
        </p:spPr>
      </p:pic>
      <p:sp>
        <p:nvSpPr>
          <p:cNvPr id="12" name="Text 9"/>
          <p:cNvSpPr txBox="1"/>
          <p:nvPr/>
        </p:nvSpPr>
        <p:spPr>
          <a:xfrm>
            <a:off x="502920" y="5993804"/>
            <a:ext cx="7009504" cy="532504"/>
          </a:xfrm>
          <a:prstGeom prst="rect">
            <a:avLst/>
          </a:prstGeom>
          <a:noFill/>
          <a:ln/>
        </p:spPr>
        <p:txBody>
          <a:bodyPr wrap="square" lIns="0" tIns="0" rIns="0" bIns="0" rtlCol="0" anchor="ctr"/>
          <a:lstStyle/>
          <a:p>
            <a:pPr marL="0" indent="0" algn="ctr">
              <a:buNone/>
            </a:pPr>
            <a:r>
              <a:rPr lang="en-US" sz="2400" dirty="0" err="1">
                <a:solidFill>
                  <a:srgbClr val="555555"/>
                </a:solidFill>
                <a:latin typeface="MS PMincho" pitchFamily="34" charset="0"/>
                <a:ea typeface="MS PMincho" pitchFamily="34" charset="-122"/>
                <a:cs typeface="MS PMincho" pitchFamily="34" charset="-120"/>
              </a:rPr>
              <a:t>東京都千代田区の予防教室の様子</a:t>
            </a:r>
            <a:endParaRPr lang="en-US" sz="2400" dirty="0"/>
          </a:p>
        </p:txBody>
      </p:sp>
      <p:pic>
        <p:nvPicPr>
          <p:cNvPr id="13" name="Image 1" descr="/home/claude/ppt2_media/image5.png"/>
          <p:cNvPicPr>
            <a:picLocks noChangeAspect="1"/>
          </p:cNvPicPr>
          <p:nvPr/>
        </p:nvPicPr>
        <p:blipFill>
          <a:blip r:embed="rId4"/>
          <a:stretch>
            <a:fillRect/>
          </a:stretch>
        </p:blipFill>
        <p:spPr>
          <a:xfrm>
            <a:off x="8014446" y="2381924"/>
            <a:ext cx="3809659" cy="2521098"/>
          </a:xfrm>
          <a:prstGeom prst="rect">
            <a:avLst/>
          </a:prstGeom>
        </p:spPr>
      </p:pic>
      <p:grpSp>
        <p:nvGrpSpPr>
          <p:cNvPr id="16" name="グループ化 15">
            <a:extLst>
              <a:ext uri="{FF2B5EF4-FFF2-40B4-BE49-F238E27FC236}">
                <a16:creationId xmlns:a16="http://schemas.microsoft.com/office/drawing/2014/main" id="{B54E4DBE-E960-F1DF-6F9E-66A367F432B9}"/>
              </a:ext>
            </a:extLst>
          </p:cNvPr>
          <p:cNvGrpSpPr/>
          <p:nvPr/>
        </p:nvGrpSpPr>
        <p:grpSpPr>
          <a:xfrm>
            <a:off x="1917699" y="668476"/>
            <a:ext cx="4733660" cy="636082"/>
            <a:chOff x="1240194" y="602922"/>
            <a:chExt cx="4733660" cy="636082"/>
          </a:xfrm>
        </p:grpSpPr>
        <p:pic>
          <p:nvPicPr>
            <p:cNvPr id="14" name="Picture 6">
              <a:extLst>
                <a:ext uri="{FF2B5EF4-FFF2-40B4-BE49-F238E27FC236}">
                  <a16:creationId xmlns:a16="http://schemas.microsoft.com/office/drawing/2014/main" id="{CC6B950E-1630-1CDF-4168-4091352CD4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4445"/>
            <a:stretch>
              <a:fillRect/>
            </a:stretch>
          </p:blipFill>
          <p:spPr bwMode="auto">
            <a:xfrm>
              <a:off x="1240194" y="602922"/>
              <a:ext cx="2003425" cy="633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7">
              <a:extLst>
                <a:ext uri="{FF2B5EF4-FFF2-40B4-BE49-F238E27FC236}">
                  <a16:creationId xmlns:a16="http://schemas.microsoft.com/office/drawing/2014/main" id="{569A32BB-9F34-D5D2-E7AA-327CD664CDFA}"/>
                </a:ext>
              </a:extLst>
            </p:cNvPr>
            <p:cNvSpPr>
              <a:spLocks noChangeArrowheads="1"/>
            </p:cNvSpPr>
            <p:nvPr/>
          </p:nvSpPr>
          <p:spPr bwMode="auto">
            <a:xfrm>
              <a:off x="3243619" y="654229"/>
              <a:ext cx="273023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fontAlgn="base">
                <a:spcBef>
                  <a:spcPct val="0"/>
                </a:spcBef>
                <a:spcAft>
                  <a:spcPct val="0"/>
                </a:spcAft>
                <a:buNone/>
              </a:pPr>
              <a:r>
                <a:rPr lang="ja-JP" altLang="en-US" b="1" dirty="0">
                  <a:solidFill>
                    <a:srgbClr val="000000"/>
                  </a:solidFill>
                </a:rPr>
                <a:t>特集で紹介！</a:t>
              </a:r>
              <a:r>
                <a:rPr lang="ja-JP" altLang="en-US" dirty="0">
                  <a:solidFill>
                    <a:srgbClr val="000000"/>
                  </a:solidFill>
                </a:rPr>
                <a:t> </a:t>
              </a:r>
            </a:p>
          </p:txBody>
        </p:sp>
      </p:grpSp>
      <p:sp>
        <p:nvSpPr>
          <p:cNvPr id="17" name="Text 8">
            <a:extLst>
              <a:ext uri="{FF2B5EF4-FFF2-40B4-BE49-F238E27FC236}">
                <a16:creationId xmlns:a16="http://schemas.microsoft.com/office/drawing/2014/main" id="{A276AD45-C974-207A-A7DF-E60F489B9204}"/>
              </a:ext>
            </a:extLst>
          </p:cNvPr>
          <p:cNvSpPr txBox="1"/>
          <p:nvPr/>
        </p:nvSpPr>
        <p:spPr>
          <a:xfrm>
            <a:off x="767266" y="708447"/>
            <a:ext cx="1511972" cy="395627"/>
          </a:xfrm>
          <a:prstGeom prst="rect">
            <a:avLst/>
          </a:prstGeom>
          <a:noFill/>
          <a:ln/>
        </p:spPr>
        <p:txBody>
          <a:bodyPr wrap="square" lIns="0" tIns="0" rIns="0" bIns="0" rtlCol="0" anchor="ctr"/>
          <a:lstStyle/>
          <a:p>
            <a:pPr marL="0" indent="0">
              <a:buNone/>
            </a:pPr>
            <a:r>
              <a:rPr lang="ja-JP" altLang="en-US" sz="3600" b="1" dirty="0">
                <a:solidFill>
                  <a:srgbClr val="1A1A2E"/>
                </a:solidFill>
                <a:latin typeface="MS PGothic" pitchFamily="34" charset="0"/>
                <a:ea typeface="MS PGothic" pitchFamily="34" charset="-122"/>
                <a:cs typeface="MS PGothic" pitchFamily="34" charset="-120"/>
              </a:rPr>
              <a:t>ＮＨＫ</a:t>
            </a:r>
            <a:endParaRPr lang="en-US" sz="3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脳機能訓練® </a:t>
            </a:r>
            <a:endParaRPr lang="en-US" sz="900" dirty="0"/>
          </a:p>
        </p:txBody>
      </p:sp>
      <p:sp>
        <p:nvSpPr>
          <p:cNvPr id="6" name="Text 4"/>
          <p:cNvSpPr txBox="1"/>
          <p:nvPr/>
        </p:nvSpPr>
        <p:spPr>
          <a:xfrm>
            <a:off x="8074152" y="6583680"/>
            <a:ext cx="3840480" cy="228600"/>
          </a:xfrm>
          <a:prstGeom prst="rect">
            <a:avLst/>
          </a:prstGeom>
          <a:noFill/>
          <a:ln/>
        </p:spPr>
        <p:txBody>
          <a:bodyPr wrap="square" lIns="0" tIns="0" rIns="0" bIns="0" rtlCol="0" anchor="ctr"/>
          <a:lstStyle/>
          <a:p>
            <a:pPr marL="0" indent="0" algn="r">
              <a:buNone/>
            </a:pPr>
            <a:r>
              <a:rPr lang="en-US" sz="900" dirty="0">
                <a:solidFill>
                  <a:srgbClr val="555555"/>
                </a:solidFill>
                <a:latin typeface="MS PMincho" pitchFamily="34" charset="0"/>
                <a:ea typeface="MS PMincho" pitchFamily="34" charset="-122"/>
                <a:cs typeface="MS PMincho" pitchFamily="34" charset="-120"/>
              </a:rPr>
              <a:t>NHK放送内容・改善実績</a:t>
            </a:r>
            <a:endParaRPr lang="en-US" sz="900" dirty="0"/>
          </a:p>
        </p:txBody>
      </p:sp>
      <p:sp>
        <p:nvSpPr>
          <p:cNvPr id="7" name="Shape 5"/>
          <p:cNvSpPr/>
          <p:nvPr/>
        </p:nvSpPr>
        <p:spPr>
          <a:xfrm>
            <a:off x="469033" y="416051"/>
            <a:ext cx="54864" cy="539496"/>
          </a:xfrm>
          <a:prstGeom prst="rect">
            <a:avLst/>
          </a:prstGeom>
          <a:solidFill>
            <a:srgbClr val="1A6BB5"/>
          </a:solidFill>
          <a:ln/>
        </p:spPr>
      </p:sp>
      <p:sp>
        <p:nvSpPr>
          <p:cNvPr id="8" name="Text 6"/>
          <p:cNvSpPr txBox="1"/>
          <p:nvPr/>
        </p:nvSpPr>
        <p:spPr>
          <a:xfrm>
            <a:off x="612648" y="502920"/>
            <a:ext cx="11073384" cy="384048"/>
          </a:xfrm>
          <a:prstGeom prst="rect">
            <a:avLst/>
          </a:prstGeom>
          <a:noFill/>
          <a:ln/>
        </p:spPr>
        <p:txBody>
          <a:bodyPr wrap="square" lIns="0" tIns="0" rIns="0" bIns="0" rtlCol="0" anchor="ctr"/>
          <a:lstStyle/>
          <a:p>
            <a:pPr marL="0" indent="0">
              <a:buNone/>
            </a:pPr>
            <a:r>
              <a:rPr lang="ja-JP" altLang="en-US" sz="3600" b="1" dirty="0">
                <a:solidFill>
                  <a:srgbClr val="1A1A2E"/>
                </a:solidFill>
                <a:latin typeface="MS PGothic" pitchFamily="34" charset="0"/>
                <a:ea typeface="MS PGothic" pitchFamily="34" charset="-122"/>
              </a:rPr>
              <a:t>認知症・軽度認知症の</a:t>
            </a:r>
            <a:r>
              <a:rPr lang="en-US" altLang="ja-JP" sz="3600" b="1" dirty="0">
                <a:solidFill>
                  <a:srgbClr val="1A1A2E"/>
                </a:solidFill>
                <a:latin typeface="MS PGothic" pitchFamily="34" charset="0"/>
                <a:ea typeface="MS PGothic" pitchFamily="34" charset="-122"/>
              </a:rPr>
              <a:t>7</a:t>
            </a:r>
            <a:r>
              <a:rPr lang="ja-JP" altLang="en-US" sz="3600" b="1" dirty="0">
                <a:solidFill>
                  <a:srgbClr val="1A1A2E"/>
                </a:solidFill>
                <a:latin typeface="MS PGothic" pitchFamily="34" charset="0"/>
                <a:ea typeface="MS PGothic" pitchFamily="34" charset="-122"/>
              </a:rPr>
              <a:t>人全員が</a:t>
            </a:r>
            <a:r>
              <a:rPr lang="en-US" altLang="ja-JP" sz="3600" b="1" dirty="0">
                <a:solidFill>
                  <a:srgbClr val="1A1A2E"/>
                </a:solidFill>
                <a:latin typeface="MS PGothic" pitchFamily="34" charset="0"/>
                <a:ea typeface="MS PGothic" pitchFamily="34" charset="-122"/>
              </a:rPr>
              <a:t>3</a:t>
            </a:r>
            <a:r>
              <a:rPr lang="ja-JP" altLang="en-US" sz="3600" b="1" dirty="0">
                <a:solidFill>
                  <a:srgbClr val="1A1A2E"/>
                </a:solidFill>
                <a:latin typeface="MS PGothic" pitchFamily="34" charset="0"/>
                <a:ea typeface="MS PGothic" pitchFamily="34" charset="-122"/>
              </a:rPr>
              <a:t>カ月で正常値に！</a:t>
            </a:r>
            <a:endParaRPr lang="en-US" sz="3600" dirty="0"/>
          </a:p>
        </p:txBody>
      </p:sp>
      <p:sp>
        <p:nvSpPr>
          <p:cNvPr id="10" name="Text 8"/>
          <p:cNvSpPr txBox="1"/>
          <p:nvPr/>
        </p:nvSpPr>
        <p:spPr>
          <a:xfrm>
            <a:off x="1206213" y="1110950"/>
            <a:ext cx="10708419" cy="1016687"/>
          </a:xfrm>
          <a:prstGeom prst="rect">
            <a:avLst/>
          </a:prstGeom>
          <a:noFill/>
          <a:ln/>
        </p:spPr>
        <p:txBody>
          <a:bodyPr wrap="square" lIns="0" tIns="0" rIns="0" bIns="0" rtlCol="0" anchor="t"/>
          <a:lstStyle/>
          <a:p>
            <a:pPr marL="0" indent="0">
              <a:lnSpc>
                <a:spcPts val="2800"/>
              </a:lnSpc>
              <a:buNone/>
            </a:pPr>
            <a:r>
              <a:rPr lang="en-US" sz="2000" dirty="0">
                <a:solidFill>
                  <a:srgbClr val="1A1A2E"/>
                </a:solidFill>
                <a:latin typeface="MS PMincho" pitchFamily="34" charset="0"/>
                <a:ea typeface="MS PMincho" pitchFamily="34" charset="-122"/>
                <a:cs typeface="MS PMincho" pitchFamily="34" charset="-120"/>
              </a:rPr>
              <a:t>東京都千代田区の予防教室で３カ月</a:t>
            </a:r>
            <a:r>
              <a:rPr lang="ja-JP" altLang="en-US" sz="2000" dirty="0">
                <a:solidFill>
                  <a:srgbClr val="1A1A2E"/>
                </a:solidFill>
                <a:latin typeface="MS PMincho" pitchFamily="34" charset="0"/>
                <a:ea typeface="MS PMincho" pitchFamily="34" charset="-122"/>
                <a:cs typeface="MS PMincho" pitchFamily="34" charset="-120"/>
              </a:rPr>
              <a:t>・週</a:t>
            </a:r>
            <a:r>
              <a:rPr lang="en-US" altLang="ja-JP" sz="2000" dirty="0">
                <a:solidFill>
                  <a:srgbClr val="1A1A2E"/>
                </a:solidFill>
                <a:latin typeface="MS PMincho" pitchFamily="34" charset="0"/>
                <a:ea typeface="MS PMincho" pitchFamily="34" charset="-122"/>
                <a:cs typeface="MS PMincho" pitchFamily="34" charset="-120"/>
              </a:rPr>
              <a:t>1</a:t>
            </a:r>
            <a:r>
              <a:rPr lang="ja-JP" altLang="en-US" sz="2000" dirty="0">
                <a:solidFill>
                  <a:srgbClr val="1A1A2E"/>
                </a:solidFill>
                <a:latin typeface="MS PMincho" pitchFamily="34" charset="0"/>
                <a:ea typeface="MS PMincho" pitchFamily="34" charset="-122"/>
                <a:cs typeface="MS PMincho" pitchFamily="34" charset="-120"/>
              </a:rPr>
              <a:t>回</a:t>
            </a:r>
            <a:r>
              <a:rPr lang="en-US" sz="2000" dirty="0" err="1">
                <a:solidFill>
                  <a:srgbClr val="1A1A2E"/>
                </a:solidFill>
                <a:latin typeface="MS PMincho" pitchFamily="34" charset="0"/>
                <a:ea typeface="MS PMincho" pitchFamily="34" charset="-122"/>
                <a:cs typeface="MS PMincho" pitchFamily="34" charset="-120"/>
              </a:rPr>
              <a:t>取組んだ</a:t>
            </a:r>
            <a:r>
              <a:rPr lang="en-US" sz="2000" dirty="0">
                <a:solidFill>
                  <a:srgbClr val="1A1A2E"/>
                </a:solidFill>
                <a:latin typeface="MS PMincho" pitchFamily="34" charset="0"/>
                <a:ea typeface="MS PMincho" pitchFamily="34" charset="-122"/>
                <a:cs typeface="MS PMincho" pitchFamily="34" charset="-120"/>
              </a:rPr>
              <a:t>。</a:t>
            </a:r>
          </a:p>
          <a:p>
            <a:pPr marL="0" indent="0">
              <a:lnSpc>
                <a:spcPts val="2800"/>
              </a:lnSpc>
              <a:buNone/>
            </a:pPr>
            <a:r>
              <a:rPr lang="en-US" sz="2000" dirty="0">
                <a:solidFill>
                  <a:srgbClr val="1A1A2E"/>
                </a:solidFill>
                <a:latin typeface="MS PMincho" pitchFamily="34" charset="0"/>
                <a:ea typeface="MS PMincho" pitchFamily="34" charset="-122"/>
                <a:cs typeface="MS PMincho" pitchFamily="34" charset="-120"/>
              </a:rPr>
              <a:t>認知症または軽度認知症を疑う７人全員が正常得点まで改善し</a:t>
            </a:r>
            <a:r>
              <a:rPr lang="ja-JP" altLang="en-US" sz="2000" dirty="0">
                <a:solidFill>
                  <a:srgbClr val="1A1A2E"/>
                </a:solidFill>
                <a:latin typeface="MS PMincho" pitchFamily="34" charset="0"/>
                <a:ea typeface="MS PMincho" pitchFamily="34" charset="-122"/>
                <a:cs typeface="MS PMincho" pitchFamily="34" charset="-120"/>
              </a:rPr>
              <a:t>まし</a:t>
            </a:r>
            <a:r>
              <a:rPr lang="en-US" sz="2000" dirty="0">
                <a:solidFill>
                  <a:srgbClr val="1A1A2E"/>
                </a:solidFill>
                <a:latin typeface="MS PMincho" pitchFamily="34" charset="0"/>
                <a:ea typeface="MS PMincho" pitchFamily="34" charset="-122"/>
                <a:cs typeface="MS PMincho" pitchFamily="34" charset="-120"/>
              </a:rPr>
              <a:t>た。</a:t>
            </a:r>
            <a:endParaRPr lang="en-US" sz="2000" dirty="0"/>
          </a:p>
        </p:txBody>
      </p:sp>
      <p:pic>
        <p:nvPicPr>
          <p:cNvPr id="11" name="Image 0" descr="/home/claude/ppt2_media/image7.png"/>
          <p:cNvPicPr>
            <a:picLocks noChangeAspect="1"/>
          </p:cNvPicPr>
          <p:nvPr/>
        </p:nvPicPr>
        <p:blipFill>
          <a:blip r:embed="rId3"/>
          <a:stretch>
            <a:fillRect/>
          </a:stretch>
        </p:blipFill>
        <p:spPr>
          <a:xfrm>
            <a:off x="502920" y="2127637"/>
            <a:ext cx="7315200" cy="4114800"/>
          </a:xfrm>
          <a:prstGeom prst="rect">
            <a:avLst/>
          </a:prstGeom>
        </p:spPr>
      </p:pic>
      <p:sp>
        <p:nvSpPr>
          <p:cNvPr id="22" name="Oval 17">
            <a:extLst>
              <a:ext uri="{FF2B5EF4-FFF2-40B4-BE49-F238E27FC236}">
                <a16:creationId xmlns:a16="http://schemas.microsoft.com/office/drawing/2014/main" id="{0531B544-2E39-A8D6-FCB1-5EE6FC86746E}"/>
              </a:ext>
            </a:extLst>
          </p:cNvPr>
          <p:cNvSpPr>
            <a:spLocks noChangeArrowheads="1"/>
          </p:cNvSpPr>
          <p:nvPr/>
        </p:nvSpPr>
        <p:spPr bwMode="auto">
          <a:xfrm>
            <a:off x="8549530" y="2970320"/>
            <a:ext cx="3097213" cy="3027459"/>
          </a:xfrm>
          <a:prstGeom prst="ellipse">
            <a:avLst/>
          </a:prstGeom>
          <a:solidFill>
            <a:srgbClr val="FFFF99"/>
          </a:solidFill>
          <a:ln>
            <a:noFill/>
          </a:ln>
          <a:effectLst/>
          <a:extLst>
            <a:ext uri="{91240B29-F687-4F45-9708-019B960494DF}">
              <a14:hiddenLine xmlns:a14="http://schemas.microsoft.com/office/drawing/2010/main" w="28575">
                <a:solidFill>
                  <a:schemeClr val="hlink"/>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ja-JP" altLang="en-US" sz="2400" b="1" dirty="0">
                <a:latin typeface="ＤＨＰ平成明朝体W3" pitchFamily="2" charset="-128"/>
                <a:ea typeface="ＤＨＰ平成明朝体W3" pitchFamily="2" charset="-128"/>
              </a:rPr>
              <a:t>一度、脳機能が</a:t>
            </a:r>
          </a:p>
          <a:p>
            <a:pPr algn="ctr" eaLnBrk="1" hangingPunct="1">
              <a:spcBef>
                <a:spcPct val="0"/>
              </a:spcBef>
              <a:buFontTx/>
              <a:buNone/>
            </a:pPr>
            <a:r>
              <a:rPr lang="ja-JP" altLang="en-US" sz="2400" b="1" dirty="0">
                <a:latin typeface="ＤＨＰ平成明朝体W3" pitchFamily="2" charset="-128"/>
                <a:ea typeface="ＤＨＰ平成明朝体W3" pitchFamily="2" charset="-128"/>
              </a:rPr>
              <a:t>改善すると</a:t>
            </a:r>
          </a:p>
          <a:p>
            <a:pPr algn="ctr" eaLnBrk="1" hangingPunct="1">
              <a:spcBef>
                <a:spcPct val="0"/>
              </a:spcBef>
              <a:buFontTx/>
              <a:buNone/>
            </a:pPr>
            <a:r>
              <a:rPr lang="en-US" altLang="ja-JP" sz="2400" b="1" dirty="0">
                <a:latin typeface="ＤＨＰ平成明朝体W3" pitchFamily="2" charset="-128"/>
                <a:ea typeface="ＤＨＰ平成明朝体W3" pitchFamily="2" charset="-128"/>
              </a:rPr>
              <a:t>1</a:t>
            </a:r>
            <a:r>
              <a:rPr lang="ja-JP" altLang="en-US" sz="2400" b="1" dirty="0">
                <a:latin typeface="ＤＨＰ平成明朝体W3" pitchFamily="2" charset="-128"/>
                <a:ea typeface="ＤＨＰ平成明朝体W3" pitchFamily="2" charset="-128"/>
              </a:rPr>
              <a:t>年程度、機能が</a:t>
            </a:r>
          </a:p>
          <a:p>
            <a:pPr algn="ctr" eaLnBrk="1" hangingPunct="1">
              <a:spcBef>
                <a:spcPct val="0"/>
              </a:spcBef>
              <a:buFontTx/>
              <a:buNone/>
            </a:pPr>
            <a:r>
              <a:rPr lang="ja-JP" altLang="en-US" sz="2400" b="1" dirty="0">
                <a:latin typeface="ＤＨＰ平成明朝体W3" pitchFamily="2" charset="-128"/>
                <a:ea typeface="ＤＨＰ平成明朝体W3" pitchFamily="2" charset="-128"/>
              </a:rPr>
              <a:t>保持される</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checkerboard(across)">
                                      <p:cBhvr>
                                        <p:cTn id="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a:t>
            </a:r>
            <a:r>
              <a:rPr lang="en-US" sz="900" dirty="0" err="1">
                <a:solidFill>
                  <a:srgbClr val="555555"/>
                </a:solidFill>
                <a:latin typeface="MS PMincho" pitchFamily="34" charset="0"/>
                <a:ea typeface="MS PMincho" pitchFamily="34" charset="-122"/>
                <a:cs typeface="MS PMincho" pitchFamily="34" charset="-120"/>
              </a:rPr>
              <a:t>脳機能訓練</a:t>
            </a:r>
            <a:r>
              <a:rPr lang="en-US" sz="900" dirty="0">
                <a:solidFill>
                  <a:srgbClr val="555555"/>
                </a:solidFill>
                <a:latin typeface="MS PMincho" pitchFamily="34" charset="0"/>
                <a:ea typeface="MS PMincho" pitchFamily="34" charset="-122"/>
                <a:cs typeface="MS PMincho" pitchFamily="34" charset="-120"/>
              </a:rPr>
              <a:t>®</a:t>
            </a:r>
            <a:endParaRPr lang="en-US" sz="900" dirty="0"/>
          </a:p>
        </p:txBody>
      </p:sp>
      <p:sp>
        <p:nvSpPr>
          <p:cNvPr id="7" name="Shape 5"/>
          <p:cNvSpPr/>
          <p:nvPr/>
        </p:nvSpPr>
        <p:spPr>
          <a:xfrm>
            <a:off x="502920" y="502920"/>
            <a:ext cx="54864" cy="536986"/>
          </a:xfrm>
          <a:prstGeom prst="rect">
            <a:avLst/>
          </a:prstGeom>
          <a:solidFill>
            <a:srgbClr val="1A6BB5"/>
          </a:solidFill>
          <a:ln/>
        </p:spPr>
      </p:sp>
      <p:sp>
        <p:nvSpPr>
          <p:cNvPr id="8" name="Text 6"/>
          <p:cNvSpPr txBox="1"/>
          <p:nvPr/>
        </p:nvSpPr>
        <p:spPr>
          <a:xfrm>
            <a:off x="728204" y="602071"/>
            <a:ext cx="11073384" cy="384048"/>
          </a:xfrm>
          <a:prstGeom prst="rect">
            <a:avLst/>
          </a:prstGeom>
          <a:noFill/>
          <a:ln/>
        </p:spPr>
        <p:txBody>
          <a:bodyPr wrap="square" lIns="0" tIns="0" rIns="0" bIns="0" rtlCol="0" anchor="ctr"/>
          <a:lstStyle/>
          <a:p>
            <a:pPr marL="0" indent="0">
              <a:buNone/>
            </a:pPr>
            <a:r>
              <a:rPr lang="ja-JP" altLang="en-US" sz="3600" b="1" dirty="0">
                <a:solidFill>
                  <a:srgbClr val="1A1A2E"/>
                </a:solidFill>
                <a:latin typeface="MS PGothic" pitchFamily="34" charset="0"/>
                <a:ea typeface="MS PGothic" pitchFamily="34" charset="-122"/>
                <a:cs typeface="MS PGothic" pitchFamily="34" charset="-120"/>
              </a:rPr>
              <a:t>らくしゅう式の大切な</a:t>
            </a:r>
            <a:r>
              <a:rPr lang="en-US" sz="3600" b="1" dirty="0" err="1">
                <a:solidFill>
                  <a:srgbClr val="1A1A2E"/>
                </a:solidFill>
                <a:latin typeface="MS PGothic" pitchFamily="34" charset="0"/>
                <a:ea typeface="MS PGothic" pitchFamily="34" charset="-122"/>
                <a:cs typeface="MS PGothic" pitchFamily="34" charset="-120"/>
              </a:rPr>
              <a:t>取組みルール</a:t>
            </a:r>
            <a:endParaRPr lang="en-US" sz="3600" dirty="0"/>
          </a:p>
        </p:txBody>
      </p:sp>
      <p:sp>
        <p:nvSpPr>
          <p:cNvPr id="10" name="Text 8"/>
          <p:cNvSpPr txBox="1"/>
          <p:nvPr/>
        </p:nvSpPr>
        <p:spPr>
          <a:xfrm>
            <a:off x="728204" y="1389888"/>
            <a:ext cx="11073384" cy="384048"/>
          </a:xfrm>
          <a:prstGeom prst="rect">
            <a:avLst/>
          </a:prstGeom>
          <a:noFill/>
          <a:ln/>
        </p:spPr>
        <p:txBody>
          <a:bodyPr wrap="square" lIns="0" tIns="0" rIns="0" bIns="0" rtlCol="0" anchor="ctr"/>
          <a:lstStyle/>
          <a:p>
            <a:pPr marL="0" indent="0">
              <a:buNone/>
            </a:pPr>
            <a:r>
              <a:rPr lang="ja-JP" altLang="en-US" sz="2400" b="1" dirty="0">
                <a:solidFill>
                  <a:srgbClr val="1A1A2E"/>
                </a:solidFill>
                <a:latin typeface="MS PGothic" pitchFamily="34" charset="0"/>
                <a:ea typeface="MS PGothic" pitchFamily="34" charset="-122"/>
                <a:cs typeface="MS PGothic" pitchFamily="34" charset="-120"/>
              </a:rPr>
              <a:t>ルールを守って楽しく取組むことで、脳活性化プラス！</a:t>
            </a:r>
            <a:endParaRPr lang="en-US" sz="2400" dirty="0"/>
          </a:p>
        </p:txBody>
      </p:sp>
      <p:sp>
        <p:nvSpPr>
          <p:cNvPr id="11" name="Shape 9"/>
          <p:cNvSpPr/>
          <p:nvPr/>
        </p:nvSpPr>
        <p:spPr>
          <a:xfrm>
            <a:off x="1212298" y="2351599"/>
            <a:ext cx="8165592" cy="914400"/>
          </a:xfrm>
          <a:prstGeom prst="rect">
            <a:avLst/>
          </a:prstGeom>
          <a:solidFill>
            <a:srgbClr val="F0F4F8"/>
          </a:solidFill>
          <a:ln w="12700">
            <a:solidFill>
              <a:srgbClr val="CCE0F0"/>
            </a:solidFill>
            <a:prstDash val="solid"/>
          </a:ln>
        </p:spPr>
      </p:sp>
      <p:sp>
        <p:nvSpPr>
          <p:cNvPr id="12" name="Shape 10"/>
          <p:cNvSpPr/>
          <p:nvPr/>
        </p:nvSpPr>
        <p:spPr>
          <a:xfrm>
            <a:off x="1212298" y="2351599"/>
            <a:ext cx="73152" cy="914400"/>
          </a:xfrm>
          <a:prstGeom prst="rect">
            <a:avLst/>
          </a:prstGeom>
          <a:solidFill>
            <a:srgbClr val="1A6BB5"/>
          </a:solidFill>
          <a:ln/>
        </p:spPr>
      </p:sp>
      <p:sp>
        <p:nvSpPr>
          <p:cNvPr id="13" name="Text 11"/>
          <p:cNvSpPr txBox="1"/>
          <p:nvPr/>
        </p:nvSpPr>
        <p:spPr>
          <a:xfrm>
            <a:off x="1395178" y="2443039"/>
            <a:ext cx="7891272" cy="731520"/>
          </a:xfrm>
          <a:prstGeom prst="rect">
            <a:avLst/>
          </a:prstGeom>
          <a:noFill/>
          <a:ln/>
        </p:spPr>
        <p:txBody>
          <a:bodyPr wrap="square" lIns="0" tIns="0" rIns="0" bIns="0" rtlCol="0" anchor="ctr"/>
          <a:lstStyle/>
          <a:p>
            <a:pPr marL="0" indent="0">
              <a:lnSpc>
                <a:spcPct val="140000"/>
              </a:lnSpc>
              <a:buNone/>
            </a:pPr>
            <a:r>
              <a:rPr lang="en-US" sz="2400" dirty="0">
                <a:solidFill>
                  <a:srgbClr val="1A1A2E"/>
                </a:solidFill>
                <a:latin typeface="MS PMincho" pitchFamily="34" charset="0"/>
                <a:ea typeface="MS PMincho" pitchFamily="34" charset="-122"/>
                <a:cs typeface="MS PMincho" pitchFamily="34" charset="-120"/>
              </a:rPr>
              <a:t>楽しく取組もうと意識する。みんなで拍手をして盛り上げる</a:t>
            </a:r>
            <a:endParaRPr lang="en-US" sz="2400" dirty="0"/>
          </a:p>
        </p:txBody>
      </p:sp>
      <p:sp>
        <p:nvSpPr>
          <p:cNvPr id="14" name="Shape 12"/>
          <p:cNvSpPr/>
          <p:nvPr/>
        </p:nvSpPr>
        <p:spPr>
          <a:xfrm>
            <a:off x="1212298" y="3522427"/>
            <a:ext cx="8165592" cy="1017768"/>
          </a:xfrm>
          <a:prstGeom prst="rect">
            <a:avLst/>
          </a:prstGeom>
          <a:solidFill>
            <a:srgbClr val="F0F4F8"/>
          </a:solidFill>
          <a:ln w="12700">
            <a:solidFill>
              <a:srgbClr val="CCE0F0"/>
            </a:solidFill>
            <a:prstDash val="solid"/>
          </a:ln>
        </p:spPr>
      </p:sp>
      <p:sp>
        <p:nvSpPr>
          <p:cNvPr id="15" name="Shape 13"/>
          <p:cNvSpPr/>
          <p:nvPr/>
        </p:nvSpPr>
        <p:spPr>
          <a:xfrm>
            <a:off x="1212298" y="3522427"/>
            <a:ext cx="73152" cy="1017768"/>
          </a:xfrm>
          <a:prstGeom prst="rect">
            <a:avLst/>
          </a:prstGeom>
          <a:solidFill>
            <a:srgbClr val="1A6BB5"/>
          </a:solidFill>
          <a:ln/>
        </p:spPr>
      </p:sp>
      <p:sp>
        <p:nvSpPr>
          <p:cNvPr id="16" name="Text 14"/>
          <p:cNvSpPr txBox="1"/>
          <p:nvPr/>
        </p:nvSpPr>
        <p:spPr>
          <a:xfrm>
            <a:off x="1395178" y="3613867"/>
            <a:ext cx="7891272" cy="731520"/>
          </a:xfrm>
          <a:prstGeom prst="rect">
            <a:avLst/>
          </a:prstGeom>
          <a:noFill/>
          <a:ln/>
        </p:spPr>
        <p:txBody>
          <a:bodyPr wrap="square" lIns="0" tIns="0" rIns="0" bIns="0" rtlCol="0" anchor="ctr"/>
          <a:lstStyle/>
          <a:p>
            <a:pPr marL="0" indent="0">
              <a:lnSpc>
                <a:spcPct val="140000"/>
              </a:lnSpc>
              <a:buNone/>
            </a:pPr>
            <a:r>
              <a:rPr lang="en-US" sz="2400" dirty="0">
                <a:solidFill>
                  <a:srgbClr val="1A1A2E"/>
                </a:solidFill>
                <a:latin typeface="MS PMincho" pitchFamily="34" charset="0"/>
                <a:ea typeface="MS PMincho" pitchFamily="34" charset="-122"/>
                <a:cs typeface="MS PMincho" pitchFamily="34" charset="-120"/>
              </a:rPr>
              <a:t>間違っても、出来なくても気にしない</a:t>
            </a:r>
            <a:endParaRPr lang="en-US" sz="2400" dirty="0"/>
          </a:p>
          <a:p>
            <a:pPr marL="0" indent="0">
              <a:lnSpc>
                <a:spcPct val="140000"/>
              </a:lnSpc>
              <a:buNone/>
            </a:pPr>
            <a:r>
              <a:rPr lang="en-US" sz="2400" dirty="0">
                <a:solidFill>
                  <a:srgbClr val="1A1A2E"/>
                </a:solidFill>
                <a:latin typeface="MS PMincho" pitchFamily="34" charset="0"/>
                <a:ea typeface="MS PMincho" pitchFamily="34" charset="-122"/>
                <a:cs typeface="MS PMincho" pitchFamily="34" charset="-120"/>
              </a:rPr>
              <a:t>「</a:t>
            </a:r>
            <a:r>
              <a:rPr lang="en-US" sz="2400" dirty="0" err="1">
                <a:solidFill>
                  <a:srgbClr val="1A1A2E"/>
                </a:solidFill>
                <a:latin typeface="MS PMincho" pitchFamily="34" charset="0"/>
                <a:ea typeface="MS PMincho" pitchFamily="34" charset="-122"/>
                <a:cs typeface="MS PMincho" pitchFamily="34" charset="-120"/>
              </a:rPr>
              <a:t>出来ないひともスゴイ</a:t>
            </a:r>
            <a:r>
              <a:rPr lang="ja-JP" altLang="en-US" sz="2400" dirty="0">
                <a:solidFill>
                  <a:srgbClr val="1A1A2E"/>
                </a:solidFill>
                <a:latin typeface="MS PMincho" pitchFamily="34" charset="0"/>
                <a:ea typeface="MS PMincho" pitchFamily="34" charset="-122"/>
                <a:cs typeface="MS PMincho" pitchFamily="34" charset="-120"/>
              </a:rPr>
              <a:t>脳活性化して、お得～</a:t>
            </a:r>
            <a:r>
              <a:rPr lang="en-US" sz="2400" dirty="0">
                <a:solidFill>
                  <a:srgbClr val="1A1A2E"/>
                </a:solidFill>
                <a:latin typeface="MS PMincho" pitchFamily="34" charset="0"/>
                <a:ea typeface="MS PMincho" pitchFamily="34" charset="-122"/>
                <a:cs typeface="MS PMincho" pitchFamily="34" charset="-120"/>
              </a:rPr>
              <a:t>」</a:t>
            </a:r>
            <a:endParaRPr lang="en-US" sz="2400" dirty="0"/>
          </a:p>
        </p:txBody>
      </p:sp>
      <p:sp>
        <p:nvSpPr>
          <p:cNvPr id="17" name="Shape 15"/>
          <p:cNvSpPr/>
          <p:nvPr/>
        </p:nvSpPr>
        <p:spPr>
          <a:xfrm>
            <a:off x="1212298" y="4733011"/>
            <a:ext cx="8165592" cy="914400"/>
          </a:xfrm>
          <a:prstGeom prst="rect">
            <a:avLst/>
          </a:prstGeom>
          <a:solidFill>
            <a:srgbClr val="F0F4F8"/>
          </a:solidFill>
          <a:ln w="12700">
            <a:solidFill>
              <a:srgbClr val="CCE0F0"/>
            </a:solidFill>
            <a:prstDash val="solid"/>
          </a:ln>
        </p:spPr>
      </p:sp>
      <p:sp>
        <p:nvSpPr>
          <p:cNvPr id="18" name="Shape 16"/>
          <p:cNvSpPr/>
          <p:nvPr/>
        </p:nvSpPr>
        <p:spPr>
          <a:xfrm>
            <a:off x="1212298" y="4733011"/>
            <a:ext cx="73152" cy="914400"/>
          </a:xfrm>
          <a:prstGeom prst="rect">
            <a:avLst/>
          </a:prstGeom>
          <a:solidFill>
            <a:srgbClr val="1A6BB5"/>
          </a:solidFill>
          <a:ln/>
        </p:spPr>
      </p:sp>
      <p:sp>
        <p:nvSpPr>
          <p:cNvPr id="19" name="Text 17"/>
          <p:cNvSpPr txBox="1"/>
          <p:nvPr/>
        </p:nvSpPr>
        <p:spPr>
          <a:xfrm>
            <a:off x="1395178" y="4824451"/>
            <a:ext cx="7891272" cy="731520"/>
          </a:xfrm>
          <a:prstGeom prst="rect">
            <a:avLst/>
          </a:prstGeom>
          <a:noFill/>
          <a:ln/>
        </p:spPr>
        <p:txBody>
          <a:bodyPr wrap="square" lIns="0" tIns="0" rIns="0" bIns="0" rtlCol="0" anchor="ctr"/>
          <a:lstStyle/>
          <a:p>
            <a:pPr marL="0" indent="0">
              <a:lnSpc>
                <a:spcPct val="140000"/>
              </a:lnSpc>
              <a:buNone/>
            </a:pPr>
            <a:r>
              <a:rPr lang="en-US" sz="2400" dirty="0" err="1">
                <a:solidFill>
                  <a:srgbClr val="1A1A2E"/>
                </a:solidFill>
                <a:latin typeface="MS PMincho" pitchFamily="34" charset="0"/>
                <a:ea typeface="MS PMincho" pitchFamily="34" charset="-122"/>
                <a:cs typeface="MS PMincho" pitchFamily="34" charset="-120"/>
              </a:rPr>
              <a:t>間違いを笑い飛ば</a:t>
            </a:r>
            <a:r>
              <a:rPr lang="ja-JP" altLang="en-US" sz="2400" dirty="0">
                <a:solidFill>
                  <a:srgbClr val="1A1A2E"/>
                </a:solidFill>
                <a:latin typeface="MS PMincho" pitchFamily="34" charset="0"/>
                <a:ea typeface="MS PMincho" pitchFamily="34" charset="-122"/>
                <a:cs typeface="MS PMincho" pitchFamily="34" charset="-120"/>
              </a:rPr>
              <a:t>しながら行う</a:t>
            </a:r>
            <a:endParaRPr lang="en-US" sz="2400" dirty="0"/>
          </a:p>
        </p:txBody>
      </p:sp>
      <p:pic>
        <p:nvPicPr>
          <p:cNvPr id="20" name="Image 0" descr="/home/claude/ppt2_media/image8.jpeg"/>
          <p:cNvPicPr>
            <a:picLocks noChangeAspect="1"/>
          </p:cNvPicPr>
          <p:nvPr/>
        </p:nvPicPr>
        <p:blipFill>
          <a:blip r:embed="rId3"/>
          <a:stretch>
            <a:fillRect/>
          </a:stretch>
        </p:blipFill>
        <p:spPr>
          <a:xfrm>
            <a:off x="10024514" y="4345387"/>
            <a:ext cx="1107678" cy="1661517"/>
          </a:xfrm>
          <a:prstGeom prst="rect">
            <a:avLst/>
          </a:prstGeom>
        </p:spPr>
      </p:pic>
      <p:pic>
        <p:nvPicPr>
          <p:cNvPr id="21" name="Image 0" descr="/home/claude/ppt2_media/image8.jpeg">
            <a:extLst>
              <a:ext uri="{FF2B5EF4-FFF2-40B4-BE49-F238E27FC236}">
                <a16:creationId xmlns:a16="http://schemas.microsoft.com/office/drawing/2014/main" id="{D63B03E2-1134-D670-EE3E-07E33AF1BCC3}"/>
              </a:ext>
            </a:extLst>
          </p:cNvPr>
          <p:cNvPicPr>
            <a:picLocks noChangeAspect="1"/>
          </p:cNvPicPr>
          <p:nvPr/>
        </p:nvPicPr>
        <p:blipFill>
          <a:blip r:embed="rId3"/>
          <a:stretch>
            <a:fillRect/>
          </a:stretch>
        </p:blipFill>
        <p:spPr>
          <a:xfrm>
            <a:off x="10427926" y="2683870"/>
            <a:ext cx="1107678" cy="166151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a:t>
            </a:r>
            <a:r>
              <a:rPr lang="en-US" sz="900" dirty="0" err="1">
                <a:solidFill>
                  <a:srgbClr val="555555"/>
                </a:solidFill>
                <a:latin typeface="MS PMincho" pitchFamily="34" charset="0"/>
                <a:ea typeface="MS PMincho" pitchFamily="34" charset="-122"/>
                <a:cs typeface="MS PMincho" pitchFamily="34" charset="-120"/>
              </a:rPr>
              <a:t>脳機能訓練</a:t>
            </a:r>
            <a:r>
              <a:rPr lang="en-US" sz="900" dirty="0">
                <a:solidFill>
                  <a:srgbClr val="555555"/>
                </a:solidFill>
                <a:latin typeface="MS PMincho" pitchFamily="34" charset="0"/>
                <a:ea typeface="MS PMincho" pitchFamily="34" charset="-122"/>
                <a:cs typeface="MS PMincho" pitchFamily="34" charset="-120"/>
              </a:rPr>
              <a:t>®</a:t>
            </a:r>
            <a:endParaRPr lang="en-US" sz="900" dirty="0"/>
          </a:p>
        </p:txBody>
      </p:sp>
      <p:sp>
        <p:nvSpPr>
          <p:cNvPr id="6" name="Text 4"/>
          <p:cNvSpPr txBox="1"/>
          <p:nvPr/>
        </p:nvSpPr>
        <p:spPr>
          <a:xfrm>
            <a:off x="8074152" y="6583680"/>
            <a:ext cx="3840480" cy="228600"/>
          </a:xfrm>
          <a:prstGeom prst="rect">
            <a:avLst/>
          </a:prstGeom>
          <a:noFill/>
          <a:ln/>
        </p:spPr>
        <p:txBody>
          <a:bodyPr wrap="square" lIns="0" tIns="0" rIns="0" bIns="0" rtlCol="0" anchor="ctr"/>
          <a:lstStyle/>
          <a:p>
            <a:pPr marL="0" indent="0" algn="r">
              <a:buNone/>
            </a:pPr>
            <a:r>
              <a:rPr lang="en-US" sz="900" dirty="0">
                <a:solidFill>
                  <a:srgbClr val="555555"/>
                </a:solidFill>
                <a:latin typeface="MS PMincho" pitchFamily="34" charset="0"/>
                <a:ea typeface="MS PMincho" pitchFamily="34" charset="-122"/>
                <a:cs typeface="MS PMincho" pitchFamily="34" charset="-120"/>
              </a:rPr>
              <a:t>学習型・機能訓練</a:t>
            </a:r>
            <a:endParaRPr lang="en-US" sz="900" dirty="0"/>
          </a:p>
        </p:txBody>
      </p:sp>
      <p:sp>
        <p:nvSpPr>
          <p:cNvPr id="7" name="Shape 5"/>
          <p:cNvSpPr/>
          <p:nvPr/>
        </p:nvSpPr>
        <p:spPr>
          <a:xfrm>
            <a:off x="502920" y="502920"/>
            <a:ext cx="54864" cy="384048"/>
          </a:xfrm>
          <a:prstGeom prst="rect">
            <a:avLst/>
          </a:prstGeom>
          <a:solidFill>
            <a:srgbClr val="1A6BB5"/>
          </a:solidFill>
          <a:ln/>
        </p:spPr>
      </p:sp>
      <p:sp>
        <p:nvSpPr>
          <p:cNvPr id="9" name="Text 7"/>
          <p:cNvSpPr txBox="1"/>
          <p:nvPr/>
        </p:nvSpPr>
        <p:spPr>
          <a:xfrm>
            <a:off x="731520" y="535388"/>
            <a:ext cx="11183112" cy="292608"/>
          </a:xfrm>
          <a:prstGeom prst="rect">
            <a:avLst/>
          </a:prstGeom>
          <a:noFill/>
          <a:ln/>
        </p:spPr>
        <p:txBody>
          <a:bodyPr wrap="square" lIns="0" tIns="0" rIns="0" bIns="0" rtlCol="0" anchor="ctr"/>
          <a:lstStyle/>
          <a:p>
            <a:pPr marL="0" indent="0">
              <a:buNone/>
            </a:pPr>
            <a:r>
              <a:rPr lang="en-US" sz="3200" dirty="0">
                <a:solidFill>
                  <a:srgbClr val="1A6BB5"/>
                </a:solidFill>
                <a:latin typeface="ＭＳ Ｐゴシック" panose="020B0600070205080204" pitchFamily="50" charset="-128"/>
                <a:ea typeface="ＭＳ Ｐゴシック" panose="020B0600070205080204" pitchFamily="50" charset="-128"/>
                <a:cs typeface="MS PMincho" pitchFamily="34" charset="-120"/>
              </a:rPr>
              <a:t>ワーキングメモリを鍛える「２文もんだい」</a:t>
            </a:r>
            <a:endParaRPr lang="en-US" sz="3200" dirty="0">
              <a:latin typeface="ＭＳ Ｐゴシック" panose="020B0600070205080204" pitchFamily="50" charset="-128"/>
              <a:ea typeface="ＭＳ Ｐゴシック" panose="020B0600070205080204" pitchFamily="50" charset="-128"/>
            </a:endParaRPr>
          </a:p>
        </p:txBody>
      </p:sp>
      <p:sp>
        <p:nvSpPr>
          <p:cNvPr id="10" name="Shape 8"/>
          <p:cNvSpPr/>
          <p:nvPr/>
        </p:nvSpPr>
        <p:spPr>
          <a:xfrm>
            <a:off x="502920" y="1463040"/>
            <a:ext cx="7708392" cy="960120"/>
          </a:xfrm>
          <a:prstGeom prst="rect">
            <a:avLst/>
          </a:prstGeom>
          <a:solidFill>
            <a:srgbClr val="F0F4F8"/>
          </a:solidFill>
          <a:ln w="12700">
            <a:solidFill>
              <a:srgbClr val="CCE0F0"/>
            </a:solidFill>
            <a:prstDash val="solid"/>
          </a:ln>
        </p:spPr>
      </p:sp>
      <p:sp>
        <p:nvSpPr>
          <p:cNvPr id="11" name="Shape 9"/>
          <p:cNvSpPr/>
          <p:nvPr/>
        </p:nvSpPr>
        <p:spPr>
          <a:xfrm>
            <a:off x="502920" y="1463040"/>
            <a:ext cx="64008" cy="960120"/>
          </a:xfrm>
          <a:prstGeom prst="rect">
            <a:avLst/>
          </a:prstGeom>
          <a:solidFill>
            <a:srgbClr val="1A6BB5"/>
          </a:solidFill>
          <a:ln/>
        </p:spPr>
      </p:sp>
      <p:sp>
        <p:nvSpPr>
          <p:cNvPr id="12" name="Text 10"/>
          <p:cNvSpPr txBox="1"/>
          <p:nvPr/>
        </p:nvSpPr>
        <p:spPr>
          <a:xfrm>
            <a:off x="667512" y="1508760"/>
            <a:ext cx="7434072" cy="822960"/>
          </a:xfrm>
          <a:prstGeom prst="rect">
            <a:avLst/>
          </a:prstGeom>
          <a:noFill/>
          <a:ln/>
        </p:spPr>
        <p:txBody>
          <a:bodyPr wrap="square" lIns="0" tIns="0" rIns="0" bIns="0" rtlCol="0" anchor="t"/>
          <a:lstStyle/>
          <a:p>
            <a:pPr marL="0" indent="0">
              <a:lnSpc>
                <a:spcPct val="150000"/>
              </a:lnSpc>
              <a:buNone/>
            </a:pPr>
            <a:r>
              <a:rPr lang="en-US" sz="2400" dirty="0">
                <a:solidFill>
                  <a:srgbClr val="1A1A2E"/>
                </a:solidFill>
                <a:latin typeface="MS PMincho" pitchFamily="34" charset="0"/>
                <a:ea typeface="MS PMincho" pitchFamily="34" charset="-122"/>
                <a:cs typeface="MS PMincho" pitchFamily="34" charset="-120"/>
              </a:rPr>
              <a:t>文章を音読し、下線が引かれた「言葉」を覚えます。</a:t>
            </a:r>
            <a:endParaRPr lang="en-US" sz="2400" dirty="0"/>
          </a:p>
        </p:txBody>
      </p:sp>
      <p:sp>
        <p:nvSpPr>
          <p:cNvPr id="13" name="Shape 11"/>
          <p:cNvSpPr/>
          <p:nvPr/>
        </p:nvSpPr>
        <p:spPr>
          <a:xfrm>
            <a:off x="502920" y="2679587"/>
            <a:ext cx="7708392" cy="1176793"/>
          </a:xfrm>
          <a:prstGeom prst="rect">
            <a:avLst/>
          </a:prstGeom>
          <a:solidFill>
            <a:srgbClr val="F0F4F8"/>
          </a:solidFill>
          <a:ln w="12700">
            <a:solidFill>
              <a:srgbClr val="CCE0F0"/>
            </a:solidFill>
            <a:prstDash val="solid"/>
          </a:ln>
        </p:spPr>
      </p:sp>
      <p:sp>
        <p:nvSpPr>
          <p:cNvPr id="14" name="Shape 12"/>
          <p:cNvSpPr/>
          <p:nvPr/>
        </p:nvSpPr>
        <p:spPr>
          <a:xfrm>
            <a:off x="502920" y="2679588"/>
            <a:ext cx="64008" cy="1176792"/>
          </a:xfrm>
          <a:prstGeom prst="rect">
            <a:avLst/>
          </a:prstGeom>
          <a:solidFill>
            <a:srgbClr val="1A6BB5"/>
          </a:solidFill>
          <a:ln/>
        </p:spPr>
      </p:sp>
      <p:sp>
        <p:nvSpPr>
          <p:cNvPr id="15" name="Text 13"/>
          <p:cNvSpPr txBox="1"/>
          <p:nvPr/>
        </p:nvSpPr>
        <p:spPr>
          <a:xfrm>
            <a:off x="667512" y="2725308"/>
            <a:ext cx="7434072" cy="822960"/>
          </a:xfrm>
          <a:prstGeom prst="rect">
            <a:avLst/>
          </a:prstGeom>
          <a:noFill/>
          <a:ln/>
        </p:spPr>
        <p:txBody>
          <a:bodyPr wrap="square" lIns="0" tIns="0" rIns="0" bIns="0" rtlCol="0" anchor="t"/>
          <a:lstStyle/>
          <a:p>
            <a:pPr marL="0" indent="0">
              <a:lnSpc>
                <a:spcPct val="150000"/>
              </a:lnSpc>
              <a:buNone/>
            </a:pPr>
            <a:r>
              <a:rPr lang="en-US" sz="2400" dirty="0">
                <a:solidFill>
                  <a:srgbClr val="1A1A2E"/>
                </a:solidFill>
                <a:latin typeface="MS PMincho" pitchFamily="34" charset="0"/>
                <a:ea typeface="MS PMincho" pitchFamily="34" charset="-122"/>
                <a:cs typeface="MS PMincho" pitchFamily="34" charset="-120"/>
              </a:rPr>
              <a:t>２つの文章を音読し終わってから、覚えた２つの「言葉」を出てきた順番に言います。</a:t>
            </a:r>
            <a:endParaRPr lang="en-US" sz="2400" dirty="0"/>
          </a:p>
        </p:txBody>
      </p:sp>
      <p:pic>
        <p:nvPicPr>
          <p:cNvPr id="16" name="Image 0" descr="/home/claude/ppt2_media/image2.jpeg"/>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9415934" y="3856380"/>
            <a:ext cx="2270097" cy="227009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a:t>
            </a:r>
            <a:r>
              <a:rPr lang="en-US" sz="900" dirty="0" err="1">
                <a:solidFill>
                  <a:srgbClr val="555555"/>
                </a:solidFill>
                <a:latin typeface="MS PMincho" pitchFamily="34" charset="0"/>
                <a:ea typeface="MS PMincho" pitchFamily="34" charset="-122"/>
                <a:cs typeface="MS PMincho" pitchFamily="34" charset="-120"/>
              </a:rPr>
              <a:t>脳機能訓練</a:t>
            </a:r>
            <a:r>
              <a:rPr lang="en-US" sz="900" dirty="0">
                <a:solidFill>
                  <a:srgbClr val="555555"/>
                </a:solidFill>
                <a:latin typeface="MS PMincho" pitchFamily="34" charset="0"/>
                <a:ea typeface="MS PMincho" pitchFamily="34" charset="-122"/>
                <a:cs typeface="MS PMincho" pitchFamily="34" charset="-120"/>
              </a:rPr>
              <a:t>®</a:t>
            </a:r>
            <a:endParaRPr lang="en-US" sz="900" dirty="0"/>
          </a:p>
        </p:txBody>
      </p:sp>
      <p:sp>
        <p:nvSpPr>
          <p:cNvPr id="6" name="Text 4"/>
          <p:cNvSpPr txBox="1"/>
          <p:nvPr/>
        </p:nvSpPr>
        <p:spPr>
          <a:xfrm>
            <a:off x="8074152" y="6583680"/>
            <a:ext cx="3840480" cy="228600"/>
          </a:xfrm>
          <a:prstGeom prst="rect">
            <a:avLst/>
          </a:prstGeom>
          <a:noFill/>
          <a:ln/>
        </p:spPr>
        <p:txBody>
          <a:bodyPr wrap="square" lIns="0" tIns="0" rIns="0" bIns="0" rtlCol="0" anchor="ctr"/>
          <a:lstStyle/>
          <a:p>
            <a:pPr marL="0" indent="0" algn="r">
              <a:buNone/>
            </a:pPr>
            <a:r>
              <a:rPr lang="en-US" sz="900" dirty="0">
                <a:solidFill>
                  <a:srgbClr val="555555"/>
                </a:solidFill>
                <a:latin typeface="MS PMincho" pitchFamily="34" charset="0"/>
                <a:ea typeface="MS PMincho" pitchFamily="34" charset="-122"/>
                <a:cs typeface="MS PMincho" pitchFamily="34" charset="-120"/>
              </a:rPr>
              <a:t>ワーキングメモリ・２文もんだい</a:t>
            </a:r>
            <a:endParaRPr lang="en-US" sz="900" dirty="0"/>
          </a:p>
        </p:txBody>
      </p:sp>
      <p:sp>
        <p:nvSpPr>
          <p:cNvPr id="7" name="Shape 5"/>
          <p:cNvSpPr/>
          <p:nvPr/>
        </p:nvSpPr>
        <p:spPr>
          <a:xfrm>
            <a:off x="502920" y="502920"/>
            <a:ext cx="54864" cy="384048"/>
          </a:xfrm>
          <a:prstGeom prst="rect">
            <a:avLst/>
          </a:prstGeom>
          <a:solidFill>
            <a:srgbClr val="1A6BB5"/>
          </a:solidFill>
          <a:ln/>
        </p:spPr>
      </p:sp>
      <p:sp>
        <p:nvSpPr>
          <p:cNvPr id="8" name="Text 6"/>
          <p:cNvSpPr txBox="1"/>
          <p:nvPr/>
        </p:nvSpPr>
        <p:spPr>
          <a:xfrm>
            <a:off x="612648" y="502920"/>
            <a:ext cx="11073384" cy="384048"/>
          </a:xfrm>
          <a:prstGeom prst="rect">
            <a:avLst/>
          </a:prstGeom>
          <a:noFill/>
          <a:ln/>
        </p:spPr>
        <p:txBody>
          <a:bodyPr wrap="square" lIns="0" tIns="0" rIns="0" bIns="0" rtlCol="0" anchor="ctr"/>
          <a:lstStyle/>
          <a:p>
            <a:pPr marL="0" indent="0">
              <a:buNone/>
            </a:pPr>
            <a:r>
              <a:rPr lang="en-US" sz="2000" b="1" dirty="0">
                <a:solidFill>
                  <a:srgbClr val="1A1A2E"/>
                </a:solidFill>
                <a:latin typeface="MS PGothic" pitchFamily="34" charset="0"/>
                <a:ea typeface="MS PGothic" pitchFamily="34" charset="-122"/>
                <a:cs typeface="MS PGothic" pitchFamily="34" charset="-120"/>
              </a:rPr>
              <a:t>ワーキングメモリを鍛える　～「２文もんだい」</a:t>
            </a:r>
            <a:endParaRPr lang="en-US" sz="2000" dirty="0"/>
          </a:p>
        </p:txBody>
      </p:sp>
      <p:sp>
        <p:nvSpPr>
          <p:cNvPr id="10" name="Text 8"/>
          <p:cNvSpPr txBox="1"/>
          <p:nvPr/>
        </p:nvSpPr>
        <p:spPr>
          <a:xfrm>
            <a:off x="700629" y="2468880"/>
            <a:ext cx="9078402" cy="594360"/>
          </a:xfrm>
          <a:prstGeom prst="rect">
            <a:avLst/>
          </a:prstGeom>
          <a:noFill/>
          <a:ln/>
        </p:spPr>
        <p:txBody>
          <a:bodyPr wrap="square" lIns="0" tIns="0" rIns="0" bIns="0" rtlCol="0" anchor="ctr"/>
          <a:lstStyle/>
          <a:p>
            <a:pPr marL="0" indent="0">
              <a:buNone/>
            </a:pPr>
            <a:r>
              <a:rPr lang="en-US" sz="4800" b="1" dirty="0">
                <a:solidFill>
                  <a:srgbClr val="1A1A2E"/>
                </a:solidFill>
                <a:latin typeface="MS PGothic" pitchFamily="34" charset="0"/>
                <a:ea typeface="MS PGothic" pitchFamily="34" charset="-122"/>
                <a:cs typeface="MS PGothic" pitchFamily="34" charset="-120"/>
              </a:rPr>
              <a:t>・今年の冬は、とても　</a:t>
            </a:r>
            <a:r>
              <a:rPr lang="en-US" sz="4800" b="1" u="sng" dirty="0">
                <a:solidFill>
                  <a:srgbClr val="1A1A2E"/>
                </a:solidFill>
                <a:latin typeface="MS PGothic" pitchFamily="34" charset="0"/>
                <a:ea typeface="MS PGothic" pitchFamily="34" charset="-122"/>
                <a:cs typeface="MS PGothic" pitchFamily="34" charset="-120"/>
              </a:rPr>
              <a:t>寒　い</a:t>
            </a:r>
            <a:endParaRPr lang="en-US" sz="4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a:t>
            </a:r>
            <a:r>
              <a:rPr lang="en-US" sz="900" dirty="0" err="1">
                <a:solidFill>
                  <a:srgbClr val="555555"/>
                </a:solidFill>
                <a:latin typeface="MS PMincho" pitchFamily="34" charset="0"/>
                <a:ea typeface="MS PMincho" pitchFamily="34" charset="-122"/>
                <a:cs typeface="MS PMincho" pitchFamily="34" charset="-120"/>
              </a:rPr>
              <a:t>脳機能訓練</a:t>
            </a:r>
            <a:r>
              <a:rPr lang="en-US" sz="900" dirty="0">
                <a:solidFill>
                  <a:srgbClr val="555555"/>
                </a:solidFill>
                <a:latin typeface="MS PMincho" pitchFamily="34" charset="0"/>
                <a:ea typeface="MS PMincho" pitchFamily="34" charset="-122"/>
                <a:cs typeface="MS PMincho" pitchFamily="34" charset="-120"/>
              </a:rPr>
              <a:t>®</a:t>
            </a:r>
            <a:endParaRPr lang="en-US" sz="900" dirty="0"/>
          </a:p>
        </p:txBody>
      </p:sp>
      <p:sp>
        <p:nvSpPr>
          <p:cNvPr id="6" name="Text 4"/>
          <p:cNvSpPr txBox="1"/>
          <p:nvPr/>
        </p:nvSpPr>
        <p:spPr>
          <a:xfrm>
            <a:off x="8074152" y="6583680"/>
            <a:ext cx="3840480" cy="228600"/>
          </a:xfrm>
          <a:prstGeom prst="rect">
            <a:avLst/>
          </a:prstGeom>
          <a:noFill/>
          <a:ln/>
        </p:spPr>
        <p:txBody>
          <a:bodyPr wrap="square" lIns="0" tIns="0" rIns="0" bIns="0" rtlCol="0" anchor="ctr"/>
          <a:lstStyle/>
          <a:p>
            <a:pPr marL="0" indent="0" algn="r">
              <a:buNone/>
            </a:pPr>
            <a:r>
              <a:rPr lang="en-US" sz="900" dirty="0">
                <a:solidFill>
                  <a:srgbClr val="555555"/>
                </a:solidFill>
                <a:latin typeface="MS PMincho" pitchFamily="34" charset="0"/>
                <a:ea typeface="MS PMincho" pitchFamily="34" charset="-122"/>
                <a:cs typeface="MS PMincho" pitchFamily="34" charset="-120"/>
              </a:rPr>
              <a:t>ワーキングメモリ・２文もんだい</a:t>
            </a:r>
            <a:endParaRPr lang="en-US" sz="900" dirty="0"/>
          </a:p>
        </p:txBody>
      </p:sp>
      <p:sp>
        <p:nvSpPr>
          <p:cNvPr id="7" name="Shape 5"/>
          <p:cNvSpPr/>
          <p:nvPr/>
        </p:nvSpPr>
        <p:spPr>
          <a:xfrm>
            <a:off x="502920" y="502920"/>
            <a:ext cx="54864" cy="384048"/>
          </a:xfrm>
          <a:prstGeom prst="rect">
            <a:avLst/>
          </a:prstGeom>
          <a:solidFill>
            <a:srgbClr val="1A6BB5"/>
          </a:solidFill>
          <a:ln/>
        </p:spPr>
      </p:sp>
      <p:sp>
        <p:nvSpPr>
          <p:cNvPr id="8" name="Text 6"/>
          <p:cNvSpPr txBox="1"/>
          <p:nvPr/>
        </p:nvSpPr>
        <p:spPr>
          <a:xfrm>
            <a:off x="612648" y="502920"/>
            <a:ext cx="11073384" cy="384048"/>
          </a:xfrm>
          <a:prstGeom prst="rect">
            <a:avLst/>
          </a:prstGeom>
          <a:noFill/>
          <a:ln/>
        </p:spPr>
        <p:txBody>
          <a:bodyPr wrap="square" lIns="0" tIns="0" rIns="0" bIns="0" rtlCol="0" anchor="ctr"/>
          <a:lstStyle/>
          <a:p>
            <a:pPr marL="0" indent="0">
              <a:buNone/>
            </a:pPr>
            <a:r>
              <a:rPr lang="en-US" sz="2000" b="1" dirty="0">
                <a:solidFill>
                  <a:srgbClr val="1A1A2E"/>
                </a:solidFill>
                <a:latin typeface="MS PGothic" pitchFamily="34" charset="0"/>
                <a:ea typeface="MS PGothic" pitchFamily="34" charset="-122"/>
                <a:cs typeface="MS PGothic" pitchFamily="34" charset="-120"/>
              </a:rPr>
              <a:t>ワーキングメモリを鍛える　～ ２文もんだい</a:t>
            </a:r>
            <a:endParaRPr lang="en-US" sz="2000" dirty="0"/>
          </a:p>
        </p:txBody>
      </p:sp>
      <p:sp>
        <p:nvSpPr>
          <p:cNvPr id="10" name="Text 8"/>
          <p:cNvSpPr txBox="1"/>
          <p:nvPr/>
        </p:nvSpPr>
        <p:spPr>
          <a:xfrm>
            <a:off x="612648" y="2735911"/>
            <a:ext cx="11183112" cy="594360"/>
          </a:xfrm>
          <a:prstGeom prst="rect">
            <a:avLst/>
          </a:prstGeom>
          <a:noFill/>
          <a:ln/>
        </p:spPr>
        <p:txBody>
          <a:bodyPr wrap="square" lIns="0" tIns="0" rIns="0" bIns="0" rtlCol="0" anchor="ctr"/>
          <a:lstStyle/>
          <a:p>
            <a:pPr marL="0" indent="0">
              <a:buNone/>
            </a:pPr>
            <a:r>
              <a:rPr lang="en-US" sz="4800" b="1" dirty="0">
                <a:solidFill>
                  <a:srgbClr val="1A1A2E"/>
                </a:solidFill>
                <a:latin typeface="MS PGothic" pitchFamily="34" charset="0"/>
                <a:ea typeface="MS PGothic" pitchFamily="34" charset="-122"/>
                <a:cs typeface="MS PGothic" pitchFamily="34" charset="-120"/>
              </a:rPr>
              <a:t>・ </a:t>
            </a:r>
            <a:r>
              <a:rPr lang="en-US" sz="4800" b="1" u="sng" dirty="0">
                <a:solidFill>
                  <a:srgbClr val="1A1A2E"/>
                </a:solidFill>
                <a:latin typeface="MS PGothic" pitchFamily="34" charset="0"/>
                <a:ea typeface="MS PGothic" pitchFamily="34" charset="-122"/>
                <a:cs typeface="MS PGothic" pitchFamily="34" charset="-120"/>
              </a:rPr>
              <a:t>野　球</a:t>
            </a:r>
            <a:r>
              <a:rPr lang="en-US" sz="4800" b="1" dirty="0">
                <a:solidFill>
                  <a:srgbClr val="1A1A2E"/>
                </a:solidFill>
                <a:latin typeface="MS PGothic" pitchFamily="34" charset="0"/>
                <a:ea typeface="MS PGothic" pitchFamily="34" charset="-122"/>
                <a:cs typeface="MS PGothic" pitchFamily="34" charset="-120"/>
              </a:rPr>
              <a:t>　の試合で負けた。</a:t>
            </a:r>
            <a:endParaRPr lang="en-US" sz="4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脳機能訓練® 認知症予防教室</a:t>
            </a:r>
            <a:endParaRPr lang="en-US" sz="900" dirty="0"/>
          </a:p>
        </p:txBody>
      </p:sp>
      <p:sp>
        <p:nvSpPr>
          <p:cNvPr id="6" name="Text 4"/>
          <p:cNvSpPr txBox="1"/>
          <p:nvPr/>
        </p:nvSpPr>
        <p:spPr>
          <a:xfrm>
            <a:off x="8074152" y="6583680"/>
            <a:ext cx="3840480" cy="228600"/>
          </a:xfrm>
          <a:prstGeom prst="rect">
            <a:avLst/>
          </a:prstGeom>
          <a:noFill/>
          <a:ln/>
        </p:spPr>
        <p:txBody>
          <a:bodyPr wrap="square" lIns="0" tIns="0" rIns="0" bIns="0" rtlCol="0" anchor="ctr"/>
          <a:lstStyle/>
          <a:p>
            <a:pPr marL="0" indent="0" algn="r">
              <a:buNone/>
            </a:pPr>
            <a:r>
              <a:rPr lang="en-US" sz="900" dirty="0">
                <a:solidFill>
                  <a:srgbClr val="555555"/>
                </a:solidFill>
                <a:latin typeface="MS PMincho" pitchFamily="34" charset="0"/>
                <a:ea typeface="MS PMincho" pitchFamily="34" charset="-122"/>
                <a:cs typeface="MS PMincho" pitchFamily="34" charset="-120"/>
              </a:rPr>
              <a:t>ワーキングメモリ・２文もんだい</a:t>
            </a:r>
            <a:endParaRPr lang="en-US" sz="900" dirty="0"/>
          </a:p>
        </p:txBody>
      </p:sp>
      <p:sp>
        <p:nvSpPr>
          <p:cNvPr id="7" name="Shape 5"/>
          <p:cNvSpPr/>
          <p:nvPr/>
        </p:nvSpPr>
        <p:spPr>
          <a:xfrm>
            <a:off x="502920" y="502920"/>
            <a:ext cx="54864" cy="384048"/>
          </a:xfrm>
          <a:prstGeom prst="rect">
            <a:avLst/>
          </a:prstGeom>
          <a:solidFill>
            <a:srgbClr val="1A6BB5"/>
          </a:solidFill>
          <a:ln/>
        </p:spPr>
      </p:sp>
      <p:sp>
        <p:nvSpPr>
          <p:cNvPr id="8" name="Text 6"/>
          <p:cNvSpPr txBox="1"/>
          <p:nvPr/>
        </p:nvSpPr>
        <p:spPr>
          <a:xfrm>
            <a:off x="612648" y="502920"/>
            <a:ext cx="11073384" cy="384048"/>
          </a:xfrm>
          <a:prstGeom prst="rect">
            <a:avLst/>
          </a:prstGeom>
          <a:noFill/>
          <a:ln/>
        </p:spPr>
        <p:txBody>
          <a:bodyPr wrap="square" lIns="0" tIns="0" rIns="0" bIns="0" rtlCol="0" anchor="ctr"/>
          <a:lstStyle/>
          <a:p>
            <a:pPr marL="0" indent="0">
              <a:buNone/>
            </a:pPr>
            <a:r>
              <a:rPr lang="en-US" sz="2800" b="1" dirty="0">
                <a:solidFill>
                  <a:srgbClr val="1A1A2E"/>
                </a:solidFill>
                <a:latin typeface="MS PGothic" pitchFamily="34" charset="0"/>
                <a:ea typeface="MS PGothic" pitchFamily="34" charset="-122"/>
                <a:cs typeface="MS PGothic" pitchFamily="34" charset="-120"/>
              </a:rPr>
              <a:t>答えは？</a:t>
            </a:r>
            <a:endParaRPr lang="en-US" sz="2800" dirty="0"/>
          </a:p>
        </p:txBody>
      </p:sp>
      <p:sp>
        <p:nvSpPr>
          <p:cNvPr id="9" name="Shape 7"/>
          <p:cNvSpPr/>
          <p:nvPr/>
        </p:nvSpPr>
        <p:spPr>
          <a:xfrm>
            <a:off x="3123590" y="1732059"/>
            <a:ext cx="5591556" cy="3200400"/>
          </a:xfrm>
          <a:prstGeom prst="rect">
            <a:avLst/>
          </a:prstGeom>
          <a:solidFill>
            <a:srgbClr val="D6E8F7"/>
          </a:solidFill>
          <a:ln w="12700">
            <a:solidFill>
              <a:srgbClr val="1A6BB5"/>
            </a:solidFill>
            <a:prstDash val="solid"/>
          </a:ln>
        </p:spPr>
      </p:sp>
      <p:sp>
        <p:nvSpPr>
          <p:cNvPr id="10" name="Text 8"/>
          <p:cNvSpPr txBox="1"/>
          <p:nvPr/>
        </p:nvSpPr>
        <p:spPr>
          <a:xfrm>
            <a:off x="3397910" y="2097819"/>
            <a:ext cx="4572000" cy="914400"/>
          </a:xfrm>
          <a:prstGeom prst="rect">
            <a:avLst/>
          </a:prstGeom>
          <a:noFill/>
          <a:ln/>
        </p:spPr>
        <p:txBody>
          <a:bodyPr wrap="square" lIns="0" tIns="0" rIns="0" bIns="0" rtlCol="0" anchor="ctr"/>
          <a:lstStyle/>
          <a:p>
            <a:pPr marL="0" indent="0">
              <a:buNone/>
            </a:pPr>
            <a:r>
              <a:rPr lang="en-US" sz="4000" b="1" dirty="0">
                <a:solidFill>
                  <a:srgbClr val="0D4A82"/>
                </a:solidFill>
                <a:latin typeface="MS PGothic" pitchFamily="34" charset="0"/>
                <a:ea typeface="MS PGothic" pitchFamily="34" charset="-122"/>
                <a:cs typeface="MS PGothic" pitchFamily="34" charset="-120"/>
              </a:rPr>
              <a:t>寒　い</a:t>
            </a:r>
            <a:endParaRPr lang="en-US" sz="4000" dirty="0"/>
          </a:p>
        </p:txBody>
      </p:sp>
      <p:sp>
        <p:nvSpPr>
          <p:cNvPr id="11" name="Text 9"/>
          <p:cNvSpPr txBox="1"/>
          <p:nvPr/>
        </p:nvSpPr>
        <p:spPr>
          <a:xfrm>
            <a:off x="3397910" y="3286539"/>
            <a:ext cx="4572000" cy="914400"/>
          </a:xfrm>
          <a:prstGeom prst="rect">
            <a:avLst/>
          </a:prstGeom>
          <a:noFill/>
          <a:ln/>
        </p:spPr>
        <p:txBody>
          <a:bodyPr wrap="square" lIns="0" tIns="0" rIns="0" bIns="0" rtlCol="0" anchor="ctr"/>
          <a:lstStyle/>
          <a:p>
            <a:pPr marL="0" indent="0">
              <a:buNone/>
            </a:pPr>
            <a:r>
              <a:rPr lang="en-US" sz="4000" b="1" dirty="0">
                <a:solidFill>
                  <a:srgbClr val="0D4A82"/>
                </a:solidFill>
                <a:latin typeface="MS PGothic" pitchFamily="34" charset="0"/>
                <a:ea typeface="MS PGothic" pitchFamily="34" charset="-122"/>
                <a:cs typeface="MS PGothic" pitchFamily="34" charset="-120"/>
              </a:rPr>
              <a:t>野　球</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8F2F57-F02D-8766-9CB8-B83BEA40BDE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F045AD2-67CF-4701-BCF6-C0ED050B772D}"/>
              </a:ext>
            </a:extLst>
          </p:cNvPr>
          <p:cNvSpPr/>
          <p:nvPr/>
        </p:nvSpPr>
        <p:spPr>
          <a:xfrm>
            <a:off x="0" y="0"/>
            <a:ext cx="12188952" cy="347472"/>
          </a:xfrm>
          <a:prstGeom prst="rect">
            <a:avLst/>
          </a:prstGeom>
          <a:solidFill>
            <a:srgbClr val="1A6BB5"/>
          </a:solidFill>
          <a:ln/>
        </p:spPr>
      </p:sp>
      <p:sp>
        <p:nvSpPr>
          <p:cNvPr id="3" name="Text 1">
            <a:extLst>
              <a:ext uri="{FF2B5EF4-FFF2-40B4-BE49-F238E27FC236}">
                <a16:creationId xmlns:a16="http://schemas.microsoft.com/office/drawing/2014/main" id="{26092147-AE32-D247-DCB5-02AA3B18DDEE}"/>
              </a:ext>
            </a:extLst>
          </p:cNvPr>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a:extLst>
              <a:ext uri="{FF2B5EF4-FFF2-40B4-BE49-F238E27FC236}">
                <a16:creationId xmlns:a16="http://schemas.microsoft.com/office/drawing/2014/main" id="{20D34A4A-4C3D-B810-353F-C2C58FB86517}"/>
              </a:ext>
            </a:extLst>
          </p:cNvPr>
          <p:cNvSpPr/>
          <p:nvPr/>
        </p:nvSpPr>
        <p:spPr>
          <a:xfrm>
            <a:off x="0" y="6565392"/>
            <a:ext cx="12188952" cy="0"/>
          </a:xfrm>
          <a:prstGeom prst="line">
            <a:avLst/>
          </a:prstGeom>
          <a:noFill/>
          <a:ln w="12700">
            <a:solidFill>
              <a:srgbClr val="CCE0F0"/>
            </a:solidFill>
            <a:prstDash val="solid"/>
          </a:ln>
        </p:spPr>
      </p:sp>
      <p:sp>
        <p:nvSpPr>
          <p:cNvPr id="5" name="Text 3">
            <a:extLst>
              <a:ext uri="{FF2B5EF4-FFF2-40B4-BE49-F238E27FC236}">
                <a16:creationId xmlns:a16="http://schemas.microsoft.com/office/drawing/2014/main" id="{FDCBF9D1-738F-0ED3-A1C3-7B5B4C4B2D60}"/>
              </a:ext>
            </a:extLst>
          </p:cNvPr>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a:t>
            </a:r>
            <a:r>
              <a:rPr lang="en-US" sz="900" dirty="0" err="1">
                <a:solidFill>
                  <a:srgbClr val="555555"/>
                </a:solidFill>
                <a:latin typeface="MS PMincho" pitchFamily="34" charset="0"/>
                <a:ea typeface="MS PMincho" pitchFamily="34" charset="-122"/>
                <a:cs typeface="MS PMincho" pitchFamily="34" charset="-120"/>
              </a:rPr>
              <a:t>脳機能訓練</a:t>
            </a:r>
            <a:r>
              <a:rPr lang="en-US" sz="900" dirty="0">
                <a:solidFill>
                  <a:srgbClr val="555555"/>
                </a:solidFill>
                <a:latin typeface="MS PMincho" pitchFamily="34" charset="0"/>
                <a:ea typeface="MS PMincho" pitchFamily="34" charset="-122"/>
                <a:cs typeface="MS PMincho" pitchFamily="34" charset="-120"/>
              </a:rPr>
              <a:t>®</a:t>
            </a:r>
            <a:endParaRPr lang="en-US" sz="900" dirty="0"/>
          </a:p>
        </p:txBody>
      </p:sp>
      <p:sp>
        <p:nvSpPr>
          <p:cNvPr id="6" name="Text 4">
            <a:extLst>
              <a:ext uri="{FF2B5EF4-FFF2-40B4-BE49-F238E27FC236}">
                <a16:creationId xmlns:a16="http://schemas.microsoft.com/office/drawing/2014/main" id="{F2E99153-0CED-ABAA-19B7-82E16CF50D30}"/>
              </a:ext>
            </a:extLst>
          </p:cNvPr>
          <p:cNvSpPr txBox="1"/>
          <p:nvPr/>
        </p:nvSpPr>
        <p:spPr>
          <a:xfrm>
            <a:off x="8074152" y="6583680"/>
            <a:ext cx="3840480" cy="228600"/>
          </a:xfrm>
          <a:prstGeom prst="rect">
            <a:avLst/>
          </a:prstGeom>
          <a:noFill/>
          <a:ln/>
        </p:spPr>
        <p:txBody>
          <a:bodyPr wrap="square" lIns="0" tIns="0" rIns="0" bIns="0" rtlCol="0" anchor="ctr"/>
          <a:lstStyle/>
          <a:p>
            <a:pPr marL="0" indent="0" algn="r">
              <a:buNone/>
            </a:pPr>
            <a:r>
              <a:rPr lang="en-US" sz="900" dirty="0">
                <a:solidFill>
                  <a:srgbClr val="555555"/>
                </a:solidFill>
                <a:latin typeface="MS PMincho" pitchFamily="34" charset="0"/>
                <a:ea typeface="MS PMincho" pitchFamily="34" charset="-122"/>
                <a:cs typeface="MS PMincho" pitchFamily="34" charset="-120"/>
              </a:rPr>
              <a:t>学習型・機能訓練</a:t>
            </a:r>
            <a:endParaRPr lang="en-US" sz="900" dirty="0"/>
          </a:p>
        </p:txBody>
      </p:sp>
      <p:sp>
        <p:nvSpPr>
          <p:cNvPr id="7" name="Shape 5">
            <a:extLst>
              <a:ext uri="{FF2B5EF4-FFF2-40B4-BE49-F238E27FC236}">
                <a16:creationId xmlns:a16="http://schemas.microsoft.com/office/drawing/2014/main" id="{EF6853CC-CD63-A6DF-D38B-483E57AFAC95}"/>
              </a:ext>
            </a:extLst>
          </p:cNvPr>
          <p:cNvSpPr/>
          <p:nvPr/>
        </p:nvSpPr>
        <p:spPr>
          <a:xfrm>
            <a:off x="502920" y="502920"/>
            <a:ext cx="54864" cy="384048"/>
          </a:xfrm>
          <a:prstGeom prst="rect">
            <a:avLst/>
          </a:prstGeom>
          <a:solidFill>
            <a:srgbClr val="1A6BB5"/>
          </a:solidFill>
          <a:ln/>
        </p:spPr>
      </p:sp>
      <p:sp>
        <p:nvSpPr>
          <p:cNvPr id="9" name="Text 7">
            <a:extLst>
              <a:ext uri="{FF2B5EF4-FFF2-40B4-BE49-F238E27FC236}">
                <a16:creationId xmlns:a16="http://schemas.microsoft.com/office/drawing/2014/main" id="{E643E20F-4C29-33A1-927B-6F8712746294}"/>
              </a:ext>
            </a:extLst>
          </p:cNvPr>
          <p:cNvSpPr txBox="1"/>
          <p:nvPr/>
        </p:nvSpPr>
        <p:spPr>
          <a:xfrm>
            <a:off x="731520" y="535388"/>
            <a:ext cx="11183112" cy="292608"/>
          </a:xfrm>
          <a:prstGeom prst="rect">
            <a:avLst/>
          </a:prstGeom>
          <a:noFill/>
          <a:ln/>
        </p:spPr>
        <p:txBody>
          <a:bodyPr wrap="square" lIns="0" tIns="0" rIns="0" bIns="0" rtlCol="0" anchor="ctr"/>
          <a:lstStyle/>
          <a:p>
            <a:pPr marL="0" indent="0">
              <a:buNone/>
            </a:pPr>
            <a:r>
              <a:rPr lang="en-US" sz="3200" dirty="0" err="1">
                <a:solidFill>
                  <a:srgbClr val="1A6BB5"/>
                </a:solidFill>
                <a:latin typeface="ＭＳ Ｐゴシック" panose="020B0600070205080204" pitchFamily="50" charset="-128"/>
                <a:ea typeface="ＭＳ Ｐゴシック" panose="020B0600070205080204" pitchFamily="50" charset="-128"/>
                <a:cs typeface="MS PMincho" pitchFamily="34" charset="-120"/>
              </a:rPr>
              <a:t>ワーキングメモリを鍛える</a:t>
            </a:r>
            <a:r>
              <a:rPr lang="en-US" sz="3200" dirty="0">
                <a:solidFill>
                  <a:srgbClr val="1A6BB5"/>
                </a:solidFill>
                <a:latin typeface="ＭＳ Ｐゴシック" panose="020B0600070205080204" pitchFamily="50" charset="-128"/>
                <a:ea typeface="ＭＳ Ｐゴシック" panose="020B0600070205080204" pitchFamily="50" charset="-128"/>
                <a:cs typeface="MS PMincho" pitchFamily="34" charset="-120"/>
              </a:rPr>
              <a:t>「</a:t>
            </a:r>
            <a:r>
              <a:rPr lang="ja-JP" altLang="en-US" sz="3200" dirty="0">
                <a:solidFill>
                  <a:srgbClr val="1A6BB5"/>
                </a:solidFill>
                <a:latin typeface="ＭＳ Ｐゴシック" panose="020B0600070205080204" pitchFamily="50" charset="-128"/>
                <a:ea typeface="ＭＳ Ｐゴシック" panose="020B0600070205080204" pitchFamily="50" charset="-128"/>
                <a:cs typeface="MS PMincho" pitchFamily="34" charset="-120"/>
              </a:rPr>
              <a:t>３</a:t>
            </a:r>
            <a:r>
              <a:rPr lang="en-US" sz="3200" dirty="0" err="1">
                <a:solidFill>
                  <a:srgbClr val="1A6BB5"/>
                </a:solidFill>
                <a:latin typeface="ＭＳ Ｐゴシック" panose="020B0600070205080204" pitchFamily="50" charset="-128"/>
                <a:ea typeface="ＭＳ Ｐゴシック" panose="020B0600070205080204" pitchFamily="50" charset="-128"/>
                <a:cs typeface="MS PMincho" pitchFamily="34" charset="-120"/>
              </a:rPr>
              <a:t>文もんだい</a:t>
            </a:r>
            <a:r>
              <a:rPr lang="en-US" sz="3200" dirty="0">
                <a:solidFill>
                  <a:srgbClr val="1A6BB5"/>
                </a:solidFill>
                <a:latin typeface="ＭＳ Ｐゴシック" panose="020B0600070205080204" pitchFamily="50" charset="-128"/>
                <a:ea typeface="ＭＳ Ｐゴシック" panose="020B0600070205080204" pitchFamily="50" charset="-128"/>
                <a:cs typeface="MS PMincho" pitchFamily="34" charset="-120"/>
              </a:rPr>
              <a:t>」</a:t>
            </a:r>
            <a:endParaRPr lang="en-US" sz="3200" dirty="0">
              <a:latin typeface="ＭＳ Ｐゴシック" panose="020B0600070205080204" pitchFamily="50" charset="-128"/>
              <a:ea typeface="ＭＳ Ｐゴシック" panose="020B0600070205080204" pitchFamily="50" charset="-128"/>
            </a:endParaRPr>
          </a:p>
        </p:txBody>
      </p:sp>
      <p:sp>
        <p:nvSpPr>
          <p:cNvPr id="10" name="Shape 8">
            <a:extLst>
              <a:ext uri="{FF2B5EF4-FFF2-40B4-BE49-F238E27FC236}">
                <a16:creationId xmlns:a16="http://schemas.microsoft.com/office/drawing/2014/main" id="{AC2A1F0B-1DD5-C6CE-B17C-B6F67FDC77DD}"/>
              </a:ext>
            </a:extLst>
          </p:cNvPr>
          <p:cNvSpPr/>
          <p:nvPr/>
        </p:nvSpPr>
        <p:spPr>
          <a:xfrm>
            <a:off x="502920" y="1463040"/>
            <a:ext cx="7708392" cy="960120"/>
          </a:xfrm>
          <a:prstGeom prst="rect">
            <a:avLst/>
          </a:prstGeom>
          <a:solidFill>
            <a:srgbClr val="F0F4F8"/>
          </a:solidFill>
          <a:ln w="12700">
            <a:solidFill>
              <a:srgbClr val="CCE0F0"/>
            </a:solidFill>
            <a:prstDash val="solid"/>
          </a:ln>
        </p:spPr>
      </p:sp>
      <p:sp>
        <p:nvSpPr>
          <p:cNvPr id="11" name="Shape 9">
            <a:extLst>
              <a:ext uri="{FF2B5EF4-FFF2-40B4-BE49-F238E27FC236}">
                <a16:creationId xmlns:a16="http://schemas.microsoft.com/office/drawing/2014/main" id="{871E1C2D-5364-26F2-64BE-347835885364}"/>
              </a:ext>
            </a:extLst>
          </p:cNvPr>
          <p:cNvSpPr/>
          <p:nvPr/>
        </p:nvSpPr>
        <p:spPr>
          <a:xfrm>
            <a:off x="502920" y="1463040"/>
            <a:ext cx="64008" cy="960120"/>
          </a:xfrm>
          <a:prstGeom prst="rect">
            <a:avLst/>
          </a:prstGeom>
          <a:solidFill>
            <a:srgbClr val="1A6BB5"/>
          </a:solidFill>
          <a:ln/>
        </p:spPr>
      </p:sp>
      <p:sp>
        <p:nvSpPr>
          <p:cNvPr id="12" name="Text 10">
            <a:extLst>
              <a:ext uri="{FF2B5EF4-FFF2-40B4-BE49-F238E27FC236}">
                <a16:creationId xmlns:a16="http://schemas.microsoft.com/office/drawing/2014/main" id="{3EC24F5A-4D1F-6680-D9D9-B92182FDFC7D}"/>
              </a:ext>
            </a:extLst>
          </p:cNvPr>
          <p:cNvSpPr txBox="1"/>
          <p:nvPr/>
        </p:nvSpPr>
        <p:spPr>
          <a:xfrm>
            <a:off x="667512" y="1508760"/>
            <a:ext cx="7434072" cy="822960"/>
          </a:xfrm>
          <a:prstGeom prst="rect">
            <a:avLst/>
          </a:prstGeom>
          <a:noFill/>
          <a:ln/>
        </p:spPr>
        <p:txBody>
          <a:bodyPr wrap="square" lIns="0" tIns="0" rIns="0" bIns="0" rtlCol="0" anchor="t"/>
          <a:lstStyle/>
          <a:p>
            <a:pPr marL="0" indent="0">
              <a:lnSpc>
                <a:spcPct val="150000"/>
              </a:lnSpc>
              <a:buNone/>
            </a:pPr>
            <a:r>
              <a:rPr lang="en-US" sz="2400" dirty="0">
                <a:solidFill>
                  <a:srgbClr val="1A1A2E"/>
                </a:solidFill>
                <a:latin typeface="MS PMincho" pitchFamily="34" charset="0"/>
                <a:ea typeface="MS PMincho" pitchFamily="34" charset="-122"/>
                <a:cs typeface="MS PMincho" pitchFamily="34" charset="-120"/>
              </a:rPr>
              <a:t>文章を音読し、下線が引かれた「言葉」を覚えます。</a:t>
            </a:r>
            <a:endParaRPr lang="en-US" sz="2400" dirty="0"/>
          </a:p>
        </p:txBody>
      </p:sp>
      <p:sp>
        <p:nvSpPr>
          <p:cNvPr id="13" name="Shape 11">
            <a:extLst>
              <a:ext uri="{FF2B5EF4-FFF2-40B4-BE49-F238E27FC236}">
                <a16:creationId xmlns:a16="http://schemas.microsoft.com/office/drawing/2014/main" id="{D13F47B4-C6B6-CE47-A924-42F9B5D161FE}"/>
              </a:ext>
            </a:extLst>
          </p:cNvPr>
          <p:cNvSpPr/>
          <p:nvPr/>
        </p:nvSpPr>
        <p:spPr>
          <a:xfrm>
            <a:off x="502920" y="2679587"/>
            <a:ext cx="7708392" cy="1176793"/>
          </a:xfrm>
          <a:prstGeom prst="rect">
            <a:avLst/>
          </a:prstGeom>
          <a:solidFill>
            <a:srgbClr val="F0F4F8"/>
          </a:solidFill>
          <a:ln w="12700">
            <a:solidFill>
              <a:srgbClr val="CCE0F0"/>
            </a:solidFill>
            <a:prstDash val="solid"/>
          </a:ln>
        </p:spPr>
      </p:sp>
      <p:sp>
        <p:nvSpPr>
          <p:cNvPr id="14" name="Shape 12">
            <a:extLst>
              <a:ext uri="{FF2B5EF4-FFF2-40B4-BE49-F238E27FC236}">
                <a16:creationId xmlns:a16="http://schemas.microsoft.com/office/drawing/2014/main" id="{AFA98624-6F8C-239C-171F-DC4C51E61090}"/>
              </a:ext>
            </a:extLst>
          </p:cNvPr>
          <p:cNvSpPr/>
          <p:nvPr/>
        </p:nvSpPr>
        <p:spPr>
          <a:xfrm>
            <a:off x="502920" y="2679588"/>
            <a:ext cx="64008" cy="1176792"/>
          </a:xfrm>
          <a:prstGeom prst="rect">
            <a:avLst/>
          </a:prstGeom>
          <a:solidFill>
            <a:srgbClr val="1A6BB5"/>
          </a:solidFill>
          <a:ln/>
        </p:spPr>
      </p:sp>
      <p:sp>
        <p:nvSpPr>
          <p:cNvPr id="15" name="Text 13">
            <a:extLst>
              <a:ext uri="{FF2B5EF4-FFF2-40B4-BE49-F238E27FC236}">
                <a16:creationId xmlns:a16="http://schemas.microsoft.com/office/drawing/2014/main" id="{93272897-9BC4-ACC7-1B49-D9128B3DFFE5}"/>
              </a:ext>
            </a:extLst>
          </p:cNvPr>
          <p:cNvSpPr txBox="1"/>
          <p:nvPr/>
        </p:nvSpPr>
        <p:spPr>
          <a:xfrm>
            <a:off x="667512" y="2725308"/>
            <a:ext cx="7434072" cy="822960"/>
          </a:xfrm>
          <a:prstGeom prst="rect">
            <a:avLst/>
          </a:prstGeom>
          <a:noFill/>
          <a:ln/>
        </p:spPr>
        <p:txBody>
          <a:bodyPr wrap="square" lIns="0" tIns="0" rIns="0" bIns="0" rtlCol="0" anchor="t"/>
          <a:lstStyle/>
          <a:p>
            <a:pPr marL="0" indent="0">
              <a:lnSpc>
                <a:spcPct val="150000"/>
              </a:lnSpc>
              <a:buNone/>
            </a:pPr>
            <a:r>
              <a:rPr lang="ja-JP" altLang="en-US" sz="2400" dirty="0">
                <a:solidFill>
                  <a:srgbClr val="1A1A2E"/>
                </a:solidFill>
                <a:latin typeface="MS PMincho" pitchFamily="34" charset="0"/>
                <a:ea typeface="MS PMincho" pitchFamily="34" charset="-122"/>
                <a:cs typeface="MS PMincho" pitchFamily="34" charset="-120"/>
              </a:rPr>
              <a:t>３</a:t>
            </a:r>
            <a:r>
              <a:rPr lang="en-US" sz="2400" dirty="0">
                <a:solidFill>
                  <a:srgbClr val="1A1A2E"/>
                </a:solidFill>
                <a:latin typeface="MS PMincho" pitchFamily="34" charset="0"/>
                <a:ea typeface="MS PMincho" pitchFamily="34" charset="-122"/>
                <a:cs typeface="MS PMincho" pitchFamily="34" charset="-120"/>
              </a:rPr>
              <a:t>つの文章を音読し終わってから、覚えた２つの「言葉」を出てきた順番に言います。</a:t>
            </a:r>
            <a:endParaRPr lang="en-US" sz="2400" dirty="0"/>
          </a:p>
        </p:txBody>
      </p:sp>
      <p:pic>
        <p:nvPicPr>
          <p:cNvPr id="16" name="Image 0" descr="/home/claude/ppt2_media/image2.jpeg">
            <a:extLst>
              <a:ext uri="{FF2B5EF4-FFF2-40B4-BE49-F238E27FC236}">
                <a16:creationId xmlns:a16="http://schemas.microsoft.com/office/drawing/2014/main" id="{933A3F52-E2C2-2DAE-F7EA-FC8211F9478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9415934" y="3856380"/>
            <a:ext cx="2270097" cy="2270097"/>
          </a:xfrm>
          <a:prstGeom prst="rect">
            <a:avLst/>
          </a:prstGeom>
        </p:spPr>
      </p:pic>
    </p:spTree>
    <p:extLst>
      <p:ext uri="{BB962C8B-B14F-4D97-AF65-F5344CB8AC3E}">
        <p14:creationId xmlns:p14="http://schemas.microsoft.com/office/powerpoint/2010/main" val="134561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脳機能訓練® 認知症予防教室</a:t>
            </a:r>
            <a:endParaRPr lang="en-US" sz="900" dirty="0"/>
          </a:p>
        </p:txBody>
      </p:sp>
      <p:sp>
        <p:nvSpPr>
          <p:cNvPr id="6" name="Text 4"/>
          <p:cNvSpPr txBox="1"/>
          <p:nvPr/>
        </p:nvSpPr>
        <p:spPr>
          <a:xfrm>
            <a:off x="8074152" y="6583680"/>
            <a:ext cx="3840480" cy="228600"/>
          </a:xfrm>
          <a:prstGeom prst="rect">
            <a:avLst/>
          </a:prstGeom>
          <a:noFill/>
          <a:ln/>
        </p:spPr>
        <p:txBody>
          <a:bodyPr wrap="square" lIns="0" tIns="0" rIns="0" bIns="0" rtlCol="0" anchor="ctr"/>
          <a:lstStyle/>
          <a:p>
            <a:pPr marL="0" indent="0" algn="r">
              <a:buNone/>
            </a:pPr>
            <a:r>
              <a:rPr lang="en-US" sz="900" dirty="0">
                <a:solidFill>
                  <a:srgbClr val="555555"/>
                </a:solidFill>
                <a:latin typeface="MS PMincho" pitchFamily="34" charset="0"/>
                <a:ea typeface="MS PMincho" pitchFamily="34" charset="-122"/>
                <a:cs typeface="MS PMincho" pitchFamily="34" charset="-120"/>
              </a:rPr>
              <a:t>ワーキングメモリ・３文もんだい</a:t>
            </a:r>
            <a:endParaRPr lang="en-US" sz="900" dirty="0"/>
          </a:p>
        </p:txBody>
      </p:sp>
      <p:sp>
        <p:nvSpPr>
          <p:cNvPr id="7" name="Shape 5"/>
          <p:cNvSpPr/>
          <p:nvPr/>
        </p:nvSpPr>
        <p:spPr>
          <a:xfrm>
            <a:off x="502920" y="502920"/>
            <a:ext cx="54864" cy="384048"/>
          </a:xfrm>
          <a:prstGeom prst="rect">
            <a:avLst/>
          </a:prstGeom>
          <a:solidFill>
            <a:srgbClr val="1A6BB5"/>
          </a:solidFill>
          <a:ln/>
        </p:spPr>
      </p:sp>
      <p:sp>
        <p:nvSpPr>
          <p:cNvPr id="8" name="Text 6"/>
          <p:cNvSpPr txBox="1"/>
          <p:nvPr/>
        </p:nvSpPr>
        <p:spPr>
          <a:xfrm>
            <a:off x="612648" y="502920"/>
            <a:ext cx="11073384" cy="384048"/>
          </a:xfrm>
          <a:prstGeom prst="rect">
            <a:avLst/>
          </a:prstGeom>
          <a:noFill/>
          <a:ln/>
        </p:spPr>
        <p:txBody>
          <a:bodyPr wrap="square" lIns="0" tIns="0" rIns="0" bIns="0" rtlCol="0" anchor="ctr"/>
          <a:lstStyle/>
          <a:p>
            <a:pPr marL="0" indent="0">
              <a:buNone/>
            </a:pPr>
            <a:r>
              <a:rPr lang="en-US" sz="2000" b="1" dirty="0">
                <a:solidFill>
                  <a:srgbClr val="1A1A2E"/>
                </a:solidFill>
                <a:latin typeface="MS PGothic" pitchFamily="34" charset="0"/>
                <a:ea typeface="MS PGothic" pitchFamily="34" charset="-122"/>
                <a:cs typeface="MS PGothic" pitchFamily="34" charset="-120"/>
              </a:rPr>
              <a:t>ワーキングメモリを鍛える　～「３文もんだい」</a:t>
            </a:r>
            <a:endParaRPr lang="en-US" sz="2000" dirty="0"/>
          </a:p>
        </p:txBody>
      </p:sp>
      <p:sp>
        <p:nvSpPr>
          <p:cNvPr id="10" name="Text 8"/>
          <p:cNvSpPr txBox="1"/>
          <p:nvPr/>
        </p:nvSpPr>
        <p:spPr>
          <a:xfrm>
            <a:off x="612648" y="2802172"/>
            <a:ext cx="11183112" cy="594360"/>
          </a:xfrm>
          <a:prstGeom prst="rect">
            <a:avLst/>
          </a:prstGeom>
          <a:noFill/>
          <a:ln/>
        </p:spPr>
        <p:txBody>
          <a:bodyPr wrap="square" lIns="0" tIns="0" rIns="0" bIns="0" rtlCol="0" anchor="ctr"/>
          <a:lstStyle/>
          <a:p>
            <a:pPr marL="0" indent="0">
              <a:buNone/>
            </a:pPr>
            <a:r>
              <a:rPr lang="en-US" sz="4800" b="1" dirty="0">
                <a:solidFill>
                  <a:srgbClr val="1A1A2E"/>
                </a:solidFill>
                <a:latin typeface="MS PGothic" pitchFamily="34" charset="0"/>
                <a:ea typeface="MS PGothic" pitchFamily="34" charset="-122"/>
                <a:cs typeface="MS PGothic" pitchFamily="34" charset="-120"/>
              </a:rPr>
              <a:t>・</a:t>
            </a:r>
            <a:r>
              <a:rPr lang="en-US" sz="4800" b="1" u="sng" dirty="0">
                <a:solidFill>
                  <a:srgbClr val="1A1A2E"/>
                </a:solidFill>
                <a:latin typeface="MS PGothic" pitchFamily="34" charset="0"/>
                <a:ea typeface="MS PGothic" pitchFamily="34" charset="-122"/>
                <a:cs typeface="MS PGothic" pitchFamily="34" charset="-120"/>
              </a:rPr>
              <a:t>悪いこと</a:t>
            </a:r>
            <a:r>
              <a:rPr lang="en-US" sz="4800" b="1" dirty="0">
                <a:solidFill>
                  <a:srgbClr val="1A1A2E"/>
                </a:solidFill>
                <a:latin typeface="MS PGothic" pitchFamily="34" charset="0"/>
                <a:ea typeface="MS PGothic" pitchFamily="34" charset="-122"/>
                <a:cs typeface="MS PGothic" pitchFamily="34" charset="-120"/>
              </a:rPr>
              <a:t>　</a:t>
            </a:r>
            <a:r>
              <a:rPr lang="en-US" sz="4800" b="1" dirty="0" err="1">
                <a:solidFill>
                  <a:srgbClr val="1A1A2E"/>
                </a:solidFill>
                <a:latin typeface="MS PGothic" pitchFamily="34" charset="0"/>
                <a:ea typeface="MS PGothic" pitchFamily="34" charset="-122"/>
                <a:cs typeface="MS PGothic" pitchFamily="34" charset="-120"/>
              </a:rPr>
              <a:t>をしたら、怒られるのは当然だ</a:t>
            </a:r>
            <a:endParaRPr lang="en-US" sz="4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脳機能訓練® 認知症予防教室</a:t>
            </a:r>
            <a:endParaRPr lang="en-US" sz="900" dirty="0"/>
          </a:p>
        </p:txBody>
      </p:sp>
      <p:sp>
        <p:nvSpPr>
          <p:cNvPr id="6" name="Text 4"/>
          <p:cNvSpPr txBox="1"/>
          <p:nvPr/>
        </p:nvSpPr>
        <p:spPr>
          <a:xfrm>
            <a:off x="8074152" y="6583680"/>
            <a:ext cx="3840480" cy="228600"/>
          </a:xfrm>
          <a:prstGeom prst="rect">
            <a:avLst/>
          </a:prstGeom>
          <a:noFill/>
          <a:ln/>
        </p:spPr>
        <p:txBody>
          <a:bodyPr wrap="square" lIns="0" tIns="0" rIns="0" bIns="0" rtlCol="0" anchor="ctr"/>
          <a:lstStyle/>
          <a:p>
            <a:pPr marL="0" indent="0" algn="r">
              <a:buNone/>
            </a:pPr>
            <a:r>
              <a:rPr lang="en-US" sz="900" dirty="0">
                <a:solidFill>
                  <a:srgbClr val="555555"/>
                </a:solidFill>
                <a:latin typeface="MS PMincho" pitchFamily="34" charset="0"/>
                <a:ea typeface="MS PMincho" pitchFamily="34" charset="-122"/>
                <a:cs typeface="MS PMincho" pitchFamily="34" charset="-120"/>
              </a:rPr>
              <a:t>ワーキングメモリ・３文もんだい</a:t>
            </a:r>
            <a:endParaRPr lang="en-US" sz="900" dirty="0"/>
          </a:p>
        </p:txBody>
      </p:sp>
      <p:sp>
        <p:nvSpPr>
          <p:cNvPr id="7" name="Shape 5"/>
          <p:cNvSpPr/>
          <p:nvPr/>
        </p:nvSpPr>
        <p:spPr>
          <a:xfrm>
            <a:off x="502920" y="502920"/>
            <a:ext cx="54864" cy="384048"/>
          </a:xfrm>
          <a:prstGeom prst="rect">
            <a:avLst/>
          </a:prstGeom>
          <a:solidFill>
            <a:srgbClr val="1A6BB5"/>
          </a:solidFill>
          <a:ln/>
        </p:spPr>
      </p:sp>
      <p:sp>
        <p:nvSpPr>
          <p:cNvPr id="8" name="Text 6"/>
          <p:cNvSpPr txBox="1"/>
          <p:nvPr/>
        </p:nvSpPr>
        <p:spPr>
          <a:xfrm>
            <a:off x="612648" y="502920"/>
            <a:ext cx="11073384" cy="384048"/>
          </a:xfrm>
          <a:prstGeom prst="rect">
            <a:avLst/>
          </a:prstGeom>
          <a:noFill/>
          <a:ln/>
        </p:spPr>
        <p:txBody>
          <a:bodyPr wrap="square" lIns="0" tIns="0" rIns="0" bIns="0" rtlCol="0" anchor="ctr"/>
          <a:lstStyle/>
          <a:p>
            <a:pPr marL="0" indent="0">
              <a:buNone/>
            </a:pPr>
            <a:r>
              <a:rPr lang="en-US" sz="2000" b="1" dirty="0">
                <a:solidFill>
                  <a:srgbClr val="1A1A2E"/>
                </a:solidFill>
                <a:latin typeface="MS PGothic" pitchFamily="34" charset="0"/>
                <a:ea typeface="MS PGothic" pitchFamily="34" charset="-122"/>
                <a:cs typeface="MS PGothic" pitchFamily="34" charset="-120"/>
              </a:rPr>
              <a:t>ワーキングメモリを鍛える　～「３文もんだい」</a:t>
            </a:r>
            <a:endParaRPr lang="en-US" sz="2000" dirty="0"/>
          </a:p>
        </p:txBody>
      </p:sp>
      <p:sp>
        <p:nvSpPr>
          <p:cNvPr id="10" name="Text 8"/>
          <p:cNvSpPr txBox="1"/>
          <p:nvPr/>
        </p:nvSpPr>
        <p:spPr>
          <a:xfrm>
            <a:off x="1271546" y="2656398"/>
            <a:ext cx="9383202" cy="594360"/>
          </a:xfrm>
          <a:prstGeom prst="rect">
            <a:avLst/>
          </a:prstGeom>
          <a:noFill/>
          <a:ln/>
        </p:spPr>
        <p:txBody>
          <a:bodyPr wrap="square" lIns="0" tIns="0" rIns="0" bIns="0" rtlCol="0" anchor="ctr"/>
          <a:lstStyle/>
          <a:p>
            <a:pPr marL="0" indent="0">
              <a:buNone/>
            </a:pPr>
            <a:r>
              <a:rPr lang="en-US" sz="4800" b="1" dirty="0">
                <a:solidFill>
                  <a:srgbClr val="1A1A2E"/>
                </a:solidFill>
                <a:latin typeface="MS PGothic" pitchFamily="34" charset="0"/>
                <a:ea typeface="MS PGothic" pitchFamily="34" charset="-122"/>
                <a:cs typeface="MS PGothic" pitchFamily="34" charset="-120"/>
              </a:rPr>
              <a:t>・</a:t>
            </a:r>
            <a:r>
              <a:rPr lang="en-US" sz="4800" b="1" u="sng" dirty="0">
                <a:solidFill>
                  <a:srgbClr val="1A1A2E"/>
                </a:solidFill>
                <a:latin typeface="MS PGothic" pitchFamily="34" charset="0"/>
                <a:ea typeface="MS PGothic" pitchFamily="34" charset="-122"/>
                <a:cs typeface="MS PGothic" pitchFamily="34" charset="-120"/>
              </a:rPr>
              <a:t>いつもと</a:t>
            </a:r>
            <a:r>
              <a:rPr lang="en-US" sz="4800" b="1" dirty="0">
                <a:solidFill>
                  <a:srgbClr val="1A1A2E"/>
                </a:solidFill>
                <a:latin typeface="MS PGothic" pitchFamily="34" charset="0"/>
                <a:ea typeface="MS PGothic" pitchFamily="34" charset="-122"/>
                <a:cs typeface="MS PGothic" pitchFamily="34" charset="-120"/>
              </a:rPr>
              <a:t>　違う店で食事をした。</a:t>
            </a:r>
            <a:endParaRPr lang="en-US" sz="4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脳機能訓練® 認知症予防教室</a:t>
            </a:r>
            <a:endParaRPr lang="en-US" sz="900" dirty="0"/>
          </a:p>
        </p:txBody>
      </p:sp>
      <p:sp>
        <p:nvSpPr>
          <p:cNvPr id="6" name="Text 4"/>
          <p:cNvSpPr txBox="1"/>
          <p:nvPr/>
        </p:nvSpPr>
        <p:spPr>
          <a:xfrm>
            <a:off x="8074152" y="6583680"/>
            <a:ext cx="3840480" cy="228600"/>
          </a:xfrm>
          <a:prstGeom prst="rect">
            <a:avLst/>
          </a:prstGeom>
          <a:noFill/>
          <a:ln/>
        </p:spPr>
        <p:txBody>
          <a:bodyPr wrap="square" lIns="0" tIns="0" rIns="0" bIns="0" rtlCol="0" anchor="ctr"/>
          <a:lstStyle/>
          <a:p>
            <a:pPr marL="0" indent="0" algn="r">
              <a:buNone/>
            </a:pPr>
            <a:r>
              <a:rPr lang="en-US" sz="900" dirty="0">
                <a:solidFill>
                  <a:srgbClr val="555555"/>
                </a:solidFill>
                <a:latin typeface="MS PMincho" pitchFamily="34" charset="0"/>
                <a:ea typeface="MS PMincho" pitchFamily="34" charset="-122"/>
                <a:cs typeface="MS PMincho" pitchFamily="34" charset="-120"/>
              </a:rPr>
              <a:t>ワーキングメモリ・３文もんだい</a:t>
            </a:r>
            <a:endParaRPr lang="en-US" sz="900" dirty="0"/>
          </a:p>
        </p:txBody>
      </p:sp>
      <p:sp>
        <p:nvSpPr>
          <p:cNvPr id="7" name="Shape 5"/>
          <p:cNvSpPr/>
          <p:nvPr/>
        </p:nvSpPr>
        <p:spPr>
          <a:xfrm>
            <a:off x="502920" y="502920"/>
            <a:ext cx="54864" cy="384048"/>
          </a:xfrm>
          <a:prstGeom prst="rect">
            <a:avLst/>
          </a:prstGeom>
          <a:solidFill>
            <a:srgbClr val="1A6BB5"/>
          </a:solidFill>
          <a:ln/>
        </p:spPr>
      </p:sp>
      <p:sp>
        <p:nvSpPr>
          <p:cNvPr id="8" name="Text 6"/>
          <p:cNvSpPr txBox="1"/>
          <p:nvPr/>
        </p:nvSpPr>
        <p:spPr>
          <a:xfrm>
            <a:off x="612648" y="502920"/>
            <a:ext cx="11073384" cy="384048"/>
          </a:xfrm>
          <a:prstGeom prst="rect">
            <a:avLst/>
          </a:prstGeom>
          <a:noFill/>
          <a:ln/>
        </p:spPr>
        <p:txBody>
          <a:bodyPr wrap="square" lIns="0" tIns="0" rIns="0" bIns="0" rtlCol="0" anchor="ctr"/>
          <a:lstStyle/>
          <a:p>
            <a:pPr marL="0" indent="0">
              <a:buNone/>
            </a:pPr>
            <a:r>
              <a:rPr lang="en-US" sz="2000" b="1" dirty="0">
                <a:solidFill>
                  <a:srgbClr val="1A1A2E"/>
                </a:solidFill>
                <a:latin typeface="MS PGothic" pitchFamily="34" charset="0"/>
                <a:ea typeface="MS PGothic" pitchFamily="34" charset="-122"/>
                <a:cs typeface="MS PGothic" pitchFamily="34" charset="-120"/>
              </a:rPr>
              <a:t>ワーキングメモリを鍛える　～「３文もんだい」</a:t>
            </a:r>
            <a:endParaRPr lang="en-US" sz="2000" dirty="0"/>
          </a:p>
        </p:txBody>
      </p:sp>
      <p:sp>
        <p:nvSpPr>
          <p:cNvPr id="10" name="Text 8"/>
          <p:cNvSpPr txBox="1"/>
          <p:nvPr/>
        </p:nvSpPr>
        <p:spPr>
          <a:xfrm>
            <a:off x="1218538" y="2656398"/>
            <a:ext cx="10589150" cy="594360"/>
          </a:xfrm>
          <a:prstGeom prst="rect">
            <a:avLst/>
          </a:prstGeom>
          <a:noFill/>
          <a:ln/>
        </p:spPr>
        <p:txBody>
          <a:bodyPr wrap="square" lIns="0" tIns="0" rIns="0" bIns="0" rtlCol="0" anchor="ctr"/>
          <a:lstStyle/>
          <a:p>
            <a:pPr marL="0" indent="0">
              <a:buNone/>
            </a:pPr>
            <a:r>
              <a:rPr lang="en-US" sz="4800" b="1" dirty="0">
                <a:solidFill>
                  <a:srgbClr val="1A1A2E"/>
                </a:solidFill>
                <a:latin typeface="MS PGothic" pitchFamily="34" charset="0"/>
                <a:ea typeface="MS PGothic" pitchFamily="34" charset="-122"/>
                <a:cs typeface="MS PGothic" pitchFamily="34" charset="-120"/>
              </a:rPr>
              <a:t>・赤くて　温かい　</a:t>
            </a:r>
            <a:r>
              <a:rPr lang="en-US" sz="4800" b="1" u="sng" dirty="0">
                <a:solidFill>
                  <a:srgbClr val="1A1A2E"/>
                </a:solidFill>
                <a:latin typeface="MS PGothic" pitchFamily="34" charset="0"/>
                <a:ea typeface="MS PGothic" pitchFamily="34" charset="-122"/>
                <a:cs typeface="MS PGothic" pitchFamily="34" charset="-120"/>
              </a:rPr>
              <a:t>手ぶくろ</a:t>
            </a:r>
            <a:r>
              <a:rPr lang="en-US" sz="4800" b="1" dirty="0">
                <a:solidFill>
                  <a:srgbClr val="1A1A2E"/>
                </a:solidFill>
                <a:latin typeface="MS PGothic" pitchFamily="34" charset="0"/>
                <a:ea typeface="MS PGothic" pitchFamily="34" charset="-122"/>
                <a:cs typeface="MS PGothic" pitchFamily="34" charset="-120"/>
              </a:rPr>
              <a:t>　を買った。</a:t>
            </a:r>
            <a:endParaRPr lang="en-US" sz="4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脳機能訓練® 認知症予防教室</a:t>
            </a:r>
            <a:endParaRPr lang="en-US" sz="900" dirty="0"/>
          </a:p>
        </p:txBody>
      </p:sp>
      <p:sp>
        <p:nvSpPr>
          <p:cNvPr id="6" name="Text 4"/>
          <p:cNvSpPr txBox="1"/>
          <p:nvPr/>
        </p:nvSpPr>
        <p:spPr>
          <a:xfrm>
            <a:off x="8074152" y="6583680"/>
            <a:ext cx="3840480" cy="228600"/>
          </a:xfrm>
          <a:prstGeom prst="rect">
            <a:avLst/>
          </a:prstGeom>
          <a:noFill/>
          <a:ln/>
        </p:spPr>
        <p:txBody>
          <a:bodyPr wrap="square" lIns="0" tIns="0" rIns="0" bIns="0" rtlCol="0" anchor="ctr"/>
          <a:lstStyle/>
          <a:p>
            <a:pPr marL="0" indent="0" algn="r">
              <a:buNone/>
            </a:pPr>
            <a:r>
              <a:rPr lang="en-US" sz="900" dirty="0">
                <a:solidFill>
                  <a:srgbClr val="555555"/>
                </a:solidFill>
                <a:latin typeface="MS PMincho" pitchFamily="34" charset="0"/>
                <a:ea typeface="MS PMincho" pitchFamily="34" charset="-122"/>
                <a:cs typeface="MS PMincho" pitchFamily="34" charset="-120"/>
              </a:rPr>
              <a:t>ワーキングメモリ・３文もんだい</a:t>
            </a:r>
            <a:endParaRPr lang="en-US" sz="900" dirty="0"/>
          </a:p>
        </p:txBody>
      </p:sp>
      <p:sp>
        <p:nvSpPr>
          <p:cNvPr id="7" name="Shape 5"/>
          <p:cNvSpPr/>
          <p:nvPr/>
        </p:nvSpPr>
        <p:spPr>
          <a:xfrm>
            <a:off x="502920" y="502920"/>
            <a:ext cx="54864" cy="384048"/>
          </a:xfrm>
          <a:prstGeom prst="rect">
            <a:avLst/>
          </a:prstGeom>
          <a:solidFill>
            <a:srgbClr val="1A6BB5"/>
          </a:solidFill>
          <a:ln/>
        </p:spPr>
      </p:sp>
      <p:sp>
        <p:nvSpPr>
          <p:cNvPr id="8" name="Text 6"/>
          <p:cNvSpPr txBox="1"/>
          <p:nvPr/>
        </p:nvSpPr>
        <p:spPr>
          <a:xfrm>
            <a:off x="612648" y="502920"/>
            <a:ext cx="11073384" cy="384048"/>
          </a:xfrm>
          <a:prstGeom prst="rect">
            <a:avLst/>
          </a:prstGeom>
          <a:noFill/>
          <a:ln/>
        </p:spPr>
        <p:txBody>
          <a:bodyPr wrap="square" lIns="0" tIns="0" rIns="0" bIns="0" rtlCol="0" anchor="ctr"/>
          <a:lstStyle/>
          <a:p>
            <a:pPr marL="0" indent="0">
              <a:buNone/>
            </a:pPr>
            <a:r>
              <a:rPr lang="en-US" sz="2800" b="1" dirty="0">
                <a:solidFill>
                  <a:srgbClr val="1A1A2E"/>
                </a:solidFill>
                <a:latin typeface="MS PGothic" pitchFamily="34" charset="0"/>
                <a:ea typeface="MS PGothic" pitchFamily="34" charset="-122"/>
                <a:cs typeface="MS PGothic" pitchFamily="34" charset="-120"/>
              </a:rPr>
              <a:t>答えは？</a:t>
            </a:r>
            <a:endParaRPr lang="en-US" sz="2800" dirty="0"/>
          </a:p>
        </p:txBody>
      </p:sp>
      <p:sp>
        <p:nvSpPr>
          <p:cNvPr id="9" name="Shape 7"/>
          <p:cNvSpPr/>
          <p:nvPr/>
        </p:nvSpPr>
        <p:spPr>
          <a:xfrm>
            <a:off x="2564434" y="1417320"/>
            <a:ext cx="6150712" cy="4114800"/>
          </a:xfrm>
          <a:prstGeom prst="rect">
            <a:avLst/>
          </a:prstGeom>
          <a:solidFill>
            <a:srgbClr val="D6E8F7"/>
          </a:solidFill>
          <a:ln w="12700">
            <a:solidFill>
              <a:srgbClr val="1A6BB5"/>
            </a:solidFill>
            <a:prstDash val="solid"/>
          </a:ln>
        </p:spPr>
      </p:sp>
      <p:sp>
        <p:nvSpPr>
          <p:cNvPr id="10" name="Text 8"/>
          <p:cNvSpPr txBox="1"/>
          <p:nvPr/>
        </p:nvSpPr>
        <p:spPr>
          <a:xfrm>
            <a:off x="2838754" y="1737360"/>
            <a:ext cx="5486400" cy="914400"/>
          </a:xfrm>
          <a:prstGeom prst="rect">
            <a:avLst/>
          </a:prstGeom>
          <a:noFill/>
          <a:ln/>
        </p:spPr>
        <p:txBody>
          <a:bodyPr wrap="square" lIns="0" tIns="0" rIns="0" bIns="0" rtlCol="0" anchor="ctr"/>
          <a:lstStyle/>
          <a:p>
            <a:pPr marL="0" indent="0">
              <a:buNone/>
            </a:pPr>
            <a:r>
              <a:rPr lang="en-US" sz="3800" b="1" dirty="0">
                <a:solidFill>
                  <a:srgbClr val="0D4A82"/>
                </a:solidFill>
                <a:latin typeface="MS PGothic" pitchFamily="34" charset="0"/>
                <a:ea typeface="MS PGothic" pitchFamily="34" charset="-122"/>
                <a:cs typeface="MS PGothic" pitchFamily="34" charset="-120"/>
              </a:rPr>
              <a:t>悪いこと</a:t>
            </a:r>
            <a:endParaRPr lang="en-US" sz="3800" dirty="0"/>
          </a:p>
        </p:txBody>
      </p:sp>
      <p:sp>
        <p:nvSpPr>
          <p:cNvPr id="11" name="Text 9"/>
          <p:cNvSpPr txBox="1"/>
          <p:nvPr/>
        </p:nvSpPr>
        <p:spPr>
          <a:xfrm>
            <a:off x="2838754" y="2926080"/>
            <a:ext cx="5486400" cy="914400"/>
          </a:xfrm>
          <a:prstGeom prst="rect">
            <a:avLst/>
          </a:prstGeom>
          <a:noFill/>
          <a:ln/>
        </p:spPr>
        <p:txBody>
          <a:bodyPr wrap="square" lIns="0" tIns="0" rIns="0" bIns="0" rtlCol="0" anchor="ctr"/>
          <a:lstStyle/>
          <a:p>
            <a:pPr marL="0" indent="0">
              <a:buNone/>
            </a:pPr>
            <a:r>
              <a:rPr lang="en-US" sz="3800" b="1" dirty="0">
                <a:solidFill>
                  <a:srgbClr val="0D4A82"/>
                </a:solidFill>
                <a:latin typeface="MS PGothic" pitchFamily="34" charset="0"/>
                <a:ea typeface="MS PGothic" pitchFamily="34" charset="-122"/>
                <a:cs typeface="MS PGothic" pitchFamily="34" charset="-120"/>
              </a:rPr>
              <a:t>いつもと</a:t>
            </a:r>
            <a:endParaRPr lang="en-US" sz="3800" dirty="0"/>
          </a:p>
        </p:txBody>
      </p:sp>
      <p:sp>
        <p:nvSpPr>
          <p:cNvPr id="12" name="Text 10"/>
          <p:cNvSpPr txBox="1"/>
          <p:nvPr/>
        </p:nvSpPr>
        <p:spPr>
          <a:xfrm>
            <a:off x="2838754" y="4114800"/>
            <a:ext cx="5486400" cy="914400"/>
          </a:xfrm>
          <a:prstGeom prst="rect">
            <a:avLst/>
          </a:prstGeom>
          <a:noFill/>
          <a:ln/>
        </p:spPr>
        <p:txBody>
          <a:bodyPr wrap="square" lIns="0" tIns="0" rIns="0" bIns="0" rtlCol="0" anchor="ctr"/>
          <a:lstStyle/>
          <a:p>
            <a:pPr marL="0" indent="0">
              <a:buNone/>
            </a:pPr>
            <a:r>
              <a:rPr lang="en-US" sz="3800" b="1" dirty="0">
                <a:solidFill>
                  <a:srgbClr val="0D4A82"/>
                </a:solidFill>
                <a:latin typeface="MS PGothic" pitchFamily="34" charset="0"/>
                <a:ea typeface="MS PGothic" pitchFamily="34" charset="-122"/>
                <a:cs typeface="MS PGothic" pitchFamily="34" charset="-120"/>
              </a:rPr>
              <a:t>手ぶくろ</a:t>
            </a:r>
            <a:endParaRPr lang="en-US" sz="3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タイトル 1">
            <a:extLst>
              <a:ext uri="{FF2B5EF4-FFF2-40B4-BE49-F238E27FC236}">
                <a16:creationId xmlns:a16="http://schemas.microsoft.com/office/drawing/2014/main" id="{954A43FD-89A0-4D90-9067-78509A42F272}"/>
              </a:ext>
            </a:extLst>
          </p:cNvPr>
          <p:cNvSpPr>
            <a:spLocks noGrp="1" noChangeArrowheads="1"/>
          </p:cNvSpPr>
          <p:nvPr>
            <p:ph type="title"/>
          </p:nvPr>
        </p:nvSpPr>
        <p:spPr>
          <a:xfrm>
            <a:off x="2224716" y="214462"/>
            <a:ext cx="7541837" cy="652092"/>
          </a:xfrm>
        </p:spPr>
        <p:txBody>
          <a:bodyPr>
            <a:normAutofit/>
          </a:bodyPr>
          <a:lstStyle/>
          <a:p>
            <a:pPr algn="ctr"/>
            <a:r>
              <a:rPr lang="ja-JP" altLang="en-US" sz="3599" dirty="0">
                <a:latin typeface="BIZ UDPゴシック" panose="020B0400000000000000" pitchFamily="50" charset="-128"/>
                <a:ea typeface="BIZ UDPゴシック" panose="020B0400000000000000" pitchFamily="50" charset="-128"/>
              </a:rPr>
              <a:t>「音読・ゆうゆう」</a:t>
            </a:r>
            <a:endParaRPr lang="ja-JP" altLang="en-US" sz="3599" dirty="0">
              <a:solidFill>
                <a:srgbClr val="FF0000"/>
              </a:solidFill>
              <a:latin typeface="BIZ UDPゴシック" panose="020B0400000000000000" pitchFamily="50" charset="-128"/>
              <a:ea typeface="BIZ UDPゴシック" panose="020B0400000000000000" pitchFamily="50" charset="-128"/>
            </a:endParaRPr>
          </a:p>
        </p:txBody>
      </p:sp>
      <p:pic>
        <p:nvPicPr>
          <p:cNvPr id="2" name="図 1">
            <a:extLst>
              <a:ext uri="{FF2B5EF4-FFF2-40B4-BE49-F238E27FC236}">
                <a16:creationId xmlns:a16="http://schemas.microsoft.com/office/drawing/2014/main" id="{D69B7DFC-5E4E-438D-BEA4-6F76776FB0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52277" y="941750"/>
            <a:ext cx="8196469" cy="5654332"/>
          </a:xfrm>
          <a:prstGeom prst="rect">
            <a:avLst/>
          </a:prstGeom>
          <a:ln w="38100" cap="sq">
            <a:solidFill>
              <a:schemeClr val="accent3"/>
            </a:solidFill>
            <a:prstDash val="solid"/>
            <a:miter lim="800000"/>
          </a:ln>
          <a:effectLst>
            <a:outerShdw blurRad="50800" dist="38100" dir="2700000" algn="tl" rotWithShape="0">
              <a:srgbClr val="000000">
                <a:alpha val="43000"/>
              </a:srgbClr>
            </a:outerShdw>
          </a:effectLst>
        </p:spPr>
      </p:pic>
      <p:sp>
        <p:nvSpPr>
          <p:cNvPr id="3" name="スライド番号プレースホルダー 2">
            <a:extLst>
              <a:ext uri="{FF2B5EF4-FFF2-40B4-BE49-F238E27FC236}">
                <a16:creationId xmlns:a16="http://schemas.microsoft.com/office/drawing/2014/main" id="{68A73037-BEBD-4355-978A-61D85B91A236}"/>
              </a:ext>
            </a:extLst>
          </p:cNvPr>
          <p:cNvSpPr>
            <a:spLocks noGrp="1"/>
          </p:cNvSpPr>
          <p:nvPr>
            <p:ph type="sldNum" sz="quarter" idx="12"/>
          </p:nvPr>
        </p:nvSpPr>
        <p:spPr/>
        <p:txBody>
          <a:bodyPr/>
          <a:lstStyle/>
          <a:p>
            <a:pPr>
              <a:defRPr/>
            </a:pPr>
            <a:endParaRPr lang="en-US" altLang="ja-JP" dirty="0"/>
          </a:p>
        </p:txBody>
      </p:sp>
    </p:spTree>
    <p:extLst>
      <p:ext uri="{BB962C8B-B14F-4D97-AF65-F5344CB8AC3E}">
        <p14:creationId xmlns:p14="http://schemas.microsoft.com/office/powerpoint/2010/main" val="3642277465"/>
      </p:ext>
    </p:extLst>
  </p:cSld>
  <p:clrMapOvr>
    <a:masterClrMapping/>
  </p:clrMapOvr>
  <mc:AlternateContent xmlns:mc="http://schemas.openxmlformats.org/markup-compatibility/2006" xmlns:p14="http://schemas.microsoft.com/office/powerpoint/2010/main">
    <mc:Choice Requires="p14">
      <p:transition spd="med" p14:dur="700" advTm="20103">
        <p:fade/>
      </p:transition>
    </mc:Choice>
    <mc:Fallback xmlns="">
      <p:transition spd="med" advTm="20103">
        <p:fade/>
      </p:transition>
    </mc:Fallback>
  </mc:AlternateContent>
  <p:extLst>
    <p:ext uri="{E180D4A7-C9FB-4DFB-919C-405C955672EB}">
      <p14:showEvtLst xmlns:p14="http://schemas.microsoft.com/office/powerpoint/2010/main">
        <p14:playEvt time="3" objId="5"/>
        <p14:stopEvt time="18649" objId="5"/>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タイトル 1">
            <a:extLst>
              <a:ext uri="{FF2B5EF4-FFF2-40B4-BE49-F238E27FC236}">
                <a16:creationId xmlns:a16="http://schemas.microsoft.com/office/drawing/2014/main" id="{6221BEFB-FE5D-44F5-9E32-721DF026122A}"/>
              </a:ext>
            </a:extLst>
          </p:cNvPr>
          <p:cNvSpPr>
            <a:spLocks noGrp="1" noChangeArrowheads="1"/>
          </p:cNvSpPr>
          <p:nvPr>
            <p:ph type="title"/>
          </p:nvPr>
        </p:nvSpPr>
        <p:spPr>
          <a:xfrm>
            <a:off x="1954590" y="92204"/>
            <a:ext cx="7541837" cy="775862"/>
          </a:xfrm>
        </p:spPr>
        <p:txBody>
          <a:bodyPr>
            <a:noAutofit/>
          </a:bodyPr>
          <a:lstStyle/>
          <a:p>
            <a:pPr algn="ctr"/>
            <a:r>
              <a:rPr lang="ja-JP" altLang="en-US" sz="3599" dirty="0">
                <a:latin typeface="BIZ UDPゴシック" panose="020B0400000000000000" pitchFamily="50" charset="-128"/>
                <a:ea typeface="BIZ UDPゴシック" panose="020B0400000000000000" pitchFamily="50" charset="-128"/>
              </a:rPr>
              <a:t>「音読」ゆうゆう</a:t>
            </a:r>
            <a:endParaRPr lang="ja-JP" altLang="en-US" sz="3599" dirty="0">
              <a:solidFill>
                <a:srgbClr val="FF0000"/>
              </a:solidFill>
              <a:latin typeface="BIZ UDPゴシック" panose="020B0400000000000000" pitchFamily="50" charset="-128"/>
              <a:ea typeface="BIZ UDPゴシック" panose="020B0400000000000000" pitchFamily="50" charset="-128"/>
            </a:endParaRPr>
          </a:p>
        </p:txBody>
      </p:sp>
      <p:pic>
        <p:nvPicPr>
          <p:cNvPr id="4" name="図 3">
            <a:extLst>
              <a:ext uri="{FF2B5EF4-FFF2-40B4-BE49-F238E27FC236}">
                <a16:creationId xmlns:a16="http://schemas.microsoft.com/office/drawing/2014/main" id="{DFF9BEB2-F7B0-89DD-4829-F7586704640D}"/>
              </a:ext>
            </a:extLst>
          </p:cNvPr>
          <p:cNvPicPr>
            <a:picLocks noChangeAspect="1"/>
          </p:cNvPicPr>
          <p:nvPr/>
        </p:nvPicPr>
        <p:blipFill>
          <a:blip r:embed="rId4"/>
          <a:stretch>
            <a:fillRect/>
          </a:stretch>
        </p:blipFill>
        <p:spPr>
          <a:xfrm>
            <a:off x="1673380" y="815262"/>
            <a:ext cx="8262960" cy="5825605"/>
          </a:xfrm>
          <a:prstGeom prst="rect">
            <a:avLst/>
          </a:prstGeom>
          <a:ln w="12700">
            <a:solidFill>
              <a:schemeClr val="accent3"/>
            </a:solidFill>
          </a:ln>
        </p:spPr>
      </p:pic>
    </p:spTree>
    <p:custDataLst>
      <p:tags r:id="rId1"/>
    </p:custDataLst>
    <p:extLst>
      <p:ext uri="{BB962C8B-B14F-4D97-AF65-F5344CB8AC3E}">
        <p14:creationId xmlns:p14="http://schemas.microsoft.com/office/powerpoint/2010/main" val="2335472733"/>
      </p:ext>
    </p:extLst>
  </p:cSld>
  <p:clrMapOvr>
    <a:masterClrMapping/>
  </p:clrMapOvr>
  <mc:AlternateContent xmlns:mc="http://schemas.openxmlformats.org/markup-compatibility/2006" xmlns:p14="http://schemas.microsoft.com/office/powerpoint/2010/main">
    <mc:Choice Requires="p14">
      <p:transition spd="med" p14:dur="700" advTm="34529">
        <p:fade/>
      </p:transition>
    </mc:Choice>
    <mc:Fallback xmlns="">
      <p:transition spd="med" advTm="34529">
        <p:fade/>
      </p:transition>
    </mc:Fallback>
  </mc:AlternateContent>
  <p:extLst>
    <p:ext uri="{E180D4A7-C9FB-4DFB-919C-405C955672EB}">
      <p14:showEvtLst xmlns:p14="http://schemas.microsoft.com/office/powerpoint/2010/main">
        <p14:playEvt time="2" objId="3"/>
        <p14:stopEvt time="33126" objId="3"/>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07D33F9-394E-FF8F-DCF1-3D6B9C412BC8}"/>
              </a:ext>
            </a:extLst>
          </p:cNvPr>
          <p:cNvSpPr>
            <a:spLocks noGrp="1"/>
          </p:cNvSpPr>
          <p:nvPr>
            <p:ph type="title"/>
          </p:nvPr>
        </p:nvSpPr>
        <p:spPr>
          <a:xfrm>
            <a:off x="-1" y="893"/>
            <a:ext cx="10512862" cy="793997"/>
          </a:xfrm>
        </p:spPr>
        <p:txBody>
          <a:bodyPr>
            <a:normAutofit/>
          </a:bodyPr>
          <a:lstStyle/>
          <a:p>
            <a:pPr algn="ctr"/>
            <a:r>
              <a:rPr kumimoji="1" lang="ja-JP" altLang="en-US" sz="3599" dirty="0">
                <a:latin typeface="BIZ UDPゴシック" panose="020B0400000000000000" pitchFamily="50" charset="-128"/>
                <a:ea typeface="BIZ UDPゴシック" panose="020B0400000000000000" pitchFamily="50" charset="-128"/>
              </a:rPr>
              <a:t>個別レク型：「わんにゃんめー」</a:t>
            </a:r>
          </a:p>
        </p:txBody>
      </p:sp>
      <p:sp>
        <p:nvSpPr>
          <p:cNvPr id="3" name="コンテンツ プレースホルダー 2">
            <a:extLst>
              <a:ext uri="{FF2B5EF4-FFF2-40B4-BE49-F238E27FC236}">
                <a16:creationId xmlns:a16="http://schemas.microsoft.com/office/drawing/2014/main" id="{8B525387-9816-0158-8C0E-FAFAE66DD68A}"/>
              </a:ext>
            </a:extLst>
          </p:cNvPr>
          <p:cNvSpPr>
            <a:spLocks noGrp="1"/>
          </p:cNvSpPr>
          <p:nvPr>
            <p:ph idx="1"/>
          </p:nvPr>
        </p:nvSpPr>
        <p:spPr>
          <a:xfrm>
            <a:off x="5641314" y="978927"/>
            <a:ext cx="6547511" cy="1307431"/>
          </a:xfrm>
        </p:spPr>
        <p:txBody>
          <a:bodyPr>
            <a:normAutofit fontScale="92500"/>
          </a:bodyPr>
          <a:lstStyle/>
          <a:p>
            <a:pPr marL="0" indent="0">
              <a:lnSpc>
                <a:spcPct val="110000"/>
              </a:lnSpc>
              <a:buNone/>
            </a:pPr>
            <a:r>
              <a:rPr kumimoji="1" lang="ja-JP" altLang="en-US" dirty="0">
                <a:latin typeface="BIZ UDPゴシック" panose="020B0400000000000000" pitchFamily="50" charset="-128"/>
                <a:ea typeface="BIZ UDPゴシック" panose="020B0400000000000000" pitchFamily="50" charset="-128"/>
              </a:rPr>
              <a:t>② 絵がさかさまのときは</a:t>
            </a:r>
            <a:r>
              <a:rPr kumimoji="1" lang="ja-JP" altLang="en-US" dirty="0">
                <a:solidFill>
                  <a:srgbClr val="FF0000"/>
                </a:solidFill>
                <a:latin typeface="BIZ UDPゴシック" panose="020B0400000000000000" pitchFamily="50" charset="-128"/>
                <a:ea typeface="BIZ UDPゴシック" panose="020B0400000000000000" pitchFamily="50" charset="-128"/>
              </a:rPr>
              <a:t>　</a:t>
            </a:r>
            <a:r>
              <a:rPr kumimoji="1" lang="ja-JP" altLang="en-US" b="1" dirty="0">
                <a:solidFill>
                  <a:srgbClr val="FF0000"/>
                </a:solidFill>
                <a:latin typeface="BIZ UDPゴシック" panose="020B0400000000000000" pitchFamily="50" charset="-128"/>
                <a:ea typeface="BIZ UDPゴシック" panose="020B0400000000000000" pitchFamily="50" charset="-128"/>
              </a:rPr>
              <a:t>「メン！」</a:t>
            </a:r>
            <a:endParaRPr kumimoji="1" lang="en-US" altLang="ja-JP" b="1" dirty="0">
              <a:solidFill>
                <a:srgbClr val="FF0000"/>
              </a:solidFill>
              <a:latin typeface="BIZ UDPゴシック" panose="020B0400000000000000" pitchFamily="50" charset="-128"/>
              <a:ea typeface="BIZ UDPゴシック" panose="020B0400000000000000" pitchFamily="50" charset="-128"/>
            </a:endParaRPr>
          </a:p>
          <a:p>
            <a:pPr marL="0" indent="0">
              <a:lnSpc>
                <a:spcPct val="110000"/>
              </a:lnSpc>
              <a:buNone/>
            </a:pPr>
            <a:r>
              <a:rPr lang="ja-JP" altLang="en-US" dirty="0">
                <a:latin typeface="BIZ UDPゴシック" panose="020B0400000000000000" pitchFamily="50" charset="-128"/>
                <a:ea typeface="BIZ UDPゴシック" panose="020B0400000000000000" pitchFamily="50" charset="-128"/>
              </a:rPr>
              <a:t>　</a:t>
            </a:r>
            <a:r>
              <a:rPr kumimoji="1" lang="ja-JP" altLang="en-US" dirty="0">
                <a:latin typeface="BIZ UDPゴシック" panose="020B0400000000000000" pitchFamily="50" charset="-128"/>
                <a:ea typeface="BIZ UDPゴシック" panose="020B0400000000000000" pitchFamily="50" charset="-128"/>
              </a:rPr>
              <a:t>という。</a:t>
            </a:r>
            <a:r>
              <a:rPr lang="ja-JP" altLang="en-US" dirty="0">
                <a:latin typeface="BIZ UDPゴシック" panose="020B0400000000000000" pitchFamily="50" charset="-128"/>
                <a:ea typeface="BIZ UDPゴシック" panose="020B0400000000000000" pitchFamily="50" charset="-128"/>
              </a:rPr>
              <a:t>できるだけ急いで行います</a:t>
            </a:r>
            <a:endParaRPr kumimoji="1" lang="ja-JP" altLang="en-US" dirty="0">
              <a:latin typeface="BIZ UDPゴシック" panose="020B0400000000000000" pitchFamily="50" charset="-128"/>
              <a:ea typeface="BIZ UDPゴシック" panose="020B0400000000000000" pitchFamily="50" charset="-128"/>
            </a:endParaRPr>
          </a:p>
        </p:txBody>
      </p:sp>
      <p:pic>
        <p:nvPicPr>
          <p:cNvPr id="4" name="図 3">
            <a:extLst>
              <a:ext uri="{FF2B5EF4-FFF2-40B4-BE49-F238E27FC236}">
                <a16:creationId xmlns:a16="http://schemas.microsoft.com/office/drawing/2014/main" id="{F4A93EFC-970B-B52D-B863-38A3C23E2DC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70077" y="3019755"/>
            <a:ext cx="5357413" cy="1285481"/>
          </a:xfrm>
          <a:prstGeom prst="rect">
            <a:avLst/>
          </a:prstGeom>
          <a:ln w="12700">
            <a:solidFill>
              <a:schemeClr val="accent1">
                <a:shade val="50000"/>
              </a:schemeClr>
            </a:solidFill>
          </a:ln>
        </p:spPr>
      </p:pic>
      <p:pic>
        <p:nvPicPr>
          <p:cNvPr id="5" name="図 4">
            <a:extLst>
              <a:ext uri="{FF2B5EF4-FFF2-40B4-BE49-F238E27FC236}">
                <a16:creationId xmlns:a16="http://schemas.microsoft.com/office/drawing/2014/main" id="{F7B457AA-D7AC-3641-DCDD-F1A22C1BBC58}"/>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72937" y="2125939"/>
            <a:ext cx="4483122" cy="4358594"/>
          </a:xfrm>
          <a:prstGeom prst="rect">
            <a:avLst/>
          </a:prstGeom>
        </p:spPr>
      </p:pic>
      <p:sp>
        <p:nvSpPr>
          <p:cNvPr id="6" name="コンテンツ プレースホルダー 2">
            <a:extLst>
              <a:ext uri="{FF2B5EF4-FFF2-40B4-BE49-F238E27FC236}">
                <a16:creationId xmlns:a16="http://schemas.microsoft.com/office/drawing/2014/main" id="{EF9AA3CB-B5E3-1049-E58A-CCA395A514C0}"/>
              </a:ext>
            </a:extLst>
          </p:cNvPr>
          <p:cNvSpPr txBox="1">
            <a:spLocks/>
          </p:cNvSpPr>
          <p:nvPr/>
        </p:nvSpPr>
        <p:spPr>
          <a:xfrm>
            <a:off x="201361" y="1924540"/>
            <a:ext cx="4730861" cy="1180253"/>
          </a:xfrm>
          <a:prstGeom prst="rect">
            <a:avLst/>
          </a:prstGeom>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2799" dirty="0">
                <a:latin typeface="BIZ UDPゴシック" panose="020B0400000000000000" pitchFamily="50" charset="-128"/>
                <a:ea typeface="BIZ UDPゴシック" panose="020B0400000000000000" pitchFamily="50" charset="-128"/>
              </a:rPr>
              <a:t>①絵を見ながら声に出して</a:t>
            </a:r>
            <a:endParaRPr lang="en-US" altLang="ja-JP" sz="2799" dirty="0">
              <a:latin typeface="BIZ UDPゴシック" panose="020B0400000000000000" pitchFamily="50" charset="-128"/>
              <a:ea typeface="BIZ UDPゴシック" panose="020B0400000000000000" pitchFamily="50" charset="-128"/>
            </a:endParaRPr>
          </a:p>
          <a:p>
            <a:pPr marL="0" indent="0">
              <a:buNone/>
            </a:pPr>
            <a:r>
              <a:rPr lang="ja-JP" altLang="en-US" sz="2799" dirty="0">
                <a:latin typeface="BIZ UDPゴシック" panose="020B0400000000000000" pitchFamily="50" charset="-128"/>
                <a:ea typeface="BIZ UDPゴシック" panose="020B0400000000000000" pitchFamily="50" charset="-128"/>
              </a:rPr>
              <a:t>　鳴き声を言っていきます</a:t>
            </a:r>
          </a:p>
        </p:txBody>
      </p:sp>
      <p:pic>
        <p:nvPicPr>
          <p:cNvPr id="7" name="図 6">
            <a:extLst>
              <a:ext uri="{FF2B5EF4-FFF2-40B4-BE49-F238E27FC236}">
                <a16:creationId xmlns:a16="http://schemas.microsoft.com/office/drawing/2014/main" id="{3885C639-77A7-C054-8D94-BDC74FD6264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98422" y="783040"/>
            <a:ext cx="10653957" cy="54855"/>
          </a:xfrm>
          <a:prstGeom prst="rect">
            <a:avLst/>
          </a:prstGeom>
        </p:spPr>
      </p:pic>
    </p:spTree>
    <p:extLst>
      <p:ext uri="{BB962C8B-B14F-4D97-AF65-F5344CB8AC3E}">
        <p14:creationId xmlns:p14="http://schemas.microsoft.com/office/powerpoint/2010/main" val="13894422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87CBFE96-8109-650F-571C-5ACD4F0644E1}"/>
              </a:ext>
            </a:extLst>
          </p:cNvPr>
          <p:cNvSpPr>
            <a:spLocks noGrp="1" noChangeArrowheads="1"/>
          </p:cNvSpPr>
          <p:nvPr>
            <p:ph type="title"/>
          </p:nvPr>
        </p:nvSpPr>
        <p:spPr>
          <a:xfrm>
            <a:off x="1828323" y="129502"/>
            <a:ext cx="8227457" cy="739070"/>
          </a:xfrm>
          <a:solidFill>
            <a:schemeClr val="bg1"/>
          </a:solidFill>
        </p:spPr>
        <p:txBody>
          <a:bodyPr>
            <a:normAutofit/>
          </a:bodyPr>
          <a:lstStyle/>
          <a:p>
            <a:pPr algn="ctr" eaLnBrk="1" hangingPunct="1"/>
            <a:r>
              <a:rPr lang="ja-JP" altLang="en-US" sz="3999" dirty="0">
                <a:latin typeface="BIZ UDPゴシック" panose="020B0400000000000000" pitchFamily="50" charset="-128"/>
                <a:ea typeface="BIZ UDPゴシック" panose="020B0400000000000000" pitchFamily="50" charset="-128"/>
              </a:rPr>
              <a:t>集団レク型：「たばこ体操」</a:t>
            </a:r>
            <a:endParaRPr lang="en-US" altLang="ja-JP" sz="3599" dirty="0">
              <a:latin typeface="BIZ UDPゴシック" panose="020B0400000000000000" pitchFamily="50" charset="-128"/>
              <a:ea typeface="BIZ UDPゴシック" panose="020B0400000000000000" pitchFamily="50" charset="-128"/>
            </a:endParaRPr>
          </a:p>
        </p:txBody>
      </p:sp>
      <p:sp>
        <p:nvSpPr>
          <p:cNvPr id="64515" name="Rectangle 3">
            <a:extLst>
              <a:ext uri="{FF2B5EF4-FFF2-40B4-BE49-F238E27FC236}">
                <a16:creationId xmlns:a16="http://schemas.microsoft.com/office/drawing/2014/main" id="{AE660351-B267-D8AF-7AC2-ABCD99B74F5E}"/>
              </a:ext>
            </a:extLst>
          </p:cNvPr>
          <p:cNvSpPr>
            <a:spLocks noGrp="1" noChangeArrowheads="1"/>
          </p:cNvSpPr>
          <p:nvPr>
            <p:ph type="body" idx="1"/>
          </p:nvPr>
        </p:nvSpPr>
        <p:spPr>
          <a:xfrm>
            <a:off x="551649" y="3366558"/>
            <a:ext cx="9078572" cy="3364458"/>
          </a:xfrm>
          <a:solidFill>
            <a:schemeClr val="bg1"/>
          </a:solidFill>
        </p:spPr>
        <p:txBody>
          <a:bodyPr>
            <a:normAutofit/>
          </a:bodyPr>
          <a:lstStyle/>
          <a:p>
            <a:pPr eaLnBrk="1" hangingPunct="1"/>
            <a:r>
              <a:rPr lang="ja-JP" altLang="en-US" sz="3999" dirty="0"/>
              <a:t>たばこ　　　　　　　　</a:t>
            </a:r>
            <a:r>
              <a:rPr lang="ja-JP" altLang="en-US" sz="3999" u="sng" dirty="0"/>
              <a:t>　　　回</a:t>
            </a:r>
            <a:r>
              <a:rPr lang="ja-JP" altLang="en-US" sz="3999" dirty="0"/>
              <a:t>　　　　</a:t>
            </a:r>
          </a:p>
          <a:p>
            <a:pPr eaLnBrk="1" hangingPunct="1"/>
            <a:r>
              <a:rPr lang="ja-JP" altLang="en-US" sz="3999" dirty="0"/>
              <a:t>ぼうし　　　　　　　　 </a:t>
            </a:r>
            <a:r>
              <a:rPr lang="ja-JP" altLang="en-US" sz="3999" u="sng" dirty="0"/>
              <a:t>　　　回</a:t>
            </a:r>
            <a:endParaRPr lang="ja-JP" altLang="en-US" sz="3999" dirty="0"/>
          </a:p>
          <a:p>
            <a:pPr eaLnBrk="1" hangingPunct="1"/>
            <a:r>
              <a:rPr lang="ja-JP" altLang="en-US" sz="3999" dirty="0"/>
              <a:t>ながれぼし　　　　 　　</a:t>
            </a:r>
            <a:r>
              <a:rPr lang="ja-JP" altLang="en-US" sz="3999" u="sng" dirty="0"/>
              <a:t>　　　回</a:t>
            </a:r>
            <a:r>
              <a:rPr lang="ja-JP" altLang="en-US" sz="3999" dirty="0"/>
              <a:t>　</a:t>
            </a:r>
          </a:p>
          <a:p>
            <a:pPr eaLnBrk="1" hangingPunct="1"/>
            <a:r>
              <a:rPr lang="ja-JP" altLang="en-US" sz="3999" dirty="0"/>
              <a:t>せんぞだいだい　　 　　</a:t>
            </a:r>
            <a:r>
              <a:rPr lang="ja-JP" altLang="en-US" sz="3999" u="sng" dirty="0"/>
              <a:t>　　　回</a:t>
            </a:r>
            <a:endParaRPr lang="en-US" altLang="ja-JP" sz="3999" dirty="0"/>
          </a:p>
        </p:txBody>
      </p:sp>
      <p:pic>
        <p:nvPicPr>
          <p:cNvPr id="2" name="図 1">
            <a:extLst>
              <a:ext uri="{FF2B5EF4-FFF2-40B4-BE49-F238E27FC236}">
                <a16:creationId xmlns:a16="http://schemas.microsoft.com/office/drawing/2014/main" id="{2FB0022F-F44C-4C63-9E6F-08BA79A341A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078124" y="5202159"/>
            <a:ext cx="2945318" cy="1420682"/>
          </a:xfrm>
          <a:prstGeom prst="rect">
            <a:avLst/>
          </a:prstGeom>
          <a:solidFill>
            <a:schemeClr val="bg1"/>
          </a:solidFill>
        </p:spPr>
      </p:pic>
      <p:sp>
        <p:nvSpPr>
          <p:cNvPr id="3" name="Rectangle 3">
            <a:extLst>
              <a:ext uri="{FF2B5EF4-FFF2-40B4-BE49-F238E27FC236}">
                <a16:creationId xmlns:a16="http://schemas.microsoft.com/office/drawing/2014/main" id="{981357D4-7D61-2CB1-5C70-2320F9361781}"/>
              </a:ext>
            </a:extLst>
          </p:cNvPr>
          <p:cNvSpPr txBox="1">
            <a:spLocks noChangeArrowheads="1"/>
          </p:cNvSpPr>
          <p:nvPr/>
        </p:nvSpPr>
        <p:spPr>
          <a:xfrm>
            <a:off x="667580" y="1331029"/>
            <a:ext cx="10317321" cy="1495965"/>
          </a:xfrm>
          <a:prstGeom prst="rect">
            <a:avLst/>
          </a:prstGeom>
          <a:solidFill>
            <a:schemeClr val="bg1"/>
          </a:solidFill>
        </p:spPr>
        <p:txBody>
          <a:bodyPr vert="horz" lIns="91416" tIns="45708" rIns="91416" bIns="4570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buFont typeface="Wingdings" panose="05000000000000000000" pitchFamily="2" charset="2"/>
              <a:buNone/>
            </a:pPr>
            <a:r>
              <a:rPr lang="ja-JP" altLang="en-US" sz="2399" dirty="0">
                <a:latin typeface="BIZ UDPゴシック" panose="020B0400000000000000" pitchFamily="50" charset="-128"/>
                <a:ea typeface="BIZ UDPゴシック" panose="020B0400000000000000" pitchFamily="50" charset="-128"/>
              </a:rPr>
              <a:t>①ことばの発声にあわせて　手をたたく。</a:t>
            </a:r>
            <a:endParaRPr lang="en-US" altLang="ja-JP" sz="2399" dirty="0">
              <a:latin typeface="BIZ UDPゴシック" panose="020B0400000000000000" pitchFamily="50" charset="-128"/>
              <a:ea typeface="BIZ UDPゴシック" panose="020B0400000000000000" pitchFamily="50" charset="-128"/>
            </a:endParaRPr>
          </a:p>
          <a:p>
            <a:pPr>
              <a:buFont typeface="Wingdings" panose="05000000000000000000" pitchFamily="2" charset="2"/>
              <a:buNone/>
            </a:pPr>
            <a:r>
              <a:rPr lang="ja-JP" altLang="en-US" sz="2399" dirty="0">
                <a:latin typeface="BIZ UDPゴシック" panose="020B0400000000000000" pitchFamily="50" charset="-128"/>
                <a:ea typeface="BIZ UDPゴシック" panose="020B0400000000000000" pitchFamily="50" charset="-128"/>
              </a:rPr>
              <a:t>②濁音のときは、手をたたくのを我慢する。　③見ないで行う。</a:t>
            </a:r>
            <a:endParaRPr lang="en-US" altLang="ja-JP" sz="2399" dirty="0">
              <a:latin typeface="BIZ UDPゴシック" panose="020B0400000000000000" pitchFamily="50" charset="-128"/>
              <a:ea typeface="BIZ UDPゴシック" panose="020B0400000000000000" pitchFamily="50" charset="-128"/>
            </a:endParaRPr>
          </a:p>
          <a:p>
            <a:pPr>
              <a:buFont typeface="Wingdings" panose="05000000000000000000" pitchFamily="2" charset="2"/>
              <a:buNone/>
            </a:pPr>
            <a:r>
              <a:rPr lang="ja-JP" altLang="en-US" sz="2399" dirty="0">
                <a:latin typeface="BIZ UDPゴシック" panose="020B0400000000000000" pitchFamily="50" charset="-128"/>
                <a:ea typeface="BIZ UDPゴシック" panose="020B0400000000000000" pitchFamily="50" charset="-128"/>
              </a:rPr>
              <a:t>④手をたたいた回数を数える。</a:t>
            </a:r>
          </a:p>
          <a:p>
            <a:pPr>
              <a:buFont typeface="Wingdings" panose="05000000000000000000" pitchFamily="2" charset="2"/>
              <a:buNone/>
            </a:pPr>
            <a:endParaRPr lang="ja-JP" altLang="en-US" sz="2799" dirty="0">
              <a:latin typeface="BIZ UDPゴシック" panose="020B0400000000000000" pitchFamily="50" charset="-128"/>
              <a:ea typeface="BIZ UDPゴシック" panose="020B0400000000000000" pitchFamily="50" charset="-128"/>
            </a:endParaRPr>
          </a:p>
        </p:txBody>
      </p:sp>
      <p:pic>
        <p:nvPicPr>
          <p:cNvPr id="4" name="図 3">
            <a:extLst>
              <a:ext uri="{FF2B5EF4-FFF2-40B4-BE49-F238E27FC236}">
                <a16:creationId xmlns:a16="http://schemas.microsoft.com/office/drawing/2014/main" id="{ADE36209-6C6D-F266-63BF-93D9355F2A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4353" y="1077432"/>
            <a:ext cx="10653957" cy="5485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88952" cy="347472"/>
          </a:xfrm>
          <a:prstGeom prst="rect">
            <a:avLst/>
          </a:prstGeom>
          <a:solidFill>
            <a:srgbClr val="1A6BB5"/>
          </a:solidFill>
          <a:ln/>
        </p:spPr>
      </p:sp>
      <p:sp>
        <p:nvSpPr>
          <p:cNvPr id="3" name="Text 1"/>
          <p:cNvSpPr txBox="1"/>
          <p:nvPr/>
        </p:nvSpPr>
        <p:spPr>
          <a:xfrm>
            <a:off x="182880" y="45720"/>
            <a:ext cx="8532266" cy="256032"/>
          </a:xfrm>
          <a:prstGeom prst="rect">
            <a:avLst/>
          </a:prstGeom>
          <a:noFill/>
          <a:ln/>
        </p:spPr>
        <p:txBody>
          <a:bodyPr wrap="square" lIns="0" tIns="0" rIns="0" bIns="0" rtlCol="0" anchor="ctr"/>
          <a:lstStyle/>
          <a:p>
            <a:pPr marL="0" indent="0">
              <a:buNone/>
            </a:pPr>
            <a:r>
              <a:rPr lang="en-US" sz="1000" dirty="0">
                <a:solidFill>
                  <a:srgbClr val="FFFFFF"/>
                </a:solidFill>
                <a:latin typeface="MS PMincho" pitchFamily="34" charset="0"/>
                <a:ea typeface="MS PMincho" pitchFamily="34" charset="-122"/>
                <a:cs typeface="MS PMincho" pitchFamily="34" charset="-120"/>
              </a:rPr>
              <a:t>通うたびに、脳を守る！デイサービス</a:t>
            </a:r>
            <a:endParaRPr lang="en-US" sz="1000" dirty="0"/>
          </a:p>
        </p:txBody>
      </p:sp>
      <p:sp>
        <p:nvSpPr>
          <p:cNvPr id="4" name="Shape 2"/>
          <p:cNvSpPr/>
          <p:nvPr/>
        </p:nvSpPr>
        <p:spPr>
          <a:xfrm>
            <a:off x="0" y="6565392"/>
            <a:ext cx="12188952" cy="0"/>
          </a:xfrm>
          <a:prstGeom prst="line">
            <a:avLst/>
          </a:prstGeom>
          <a:noFill/>
          <a:ln w="12700">
            <a:solidFill>
              <a:srgbClr val="CCE0F0"/>
            </a:solidFill>
            <a:prstDash val="solid"/>
          </a:ln>
        </p:spPr>
      </p:sp>
      <p:sp>
        <p:nvSpPr>
          <p:cNvPr id="5" name="Text 3"/>
          <p:cNvSpPr txBox="1"/>
          <p:nvPr/>
        </p:nvSpPr>
        <p:spPr>
          <a:xfrm>
            <a:off x="274320" y="6583680"/>
            <a:ext cx="4572000" cy="228600"/>
          </a:xfrm>
          <a:prstGeom prst="rect">
            <a:avLst/>
          </a:prstGeom>
          <a:noFill/>
          <a:ln/>
        </p:spPr>
        <p:txBody>
          <a:bodyPr wrap="square" lIns="0" tIns="0" rIns="0" bIns="0" rtlCol="0" anchor="ctr"/>
          <a:lstStyle/>
          <a:p>
            <a:pPr marL="0" indent="0">
              <a:buNone/>
            </a:pPr>
            <a:r>
              <a:rPr lang="en-US" sz="900" dirty="0">
                <a:solidFill>
                  <a:srgbClr val="555555"/>
                </a:solidFill>
                <a:latin typeface="MS PMincho" pitchFamily="34" charset="0"/>
                <a:ea typeface="MS PMincho" pitchFamily="34" charset="-122"/>
                <a:cs typeface="MS PMincho" pitchFamily="34" charset="-120"/>
              </a:rPr>
              <a:t>らくしゅう式 脳機能訓練® 認知症予防教室</a:t>
            </a:r>
            <a:endParaRPr lang="en-US" sz="900" dirty="0"/>
          </a:p>
        </p:txBody>
      </p:sp>
      <p:sp>
        <p:nvSpPr>
          <p:cNvPr id="7" name="Shape 5"/>
          <p:cNvSpPr/>
          <p:nvPr/>
        </p:nvSpPr>
        <p:spPr>
          <a:xfrm>
            <a:off x="502920" y="502920"/>
            <a:ext cx="54864" cy="384048"/>
          </a:xfrm>
          <a:prstGeom prst="rect">
            <a:avLst/>
          </a:prstGeom>
          <a:solidFill>
            <a:srgbClr val="1A6BB5"/>
          </a:solidFill>
          <a:ln/>
        </p:spPr>
      </p:sp>
      <p:sp>
        <p:nvSpPr>
          <p:cNvPr id="8" name="Text 6"/>
          <p:cNvSpPr txBox="1"/>
          <p:nvPr/>
        </p:nvSpPr>
        <p:spPr>
          <a:xfrm>
            <a:off x="612648" y="502920"/>
            <a:ext cx="11073384" cy="384048"/>
          </a:xfrm>
          <a:prstGeom prst="rect">
            <a:avLst/>
          </a:prstGeom>
          <a:noFill/>
          <a:ln/>
        </p:spPr>
        <p:txBody>
          <a:bodyPr wrap="square" lIns="0" tIns="0" rIns="0" bIns="0" rtlCol="0" anchor="ctr"/>
          <a:lstStyle/>
          <a:p>
            <a:pPr marL="0" indent="0">
              <a:buNone/>
            </a:pPr>
            <a:r>
              <a:rPr lang="ja-JP" altLang="en-US" sz="3600" b="1" dirty="0">
                <a:solidFill>
                  <a:srgbClr val="1A1A2E"/>
                </a:solidFill>
                <a:latin typeface="MS PGothic" pitchFamily="34" charset="0"/>
                <a:ea typeface="MS PGothic" pitchFamily="34" charset="-122"/>
                <a:cs typeface="MS PGothic" pitchFamily="34" charset="-120"/>
              </a:rPr>
              <a:t>集団</a:t>
            </a:r>
            <a:r>
              <a:rPr lang="en-US" sz="3600" b="1" dirty="0" err="1">
                <a:solidFill>
                  <a:srgbClr val="1A1A2E"/>
                </a:solidFill>
                <a:latin typeface="MS PGothic" pitchFamily="34" charset="0"/>
                <a:ea typeface="MS PGothic" pitchFamily="34" charset="-122"/>
                <a:cs typeface="MS PGothic" pitchFamily="34" charset="-120"/>
              </a:rPr>
              <a:t>レク型</a:t>
            </a:r>
            <a:r>
              <a:rPr lang="en-US" sz="3600" b="1" dirty="0">
                <a:solidFill>
                  <a:srgbClr val="1A1A2E"/>
                </a:solidFill>
                <a:latin typeface="MS PGothic" pitchFamily="34" charset="0"/>
                <a:ea typeface="MS PGothic" pitchFamily="34" charset="-122"/>
                <a:cs typeface="MS PGothic" pitchFamily="34" charset="-120"/>
              </a:rPr>
              <a:t>・</a:t>
            </a:r>
            <a:r>
              <a:rPr lang="ja-JP" altLang="en-US" sz="3600" b="1" dirty="0">
                <a:solidFill>
                  <a:srgbClr val="1A1A2E"/>
                </a:solidFill>
                <a:latin typeface="MS PGothic" pitchFamily="34" charset="0"/>
                <a:ea typeface="MS PGothic" pitchFamily="34" charset="-122"/>
                <a:cs typeface="MS PGothic" pitchFamily="34" charset="-120"/>
              </a:rPr>
              <a:t>どたばた</a:t>
            </a:r>
            <a:r>
              <a:rPr lang="en-US" sz="3600" b="1" dirty="0" err="1">
                <a:solidFill>
                  <a:srgbClr val="1A1A2E"/>
                </a:solidFill>
                <a:latin typeface="MS PGothic" pitchFamily="34" charset="0"/>
                <a:ea typeface="MS PGothic" pitchFamily="34" charset="-122"/>
                <a:cs typeface="MS PGothic" pitchFamily="34" charset="-120"/>
              </a:rPr>
              <a:t>体操</a:t>
            </a:r>
            <a:r>
              <a:rPr lang="en-US" sz="3600" b="1" dirty="0">
                <a:solidFill>
                  <a:srgbClr val="1A1A2E"/>
                </a:solidFill>
                <a:latin typeface="MS PGothic" pitchFamily="34" charset="0"/>
                <a:ea typeface="MS PGothic" pitchFamily="34" charset="-122"/>
                <a:cs typeface="MS PGothic" pitchFamily="34" charset="-120"/>
              </a:rPr>
              <a:t>」</a:t>
            </a:r>
            <a:r>
              <a:rPr lang="ja-JP" altLang="en-US" sz="3600" b="1" dirty="0">
                <a:solidFill>
                  <a:srgbClr val="1A1A2E"/>
                </a:solidFill>
                <a:latin typeface="MS PGothic" pitchFamily="34" charset="0"/>
                <a:ea typeface="MS PGothic" pitchFamily="34" charset="-122"/>
                <a:cs typeface="MS PGothic" pitchFamily="34" charset="-120"/>
              </a:rPr>
              <a:t>　</a:t>
            </a:r>
            <a:r>
              <a:rPr lang="en-US" sz="2400" b="1" dirty="0">
                <a:solidFill>
                  <a:srgbClr val="1A1A2E"/>
                </a:solidFill>
                <a:latin typeface="MS PGothic" pitchFamily="34" charset="0"/>
                <a:ea typeface="MS PGothic" pitchFamily="34" charset="-122"/>
                <a:cs typeface="MS PGothic" pitchFamily="34" charset="-120"/>
              </a:rPr>
              <a:t>～</a:t>
            </a:r>
            <a:r>
              <a:rPr lang="en-US" sz="2400" b="1" dirty="0" err="1">
                <a:solidFill>
                  <a:srgbClr val="1A1A2E"/>
                </a:solidFill>
                <a:latin typeface="MS PGothic" pitchFamily="34" charset="0"/>
                <a:ea typeface="MS PGothic" pitchFamily="34" charset="-122"/>
                <a:cs typeface="MS PGothic" pitchFamily="34" charset="-120"/>
              </a:rPr>
              <a:t>ワーキングメモリ・転倒予防</a:t>
            </a:r>
            <a:endParaRPr lang="en-US" sz="2400" dirty="0"/>
          </a:p>
        </p:txBody>
      </p:sp>
      <p:sp>
        <p:nvSpPr>
          <p:cNvPr id="9" name="Text 7"/>
          <p:cNvSpPr txBox="1"/>
          <p:nvPr/>
        </p:nvSpPr>
        <p:spPr>
          <a:xfrm>
            <a:off x="502920" y="1164864"/>
            <a:ext cx="7828178" cy="320040"/>
          </a:xfrm>
          <a:prstGeom prst="rect">
            <a:avLst/>
          </a:prstGeom>
          <a:noFill/>
          <a:ln/>
        </p:spPr>
        <p:txBody>
          <a:bodyPr wrap="square" lIns="0" tIns="0" rIns="0" bIns="0" rtlCol="0" anchor="ctr"/>
          <a:lstStyle/>
          <a:p>
            <a:pPr marL="0" indent="0">
              <a:lnSpc>
                <a:spcPct val="150000"/>
              </a:lnSpc>
              <a:buNone/>
            </a:pPr>
            <a:r>
              <a:rPr lang="ja-JP" altLang="en-US" sz="2400" dirty="0">
                <a:solidFill>
                  <a:srgbClr val="1A1A2E"/>
                </a:solidFill>
                <a:latin typeface="MS PMincho" pitchFamily="34" charset="0"/>
                <a:ea typeface="MS PMincho" pitchFamily="34" charset="-122"/>
                <a:cs typeface="MS PMincho" pitchFamily="34" charset="-120"/>
              </a:rPr>
              <a:t>①</a:t>
            </a:r>
            <a:r>
              <a:rPr lang="en-US" sz="2400" dirty="0" err="1">
                <a:solidFill>
                  <a:srgbClr val="1A1A2E"/>
                </a:solidFill>
                <a:latin typeface="MS PMincho" pitchFamily="34" charset="0"/>
                <a:ea typeface="MS PMincho" pitchFamily="34" charset="-122"/>
                <a:cs typeface="MS PMincho" pitchFamily="34" charset="-120"/>
              </a:rPr>
              <a:t>ことばの発音にあわせて</a:t>
            </a:r>
            <a:r>
              <a:rPr lang="en-US" sz="2400" dirty="0">
                <a:solidFill>
                  <a:srgbClr val="1A1A2E"/>
                </a:solidFill>
                <a:latin typeface="MS PMincho" pitchFamily="34" charset="0"/>
                <a:ea typeface="MS PMincho" pitchFamily="34" charset="-122"/>
                <a:cs typeface="MS PMincho" pitchFamily="34" charset="-120"/>
              </a:rPr>
              <a:t>　つま先を上げて降ろす。</a:t>
            </a:r>
            <a:endParaRPr lang="en-US" sz="2400" dirty="0"/>
          </a:p>
        </p:txBody>
      </p:sp>
      <p:sp>
        <p:nvSpPr>
          <p:cNvPr id="10" name="Text 8"/>
          <p:cNvSpPr txBox="1"/>
          <p:nvPr/>
        </p:nvSpPr>
        <p:spPr>
          <a:xfrm>
            <a:off x="502920" y="1595424"/>
            <a:ext cx="7828178" cy="320040"/>
          </a:xfrm>
          <a:prstGeom prst="rect">
            <a:avLst/>
          </a:prstGeom>
          <a:noFill/>
          <a:ln/>
        </p:spPr>
        <p:txBody>
          <a:bodyPr wrap="square" lIns="0" tIns="0" rIns="0" bIns="0" rtlCol="0" anchor="ctr"/>
          <a:lstStyle/>
          <a:p>
            <a:pPr marL="0" indent="0">
              <a:lnSpc>
                <a:spcPct val="150000"/>
              </a:lnSpc>
              <a:buNone/>
            </a:pPr>
            <a:r>
              <a:rPr lang="ja-JP" altLang="en-US" sz="2400" dirty="0">
                <a:solidFill>
                  <a:srgbClr val="1A1A2E"/>
                </a:solidFill>
                <a:latin typeface="MS PMincho" pitchFamily="34" charset="0"/>
                <a:ea typeface="MS PMincho" pitchFamily="34" charset="-122"/>
                <a:cs typeface="MS PMincho" pitchFamily="34" charset="-120"/>
              </a:rPr>
              <a:t>②</a:t>
            </a:r>
            <a:r>
              <a:rPr lang="en-US" sz="2400" dirty="0" err="1">
                <a:solidFill>
                  <a:srgbClr val="1A1A2E"/>
                </a:solidFill>
                <a:latin typeface="MS PMincho" pitchFamily="34" charset="0"/>
                <a:ea typeface="MS PMincho" pitchFamily="34" charset="-122"/>
                <a:cs typeface="MS PMincho" pitchFamily="34" charset="-120"/>
              </a:rPr>
              <a:t>濁音のときはつまさきを上げるのを我慢する</a:t>
            </a:r>
            <a:r>
              <a:rPr lang="en-US" sz="2400" dirty="0">
                <a:solidFill>
                  <a:srgbClr val="1A1A2E"/>
                </a:solidFill>
                <a:latin typeface="MS PMincho" pitchFamily="34" charset="0"/>
                <a:ea typeface="MS PMincho" pitchFamily="34" charset="-122"/>
                <a:cs typeface="MS PMincho" pitchFamily="34" charset="-120"/>
              </a:rPr>
              <a:t>。</a:t>
            </a:r>
            <a:endParaRPr lang="en-US" sz="2400" dirty="0"/>
          </a:p>
        </p:txBody>
      </p:sp>
      <p:sp>
        <p:nvSpPr>
          <p:cNvPr id="11" name="Text 9"/>
          <p:cNvSpPr txBox="1"/>
          <p:nvPr/>
        </p:nvSpPr>
        <p:spPr>
          <a:xfrm>
            <a:off x="502920" y="2045336"/>
            <a:ext cx="7828178" cy="320040"/>
          </a:xfrm>
          <a:prstGeom prst="rect">
            <a:avLst/>
          </a:prstGeom>
          <a:noFill/>
          <a:ln/>
        </p:spPr>
        <p:txBody>
          <a:bodyPr wrap="square" lIns="0" tIns="0" rIns="0" bIns="0" rtlCol="0" anchor="ctr"/>
          <a:lstStyle/>
          <a:p>
            <a:pPr marL="0" indent="0">
              <a:lnSpc>
                <a:spcPct val="150000"/>
              </a:lnSpc>
              <a:buNone/>
            </a:pPr>
            <a:r>
              <a:rPr lang="ja-JP" altLang="en-US" sz="2400" dirty="0">
                <a:solidFill>
                  <a:srgbClr val="1A1A2E"/>
                </a:solidFill>
                <a:latin typeface="MS PMincho" pitchFamily="34" charset="0"/>
                <a:ea typeface="MS PMincho" pitchFamily="34" charset="-122"/>
                <a:cs typeface="MS PMincho" pitchFamily="34" charset="-120"/>
              </a:rPr>
              <a:t>③</a:t>
            </a:r>
            <a:r>
              <a:rPr lang="en-US" sz="2400" dirty="0" err="1">
                <a:solidFill>
                  <a:srgbClr val="1A1A2E"/>
                </a:solidFill>
                <a:latin typeface="MS PMincho" pitchFamily="34" charset="0"/>
                <a:ea typeface="MS PMincho" pitchFamily="34" charset="-122"/>
                <a:cs typeface="MS PMincho" pitchFamily="34" charset="-120"/>
              </a:rPr>
              <a:t>上げて降ろした回数を数える</a:t>
            </a:r>
            <a:r>
              <a:rPr lang="en-US" sz="2400" dirty="0">
                <a:solidFill>
                  <a:srgbClr val="1A1A2E"/>
                </a:solidFill>
                <a:latin typeface="MS PMincho" pitchFamily="34" charset="0"/>
                <a:ea typeface="MS PMincho" pitchFamily="34" charset="-122"/>
                <a:cs typeface="MS PMincho" pitchFamily="34" charset="-120"/>
              </a:rPr>
              <a:t>。</a:t>
            </a:r>
            <a:endParaRPr lang="en-US" sz="2400" dirty="0"/>
          </a:p>
        </p:txBody>
      </p:sp>
      <p:sp>
        <p:nvSpPr>
          <p:cNvPr id="12" name="Text 10"/>
          <p:cNvSpPr txBox="1"/>
          <p:nvPr/>
        </p:nvSpPr>
        <p:spPr>
          <a:xfrm>
            <a:off x="502920" y="2512076"/>
            <a:ext cx="7828178" cy="320040"/>
          </a:xfrm>
          <a:prstGeom prst="rect">
            <a:avLst/>
          </a:prstGeom>
          <a:noFill/>
          <a:ln/>
        </p:spPr>
        <p:txBody>
          <a:bodyPr wrap="square" lIns="0" tIns="0" rIns="0" bIns="0" rtlCol="0" anchor="ctr"/>
          <a:lstStyle/>
          <a:p>
            <a:pPr marL="0" indent="0">
              <a:lnSpc>
                <a:spcPct val="150000"/>
              </a:lnSpc>
              <a:buNone/>
            </a:pPr>
            <a:r>
              <a:rPr lang="ja-JP" altLang="en-US" sz="2400" dirty="0">
                <a:solidFill>
                  <a:srgbClr val="1A1A2E"/>
                </a:solidFill>
                <a:latin typeface="MS PMincho" pitchFamily="34" charset="0"/>
                <a:ea typeface="MS PMincho" pitchFamily="34" charset="-122"/>
                <a:cs typeface="MS PMincho" pitchFamily="34" charset="-120"/>
              </a:rPr>
              <a:t>④</a:t>
            </a:r>
            <a:r>
              <a:rPr lang="en-US" sz="2400" dirty="0" err="1">
                <a:solidFill>
                  <a:srgbClr val="1A1A2E"/>
                </a:solidFill>
                <a:latin typeface="MS PMincho" pitchFamily="34" charset="0"/>
                <a:ea typeface="MS PMincho" pitchFamily="34" charset="-122"/>
                <a:cs typeface="MS PMincho" pitchFamily="34" charset="-120"/>
              </a:rPr>
              <a:t>すねの筋力（前頸骨筋）を鍛えることで転倒事故も予防</a:t>
            </a:r>
            <a:r>
              <a:rPr lang="en-US" sz="2400" dirty="0">
                <a:solidFill>
                  <a:srgbClr val="1A1A2E"/>
                </a:solidFill>
                <a:latin typeface="MS PMincho" pitchFamily="34" charset="0"/>
                <a:ea typeface="MS PMincho" pitchFamily="34" charset="-122"/>
                <a:cs typeface="MS PMincho" pitchFamily="34" charset="-120"/>
              </a:rPr>
              <a:t>。</a:t>
            </a:r>
            <a:endParaRPr lang="en-US" sz="2400" dirty="0"/>
          </a:p>
        </p:txBody>
      </p:sp>
      <p:sp>
        <p:nvSpPr>
          <p:cNvPr id="13" name="Shape 11"/>
          <p:cNvSpPr/>
          <p:nvPr/>
        </p:nvSpPr>
        <p:spPr>
          <a:xfrm>
            <a:off x="612648" y="3137717"/>
            <a:ext cx="8622792" cy="667512"/>
          </a:xfrm>
          <a:prstGeom prst="rect">
            <a:avLst/>
          </a:prstGeom>
          <a:solidFill>
            <a:srgbClr val="F0F4F8"/>
          </a:solidFill>
          <a:ln w="12700">
            <a:solidFill>
              <a:srgbClr val="CCE0F0"/>
            </a:solidFill>
            <a:prstDash val="solid"/>
          </a:ln>
        </p:spPr>
      </p:sp>
      <p:sp>
        <p:nvSpPr>
          <p:cNvPr id="14" name="Text 12"/>
          <p:cNvSpPr txBox="1"/>
          <p:nvPr/>
        </p:nvSpPr>
        <p:spPr>
          <a:xfrm>
            <a:off x="749808" y="3229157"/>
            <a:ext cx="5173675" cy="457200"/>
          </a:xfrm>
          <a:prstGeom prst="rect">
            <a:avLst/>
          </a:prstGeom>
          <a:noFill/>
          <a:ln/>
        </p:spPr>
        <p:txBody>
          <a:bodyPr wrap="square" lIns="0" tIns="0" rIns="0" bIns="0" rtlCol="0" anchor="ctr"/>
          <a:lstStyle/>
          <a:p>
            <a:pPr marL="0" indent="0">
              <a:buNone/>
            </a:pPr>
            <a:r>
              <a:rPr lang="en-US" sz="1800" b="1" dirty="0">
                <a:solidFill>
                  <a:srgbClr val="1A1A2E"/>
                </a:solidFill>
                <a:latin typeface="MS PGothic" pitchFamily="34" charset="0"/>
                <a:ea typeface="MS PGothic" pitchFamily="34" charset="-122"/>
                <a:cs typeface="MS PGothic" pitchFamily="34" charset="-120"/>
              </a:rPr>
              <a:t>どたばた</a:t>
            </a:r>
            <a:endParaRPr lang="en-US" sz="1800" dirty="0"/>
          </a:p>
        </p:txBody>
      </p:sp>
      <p:sp>
        <p:nvSpPr>
          <p:cNvPr id="15" name="Shape 13"/>
          <p:cNvSpPr/>
          <p:nvPr/>
        </p:nvSpPr>
        <p:spPr>
          <a:xfrm>
            <a:off x="7589520" y="3247445"/>
            <a:ext cx="1371600" cy="320040"/>
          </a:xfrm>
          <a:prstGeom prst="rect">
            <a:avLst/>
          </a:prstGeom>
          <a:solidFill>
            <a:srgbClr val="FFFFFF"/>
          </a:solidFill>
          <a:ln w="12700">
            <a:solidFill>
              <a:srgbClr val="CCE0F0"/>
            </a:solidFill>
            <a:prstDash val="solid"/>
          </a:ln>
        </p:spPr>
      </p:sp>
      <p:sp>
        <p:nvSpPr>
          <p:cNvPr id="16" name="Text 14"/>
          <p:cNvSpPr txBox="1"/>
          <p:nvPr/>
        </p:nvSpPr>
        <p:spPr>
          <a:xfrm>
            <a:off x="9006840" y="3247445"/>
            <a:ext cx="457200" cy="320040"/>
          </a:xfrm>
          <a:prstGeom prst="rect">
            <a:avLst/>
          </a:prstGeom>
          <a:noFill/>
          <a:ln/>
        </p:spPr>
        <p:txBody>
          <a:bodyPr wrap="square" lIns="0" tIns="0" rIns="0" bIns="0" rtlCol="0" anchor="ctr"/>
          <a:lstStyle/>
          <a:p>
            <a:pPr marL="0" indent="0">
              <a:buNone/>
            </a:pPr>
            <a:r>
              <a:rPr lang="en-US" sz="1400" dirty="0">
                <a:solidFill>
                  <a:srgbClr val="555555"/>
                </a:solidFill>
                <a:latin typeface="MS PMincho" pitchFamily="34" charset="0"/>
                <a:ea typeface="MS PMincho" pitchFamily="34" charset="-122"/>
                <a:cs typeface="MS PMincho" pitchFamily="34" charset="-120"/>
              </a:rPr>
              <a:t>回</a:t>
            </a:r>
            <a:endParaRPr lang="en-US" sz="1400" dirty="0"/>
          </a:p>
        </p:txBody>
      </p:sp>
      <p:sp>
        <p:nvSpPr>
          <p:cNvPr id="17" name="Shape 15"/>
          <p:cNvSpPr/>
          <p:nvPr/>
        </p:nvSpPr>
        <p:spPr>
          <a:xfrm>
            <a:off x="612648" y="3869237"/>
            <a:ext cx="8622792" cy="667512"/>
          </a:xfrm>
          <a:prstGeom prst="rect">
            <a:avLst/>
          </a:prstGeom>
          <a:solidFill>
            <a:srgbClr val="F0F4F8"/>
          </a:solidFill>
          <a:ln w="12700">
            <a:solidFill>
              <a:srgbClr val="CCE0F0"/>
            </a:solidFill>
            <a:prstDash val="solid"/>
          </a:ln>
        </p:spPr>
      </p:sp>
      <p:sp>
        <p:nvSpPr>
          <p:cNvPr id="18" name="Text 16"/>
          <p:cNvSpPr txBox="1"/>
          <p:nvPr/>
        </p:nvSpPr>
        <p:spPr>
          <a:xfrm>
            <a:off x="749808" y="3960677"/>
            <a:ext cx="5173675" cy="457200"/>
          </a:xfrm>
          <a:prstGeom prst="rect">
            <a:avLst/>
          </a:prstGeom>
          <a:noFill/>
          <a:ln/>
        </p:spPr>
        <p:txBody>
          <a:bodyPr wrap="square" lIns="0" tIns="0" rIns="0" bIns="0" rtlCol="0" anchor="ctr"/>
          <a:lstStyle/>
          <a:p>
            <a:pPr marL="0" indent="0">
              <a:buNone/>
            </a:pPr>
            <a:r>
              <a:rPr lang="en-US" sz="1800" b="1" dirty="0">
                <a:solidFill>
                  <a:srgbClr val="1A1A2E"/>
                </a:solidFill>
                <a:latin typeface="MS PGothic" pitchFamily="34" charset="0"/>
                <a:ea typeface="MS PGothic" pitchFamily="34" charset="-122"/>
                <a:cs typeface="MS PGothic" pitchFamily="34" charset="-120"/>
              </a:rPr>
              <a:t>ダイヤモンド</a:t>
            </a:r>
            <a:endParaRPr lang="en-US" sz="1800" dirty="0"/>
          </a:p>
        </p:txBody>
      </p:sp>
      <p:sp>
        <p:nvSpPr>
          <p:cNvPr id="19" name="Shape 17"/>
          <p:cNvSpPr/>
          <p:nvPr/>
        </p:nvSpPr>
        <p:spPr>
          <a:xfrm>
            <a:off x="7589520" y="3978965"/>
            <a:ext cx="1371600" cy="320040"/>
          </a:xfrm>
          <a:prstGeom prst="rect">
            <a:avLst/>
          </a:prstGeom>
          <a:solidFill>
            <a:srgbClr val="FFFFFF"/>
          </a:solidFill>
          <a:ln w="12700">
            <a:solidFill>
              <a:srgbClr val="CCE0F0"/>
            </a:solidFill>
            <a:prstDash val="solid"/>
          </a:ln>
        </p:spPr>
      </p:sp>
      <p:sp>
        <p:nvSpPr>
          <p:cNvPr id="20" name="Text 18"/>
          <p:cNvSpPr txBox="1"/>
          <p:nvPr/>
        </p:nvSpPr>
        <p:spPr>
          <a:xfrm>
            <a:off x="9006840" y="3978965"/>
            <a:ext cx="457200" cy="320040"/>
          </a:xfrm>
          <a:prstGeom prst="rect">
            <a:avLst/>
          </a:prstGeom>
          <a:noFill/>
          <a:ln/>
        </p:spPr>
        <p:txBody>
          <a:bodyPr wrap="square" lIns="0" tIns="0" rIns="0" bIns="0" rtlCol="0" anchor="ctr"/>
          <a:lstStyle/>
          <a:p>
            <a:pPr marL="0" indent="0">
              <a:buNone/>
            </a:pPr>
            <a:r>
              <a:rPr lang="en-US" sz="1400" dirty="0">
                <a:solidFill>
                  <a:srgbClr val="555555"/>
                </a:solidFill>
                <a:latin typeface="MS PMincho" pitchFamily="34" charset="0"/>
                <a:ea typeface="MS PMincho" pitchFamily="34" charset="-122"/>
                <a:cs typeface="MS PMincho" pitchFamily="34" charset="-120"/>
              </a:rPr>
              <a:t>回</a:t>
            </a:r>
            <a:endParaRPr lang="en-US" sz="1400" dirty="0"/>
          </a:p>
        </p:txBody>
      </p:sp>
      <p:sp>
        <p:nvSpPr>
          <p:cNvPr id="21" name="Shape 19"/>
          <p:cNvSpPr/>
          <p:nvPr/>
        </p:nvSpPr>
        <p:spPr>
          <a:xfrm>
            <a:off x="612648" y="4600757"/>
            <a:ext cx="8622792" cy="667512"/>
          </a:xfrm>
          <a:prstGeom prst="rect">
            <a:avLst/>
          </a:prstGeom>
          <a:solidFill>
            <a:srgbClr val="F0F4F8"/>
          </a:solidFill>
          <a:ln w="12700">
            <a:solidFill>
              <a:srgbClr val="CCE0F0"/>
            </a:solidFill>
            <a:prstDash val="solid"/>
          </a:ln>
        </p:spPr>
      </p:sp>
      <p:sp>
        <p:nvSpPr>
          <p:cNvPr id="22" name="Text 20"/>
          <p:cNvSpPr txBox="1"/>
          <p:nvPr/>
        </p:nvSpPr>
        <p:spPr>
          <a:xfrm>
            <a:off x="749808" y="4692197"/>
            <a:ext cx="5173675" cy="457200"/>
          </a:xfrm>
          <a:prstGeom prst="rect">
            <a:avLst/>
          </a:prstGeom>
          <a:noFill/>
          <a:ln/>
        </p:spPr>
        <p:txBody>
          <a:bodyPr wrap="square" lIns="0" tIns="0" rIns="0" bIns="0" rtlCol="0" anchor="ctr"/>
          <a:lstStyle/>
          <a:p>
            <a:pPr marL="0" indent="0">
              <a:buNone/>
            </a:pPr>
            <a:r>
              <a:rPr lang="en-US" sz="1800" b="1" dirty="0">
                <a:solidFill>
                  <a:srgbClr val="1A1A2E"/>
                </a:solidFill>
                <a:latin typeface="MS PGothic" pitchFamily="34" charset="0"/>
                <a:ea typeface="MS PGothic" pitchFamily="34" charset="-122"/>
                <a:cs typeface="MS PGothic" pitchFamily="34" charset="-120"/>
              </a:rPr>
              <a:t>だんごがごこ</a:t>
            </a:r>
            <a:endParaRPr lang="en-US" sz="1800" dirty="0"/>
          </a:p>
        </p:txBody>
      </p:sp>
      <p:sp>
        <p:nvSpPr>
          <p:cNvPr id="23" name="Shape 21"/>
          <p:cNvSpPr/>
          <p:nvPr/>
        </p:nvSpPr>
        <p:spPr>
          <a:xfrm>
            <a:off x="7589520" y="4710485"/>
            <a:ext cx="1371600" cy="320040"/>
          </a:xfrm>
          <a:prstGeom prst="rect">
            <a:avLst/>
          </a:prstGeom>
          <a:solidFill>
            <a:srgbClr val="FFFFFF"/>
          </a:solidFill>
          <a:ln w="12700">
            <a:solidFill>
              <a:srgbClr val="CCE0F0"/>
            </a:solidFill>
            <a:prstDash val="solid"/>
          </a:ln>
        </p:spPr>
      </p:sp>
      <p:sp>
        <p:nvSpPr>
          <p:cNvPr id="24" name="Text 22"/>
          <p:cNvSpPr txBox="1"/>
          <p:nvPr/>
        </p:nvSpPr>
        <p:spPr>
          <a:xfrm>
            <a:off x="9006840" y="4710485"/>
            <a:ext cx="457200" cy="320040"/>
          </a:xfrm>
          <a:prstGeom prst="rect">
            <a:avLst/>
          </a:prstGeom>
          <a:noFill/>
          <a:ln/>
        </p:spPr>
        <p:txBody>
          <a:bodyPr wrap="square" lIns="0" tIns="0" rIns="0" bIns="0" rtlCol="0" anchor="ctr"/>
          <a:lstStyle/>
          <a:p>
            <a:pPr marL="0" indent="0">
              <a:buNone/>
            </a:pPr>
            <a:r>
              <a:rPr lang="en-US" sz="1400" dirty="0">
                <a:solidFill>
                  <a:srgbClr val="555555"/>
                </a:solidFill>
                <a:latin typeface="MS PMincho" pitchFamily="34" charset="0"/>
                <a:ea typeface="MS PMincho" pitchFamily="34" charset="-122"/>
                <a:cs typeface="MS PMincho" pitchFamily="34" charset="-120"/>
              </a:rPr>
              <a:t>回</a:t>
            </a:r>
            <a:endParaRPr lang="en-US" sz="1400" dirty="0"/>
          </a:p>
        </p:txBody>
      </p:sp>
      <p:sp>
        <p:nvSpPr>
          <p:cNvPr id="25" name="Shape 23"/>
          <p:cNvSpPr/>
          <p:nvPr/>
        </p:nvSpPr>
        <p:spPr>
          <a:xfrm>
            <a:off x="612648" y="5332277"/>
            <a:ext cx="8622792" cy="667512"/>
          </a:xfrm>
          <a:prstGeom prst="rect">
            <a:avLst/>
          </a:prstGeom>
          <a:solidFill>
            <a:srgbClr val="F0F4F8"/>
          </a:solidFill>
          <a:ln w="12700">
            <a:solidFill>
              <a:srgbClr val="CCE0F0"/>
            </a:solidFill>
            <a:prstDash val="solid"/>
          </a:ln>
        </p:spPr>
      </p:sp>
      <p:sp>
        <p:nvSpPr>
          <p:cNvPr id="26" name="Text 24"/>
          <p:cNvSpPr txBox="1"/>
          <p:nvPr/>
        </p:nvSpPr>
        <p:spPr>
          <a:xfrm>
            <a:off x="749808" y="5423717"/>
            <a:ext cx="5173675" cy="457200"/>
          </a:xfrm>
          <a:prstGeom prst="rect">
            <a:avLst/>
          </a:prstGeom>
          <a:noFill/>
          <a:ln/>
        </p:spPr>
        <p:txBody>
          <a:bodyPr wrap="square" lIns="0" tIns="0" rIns="0" bIns="0" rtlCol="0" anchor="ctr"/>
          <a:lstStyle/>
          <a:p>
            <a:pPr marL="0" indent="0">
              <a:buNone/>
            </a:pPr>
            <a:r>
              <a:rPr lang="en-US" sz="1800" b="1" dirty="0">
                <a:solidFill>
                  <a:srgbClr val="1A1A2E"/>
                </a:solidFill>
                <a:latin typeface="MS PGothic" pitchFamily="34" charset="0"/>
                <a:ea typeface="MS PGothic" pitchFamily="34" charset="-122"/>
                <a:cs typeface="MS PGothic" pitchFamily="34" charset="-120"/>
              </a:rPr>
              <a:t>せんぞだいだい</a:t>
            </a:r>
            <a:endParaRPr lang="en-US" sz="1800" dirty="0"/>
          </a:p>
        </p:txBody>
      </p:sp>
      <p:sp>
        <p:nvSpPr>
          <p:cNvPr id="27" name="Shape 25"/>
          <p:cNvSpPr/>
          <p:nvPr/>
        </p:nvSpPr>
        <p:spPr>
          <a:xfrm>
            <a:off x="7589520" y="5442005"/>
            <a:ext cx="1371600" cy="320040"/>
          </a:xfrm>
          <a:prstGeom prst="rect">
            <a:avLst/>
          </a:prstGeom>
          <a:solidFill>
            <a:srgbClr val="FFFFFF"/>
          </a:solidFill>
          <a:ln w="12700">
            <a:solidFill>
              <a:srgbClr val="CCE0F0"/>
            </a:solidFill>
            <a:prstDash val="solid"/>
          </a:ln>
        </p:spPr>
      </p:sp>
      <p:sp>
        <p:nvSpPr>
          <p:cNvPr id="28" name="Text 26"/>
          <p:cNvSpPr txBox="1"/>
          <p:nvPr/>
        </p:nvSpPr>
        <p:spPr>
          <a:xfrm>
            <a:off x="9006840" y="5442005"/>
            <a:ext cx="457200" cy="320040"/>
          </a:xfrm>
          <a:prstGeom prst="rect">
            <a:avLst/>
          </a:prstGeom>
          <a:noFill/>
          <a:ln/>
        </p:spPr>
        <p:txBody>
          <a:bodyPr wrap="square" lIns="0" tIns="0" rIns="0" bIns="0" rtlCol="0" anchor="ctr"/>
          <a:lstStyle/>
          <a:p>
            <a:pPr marL="0" indent="0">
              <a:buNone/>
            </a:pPr>
            <a:r>
              <a:rPr lang="en-US" sz="1400" dirty="0">
                <a:solidFill>
                  <a:srgbClr val="555555"/>
                </a:solidFill>
                <a:latin typeface="MS PMincho" pitchFamily="34" charset="0"/>
                <a:ea typeface="MS PMincho" pitchFamily="34" charset="-122"/>
                <a:cs typeface="MS PMincho" pitchFamily="34" charset="-120"/>
              </a:rPr>
              <a:t>回</a:t>
            </a:r>
            <a:endParaRPr lang="en-US" sz="1400" dirty="0"/>
          </a:p>
        </p:txBody>
      </p:sp>
      <p:pic>
        <p:nvPicPr>
          <p:cNvPr id="29" name="Image 0" descr="/home/claude/ppt2_media/image10.jpeg"/>
          <p:cNvPicPr>
            <a:picLocks noChangeAspect="1"/>
          </p:cNvPicPr>
          <p:nvPr/>
        </p:nvPicPr>
        <p:blipFill>
          <a:blip r:embed="rId3"/>
          <a:stretch>
            <a:fillRect/>
          </a:stretch>
        </p:blipFill>
        <p:spPr>
          <a:xfrm>
            <a:off x="10086760" y="3540583"/>
            <a:ext cx="1599272" cy="287869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CE579F11-591E-0830-7024-60099FF8B88D}"/>
              </a:ext>
            </a:extLst>
          </p:cNvPr>
          <p:cNvSpPr>
            <a:spLocks noGrp="1" noChangeArrowheads="1"/>
          </p:cNvSpPr>
          <p:nvPr>
            <p:ph type="title"/>
          </p:nvPr>
        </p:nvSpPr>
        <p:spPr>
          <a:xfrm>
            <a:off x="1523604" y="151506"/>
            <a:ext cx="8962278" cy="850678"/>
          </a:xfrm>
        </p:spPr>
        <p:txBody>
          <a:bodyPr>
            <a:normAutofit/>
          </a:bodyPr>
          <a:lstStyle/>
          <a:p>
            <a:pPr algn="ctr" eaLnBrk="1" hangingPunct="1"/>
            <a:r>
              <a:rPr lang="ja-JP" altLang="en-US" sz="3599" dirty="0">
                <a:solidFill>
                  <a:srgbClr val="FF0000"/>
                </a:solidFill>
                <a:latin typeface="BIZ UDPゴシック" panose="020B0400000000000000" pitchFamily="50" charset="-128"/>
                <a:ea typeface="BIZ UDPゴシック" panose="020B0400000000000000" pitchFamily="50" charset="-128"/>
              </a:rPr>
              <a:t>　「ワーキングメモリ」を鍛えることで</a:t>
            </a:r>
          </a:p>
        </p:txBody>
      </p:sp>
      <p:sp>
        <p:nvSpPr>
          <p:cNvPr id="45059" name="Rectangle 3">
            <a:extLst>
              <a:ext uri="{FF2B5EF4-FFF2-40B4-BE49-F238E27FC236}">
                <a16:creationId xmlns:a16="http://schemas.microsoft.com/office/drawing/2014/main" id="{37606840-B56C-7613-5586-E5F6FB0EB5D6}"/>
              </a:ext>
            </a:extLst>
          </p:cNvPr>
          <p:cNvSpPr>
            <a:spLocks noGrp="1" noChangeArrowheads="1"/>
          </p:cNvSpPr>
          <p:nvPr>
            <p:ph type="body" idx="1"/>
          </p:nvPr>
        </p:nvSpPr>
        <p:spPr>
          <a:xfrm>
            <a:off x="627529" y="1467791"/>
            <a:ext cx="11179103" cy="5110419"/>
          </a:xfrm>
        </p:spPr>
        <p:txBody>
          <a:bodyPr>
            <a:normAutofit/>
          </a:bodyPr>
          <a:lstStyle/>
          <a:p>
            <a:pPr eaLnBrk="1" hangingPunct="1"/>
            <a:r>
              <a:rPr lang="ja-JP" altLang="en-US" dirty="0">
                <a:latin typeface="BIZ UDP明朝 Medium" panose="02020500000000000000" pitchFamily="18" charset="-128"/>
                <a:ea typeface="BIZ UDP明朝 Medium" panose="02020500000000000000" pitchFamily="18" charset="-128"/>
              </a:rPr>
              <a:t>物忘れを防ぎ、家事がテキパキできる。自立生活が維持できる</a:t>
            </a:r>
            <a:endParaRPr lang="en-US" altLang="ja-JP" dirty="0">
              <a:latin typeface="BIZ UDP明朝 Medium" panose="02020500000000000000" pitchFamily="18" charset="-128"/>
              <a:ea typeface="BIZ UDP明朝 Medium" panose="02020500000000000000" pitchFamily="18" charset="-128"/>
            </a:endParaRPr>
          </a:p>
          <a:p>
            <a:pPr eaLnBrk="1" hangingPunct="1"/>
            <a:endParaRPr lang="en-US" altLang="ja-JP" dirty="0">
              <a:latin typeface="BIZ UDP明朝 Medium" panose="02020500000000000000" pitchFamily="18" charset="-128"/>
              <a:ea typeface="BIZ UDP明朝 Medium" panose="02020500000000000000" pitchFamily="18" charset="-128"/>
            </a:endParaRPr>
          </a:p>
          <a:p>
            <a:pPr eaLnBrk="1" hangingPunct="1"/>
            <a:r>
              <a:rPr lang="ja-JP" altLang="en-US" dirty="0">
                <a:latin typeface="BIZ UDP明朝 Medium" panose="02020500000000000000" pitchFamily="18" charset="-128"/>
                <a:ea typeface="BIZ UDP明朝 Medium" panose="02020500000000000000" pitchFamily="18" charset="-128"/>
              </a:rPr>
              <a:t>音読で鍛えると、関係のない能力</a:t>
            </a:r>
            <a:r>
              <a:rPr lang="en-US" altLang="ja-JP" dirty="0">
                <a:latin typeface="BIZ UDP明朝 Medium" panose="02020500000000000000" pitchFamily="18" charset="-128"/>
                <a:ea typeface="BIZ UDP明朝 Medium" panose="02020500000000000000" pitchFamily="18" charset="-128"/>
              </a:rPr>
              <a:t>――</a:t>
            </a:r>
            <a:r>
              <a:rPr lang="ja-JP" altLang="en-US" dirty="0">
                <a:latin typeface="BIZ UDP明朝 Medium" panose="02020500000000000000" pitchFamily="18" charset="-128"/>
                <a:ea typeface="BIZ UDP明朝 Medium" panose="02020500000000000000" pitchFamily="18" charset="-128"/>
              </a:rPr>
              <a:t>思考力や集中力、創造力など、人間らしい高次な能力も高まる</a:t>
            </a:r>
            <a:endParaRPr lang="en-US" altLang="ja-JP" dirty="0">
              <a:latin typeface="BIZ UDP明朝 Medium" panose="02020500000000000000" pitchFamily="18" charset="-128"/>
              <a:ea typeface="BIZ UDP明朝 Medium" panose="02020500000000000000" pitchFamily="18" charset="-128"/>
            </a:endParaRPr>
          </a:p>
          <a:p>
            <a:pPr lvl="1"/>
            <a:endParaRPr lang="en-US" altLang="ja-JP" dirty="0">
              <a:latin typeface="BIZ UDP明朝 Medium" panose="02020500000000000000" pitchFamily="18" charset="-128"/>
              <a:ea typeface="BIZ UDP明朝 Medium" panose="02020500000000000000" pitchFamily="18" charset="-128"/>
            </a:endParaRPr>
          </a:p>
          <a:p>
            <a:r>
              <a:rPr lang="ja-JP" altLang="en-US" dirty="0">
                <a:latin typeface="BIZ UDP明朝 Medium" panose="02020500000000000000" pitchFamily="18" charset="-128"/>
                <a:ea typeface="BIZ UDP明朝 Medium" panose="02020500000000000000" pitchFamily="18" charset="-128"/>
              </a:rPr>
              <a:t>転移の効果（トランスファー・エフェクト）</a:t>
            </a:r>
          </a:p>
          <a:p>
            <a:pPr eaLnBrk="1" hangingPunct="1"/>
            <a:endParaRPr lang="ja-JP" altLang="en-US" dirty="0">
              <a:latin typeface="BIZ UDP明朝 Medium" panose="02020500000000000000" pitchFamily="18" charset="-128"/>
              <a:ea typeface="BIZ UDP明朝 Medium" panose="02020500000000000000" pitchFamily="18" charset="-128"/>
            </a:endParaRPr>
          </a:p>
          <a:p>
            <a:pPr eaLnBrk="1" hangingPunct="1"/>
            <a:r>
              <a:rPr lang="ja-JP" altLang="en-US" dirty="0">
                <a:latin typeface="BIZ UDP明朝 Medium" panose="02020500000000000000" pitchFamily="18" charset="-128"/>
                <a:ea typeface="BIZ UDP明朝 Medium" panose="02020500000000000000" pitchFamily="18" charset="-128"/>
              </a:rPr>
              <a:t>アルツハイマー型と脳血管性型の両方の認知症の予防・改善に効果が期待できる。</a:t>
            </a:r>
          </a:p>
        </p:txBody>
      </p:sp>
      <p:pic>
        <p:nvPicPr>
          <p:cNvPr id="2" name="図 1">
            <a:extLst>
              <a:ext uri="{FF2B5EF4-FFF2-40B4-BE49-F238E27FC236}">
                <a16:creationId xmlns:a16="http://schemas.microsoft.com/office/drawing/2014/main" id="{53D23106-6695-C40F-11F8-38E22A28D8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53365" y="984467"/>
            <a:ext cx="10653957" cy="54855"/>
          </a:xfrm>
          <a:prstGeom prst="rect">
            <a:avLst/>
          </a:prstGeom>
        </p:spPr>
      </p:pic>
    </p:spTree>
    <p:extLst>
      <p:ext uri="{BB962C8B-B14F-4D97-AF65-F5344CB8AC3E}">
        <p14:creationId xmlns:p14="http://schemas.microsoft.com/office/powerpoint/2010/main" val="1931794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9286502D-DFE4-D93C-C42B-9237185D3608}"/>
              </a:ext>
            </a:extLst>
          </p:cNvPr>
          <p:cNvSpPr>
            <a:spLocks noGrp="1" noChangeArrowheads="1"/>
          </p:cNvSpPr>
          <p:nvPr>
            <p:ph type="title"/>
          </p:nvPr>
        </p:nvSpPr>
        <p:spPr/>
        <p:txBody>
          <a:bodyPr/>
          <a:lstStyle/>
          <a:p>
            <a:pPr eaLnBrk="1" hangingPunct="1"/>
            <a:r>
              <a:rPr lang="ja-JP" altLang="en-US" sz="4000"/>
              <a:t>「カード型・動物メモリ」①</a:t>
            </a:r>
            <a:br>
              <a:rPr lang="ja-JP" altLang="en-US" sz="4000"/>
            </a:br>
            <a:r>
              <a:rPr lang="ja-JP" altLang="en-US" sz="4000"/>
              <a:t>～ワーキングメモリ・注意力</a:t>
            </a:r>
          </a:p>
        </p:txBody>
      </p:sp>
      <p:sp>
        <p:nvSpPr>
          <p:cNvPr id="22531" name="Rectangle 3">
            <a:extLst>
              <a:ext uri="{FF2B5EF4-FFF2-40B4-BE49-F238E27FC236}">
                <a16:creationId xmlns:a16="http://schemas.microsoft.com/office/drawing/2014/main" id="{2690DB80-A3FF-7697-6738-F3476F8C6889}"/>
              </a:ext>
            </a:extLst>
          </p:cNvPr>
          <p:cNvSpPr>
            <a:spLocks noGrp="1" noChangeArrowheads="1"/>
          </p:cNvSpPr>
          <p:nvPr>
            <p:ph type="body" idx="1"/>
          </p:nvPr>
        </p:nvSpPr>
        <p:spPr>
          <a:xfrm>
            <a:off x="1917700" y="1700214"/>
            <a:ext cx="8280400" cy="4897437"/>
          </a:xfrm>
        </p:spPr>
        <p:txBody>
          <a:bodyPr/>
          <a:lstStyle/>
          <a:p>
            <a:pPr eaLnBrk="1" hangingPunct="1"/>
            <a:r>
              <a:rPr lang="ja-JP" altLang="en-US"/>
              <a:t>実際はカードを使います。</a:t>
            </a:r>
          </a:p>
          <a:p>
            <a:pPr eaLnBrk="1" hangingPunct="1"/>
            <a:r>
              <a:rPr lang="ja-JP" altLang="en-US"/>
              <a:t>動物の絵を見て「洋服の色」を言ってください。</a:t>
            </a:r>
          </a:p>
          <a:p>
            <a:pPr eaLnBrk="1" hangingPunct="1"/>
            <a:r>
              <a:rPr lang="ja-JP" altLang="en-US"/>
              <a:t>但し、「うさぎ」の場合には何も言いません。（色を言うのを我慢する）</a:t>
            </a:r>
          </a:p>
          <a:p>
            <a:pPr eaLnBrk="1" hangingPunct="1"/>
            <a:endParaRPr lang="en-US" altLang="ja-JP"/>
          </a:p>
        </p:txBody>
      </p:sp>
      <p:pic>
        <p:nvPicPr>
          <p:cNvPr id="22532" name="Picture 4" descr="カード型１③">
            <a:extLst>
              <a:ext uri="{FF2B5EF4-FFF2-40B4-BE49-F238E27FC236}">
                <a16:creationId xmlns:a16="http://schemas.microsoft.com/office/drawing/2014/main" id="{09302277-04A0-8A43-765D-4243B0805E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84784">
            <a:off x="9611061" y="3669689"/>
            <a:ext cx="1384300" cy="2844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カード型１⑥">
            <a:extLst>
              <a:ext uri="{FF2B5EF4-FFF2-40B4-BE49-F238E27FC236}">
                <a16:creationId xmlns:a16="http://schemas.microsoft.com/office/drawing/2014/main" id="{00F8B35C-49DF-71AF-B8B8-F630E13EE4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7925" y="260350"/>
            <a:ext cx="43370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カード型２⑤">
            <a:extLst>
              <a:ext uri="{FF2B5EF4-FFF2-40B4-BE49-F238E27FC236}">
                <a16:creationId xmlns:a16="http://schemas.microsoft.com/office/drawing/2014/main" id="{FBF03D74-CD1B-39CD-0B51-CDCB75829C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6888" y="233364"/>
            <a:ext cx="2867025" cy="643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カード型１③">
            <a:extLst>
              <a:ext uri="{FF2B5EF4-FFF2-40B4-BE49-F238E27FC236}">
                <a16:creationId xmlns:a16="http://schemas.microsoft.com/office/drawing/2014/main" id="{10DF1EE5-508C-7001-FDE0-6A3A28F5F7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1526" y="333376"/>
            <a:ext cx="3062287" cy="629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カード型２④">
            <a:extLst>
              <a:ext uri="{FF2B5EF4-FFF2-40B4-BE49-F238E27FC236}">
                <a16:creationId xmlns:a16="http://schemas.microsoft.com/office/drawing/2014/main" id="{E4F6C2B8-AD44-26E4-AAF1-6BA8A8306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2750" y="260350"/>
            <a:ext cx="3460750" cy="633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カード型２②">
            <a:extLst>
              <a:ext uri="{FF2B5EF4-FFF2-40B4-BE49-F238E27FC236}">
                <a16:creationId xmlns:a16="http://schemas.microsoft.com/office/drawing/2014/main" id="{BCAAC8B3-C493-5B8D-EBC2-4702867B92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2413" y="260350"/>
            <a:ext cx="3700463" cy="612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カード型１⑦">
            <a:extLst>
              <a:ext uri="{FF2B5EF4-FFF2-40B4-BE49-F238E27FC236}">
                <a16:creationId xmlns:a16="http://schemas.microsoft.com/office/drawing/2014/main" id="{F25FC9D6-00FC-1327-279F-E463497938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7926" y="333375"/>
            <a:ext cx="441483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カード型２⑥">
            <a:extLst>
              <a:ext uri="{FF2B5EF4-FFF2-40B4-BE49-F238E27FC236}">
                <a16:creationId xmlns:a16="http://schemas.microsoft.com/office/drawing/2014/main" id="{5A5BC5DF-89F0-769A-27C8-6132784CAB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3726" y="188913"/>
            <a:ext cx="2955925" cy="633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カード型２⑧">
            <a:extLst>
              <a:ext uri="{FF2B5EF4-FFF2-40B4-BE49-F238E27FC236}">
                <a16:creationId xmlns:a16="http://schemas.microsoft.com/office/drawing/2014/main" id="{2B385A01-B0B9-1BAF-3FD2-73272ADCA9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6850" y="260351"/>
            <a:ext cx="4070350" cy="633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カード型１①">
            <a:extLst>
              <a:ext uri="{FF2B5EF4-FFF2-40B4-BE49-F238E27FC236}">
                <a16:creationId xmlns:a16="http://schemas.microsoft.com/office/drawing/2014/main" id="{F4065F6A-B79E-5DDB-0847-21B82C5315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3926" y="254001"/>
            <a:ext cx="2708275" cy="617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カード型２⑦">
            <a:extLst>
              <a:ext uri="{FF2B5EF4-FFF2-40B4-BE49-F238E27FC236}">
                <a16:creationId xmlns:a16="http://schemas.microsoft.com/office/drawing/2014/main" id="{49F1E7C6-6B61-21AF-14AA-B9552DFB8F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0838" y="198438"/>
            <a:ext cx="3529013" cy="639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カード型２③">
            <a:extLst>
              <a:ext uri="{FF2B5EF4-FFF2-40B4-BE49-F238E27FC236}">
                <a16:creationId xmlns:a16="http://schemas.microsoft.com/office/drawing/2014/main" id="{FC3A1F0D-F1E7-3F9A-42ED-58DB50869C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7013" y="85726"/>
            <a:ext cx="3609975" cy="669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82C57703-EA82-7B0A-2846-B4191DEB666D}"/>
              </a:ext>
            </a:extLst>
          </p:cNvPr>
          <p:cNvSpPr>
            <a:spLocks noGrp="1" noChangeArrowheads="1"/>
          </p:cNvSpPr>
          <p:nvPr>
            <p:ph type="title"/>
          </p:nvPr>
        </p:nvSpPr>
        <p:spPr/>
        <p:txBody>
          <a:bodyPr/>
          <a:lstStyle/>
          <a:p>
            <a:pPr eaLnBrk="1" hangingPunct="1"/>
            <a:r>
              <a:rPr lang="ja-JP" altLang="en-US" sz="4000"/>
              <a:t>「カード型・動物メモリ」②</a:t>
            </a:r>
            <a:br>
              <a:rPr lang="ja-JP" altLang="en-US" sz="4000"/>
            </a:br>
            <a:r>
              <a:rPr lang="ja-JP" altLang="en-US" sz="4000"/>
              <a:t>～ワーキングメモリ・注意力</a:t>
            </a:r>
          </a:p>
        </p:txBody>
      </p:sp>
      <p:sp>
        <p:nvSpPr>
          <p:cNvPr id="34819" name="Rectangle 3">
            <a:extLst>
              <a:ext uri="{FF2B5EF4-FFF2-40B4-BE49-F238E27FC236}">
                <a16:creationId xmlns:a16="http://schemas.microsoft.com/office/drawing/2014/main" id="{411DF0A9-BCE2-850B-DD27-B7F75958318C}"/>
              </a:ext>
            </a:extLst>
          </p:cNvPr>
          <p:cNvSpPr>
            <a:spLocks noGrp="1" noChangeArrowheads="1"/>
          </p:cNvSpPr>
          <p:nvPr>
            <p:ph type="body" idx="1"/>
          </p:nvPr>
        </p:nvSpPr>
        <p:spPr>
          <a:xfrm>
            <a:off x="770965" y="1700214"/>
            <a:ext cx="9427135" cy="4897437"/>
          </a:xfrm>
        </p:spPr>
        <p:txBody>
          <a:bodyPr/>
          <a:lstStyle/>
          <a:p>
            <a:pPr eaLnBrk="1" hangingPunct="1"/>
            <a:r>
              <a:rPr lang="ja-JP" altLang="en-US" dirty="0"/>
              <a:t>「帽子の色」をいってください。</a:t>
            </a:r>
          </a:p>
          <a:p>
            <a:pPr eaLnBrk="1" hangingPunct="1"/>
            <a:r>
              <a:rPr lang="ja-JP" altLang="en-US" dirty="0"/>
              <a:t>但し、花をもっている場合は「洋服の色」をいいます</a:t>
            </a:r>
          </a:p>
        </p:txBody>
      </p:sp>
      <p:pic>
        <p:nvPicPr>
          <p:cNvPr id="34820" name="Picture 4" descr="カード型１③">
            <a:extLst>
              <a:ext uri="{FF2B5EF4-FFF2-40B4-BE49-F238E27FC236}">
                <a16:creationId xmlns:a16="http://schemas.microsoft.com/office/drawing/2014/main" id="{5F802889-8E17-AFEF-9CB8-5A1AA4F093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07301" y="3716339"/>
            <a:ext cx="1381125" cy="2835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4821" name="Picture 5" descr="カード型２⑤">
            <a:extLst>
              <a:ext uri="{FF2B5EF4-FFF2-40B4-BE49-F238E27FC236}">
                <a16:creationId xmlns:a16="http://schemas.microsoft.com/office/drawing/2014/main" id="{83481FB3-4F8F-6311-FDC7-7E6BACD4DD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1262" y="3716339"/>
            <a:ext cx="1284288" cy="28797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カード型１⑥">
            <a:extLst>
              <a:ext uri="{FF2B5EF4-FFF2-40B4-BE49-F238E27FC236}">
                <a16:creationId xmlns:a16="http://schemas.microsoft.com/office/drawing/2014/main" id="{595E0B4C-D0AF-0680-604E-1EFDAA7B63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7925" y="260350"/>
            <a:ext cx="4337050" cy="640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カード型２⑤">
            <a:extLst>
              <a:ext uri="{FF2B5EF4-FFF2-40B4-BE49-F238E27FC236}">
                <a16:creationId xmlns:a16="http://schemas.microsoft.com/office/drawing/2014/main" id="{0574C696-188C-1DE9-490E-5D2467F107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6888" y="233364"/>
            <a:ext cx="2867025" cy="643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カード型１③">
            <a:extLst>
              <a:ext uri="{FF2B5EF4-FFF2-40B4-BE49-F238E27FC236}">
                <a16:creationId xmlns:a16="http://schemas.microsoft.com/office/drawing/2014/main" id="{3B9FFE73-D877-9139-866A-29AEC2964A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1526" y="333376"/>
            <a:ext cx="3062287" cy="629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カード型２④">
            <a:extLst>
              <a:ext uri="{FF2B5EF4-FFF2-40B4-BE49-F238E27FC236}">
                <a16:creationId xmlns:a16="http://schemas.microsoft.com/office/drawing/2014/main" id="{59B60F7F-F419-A662-1745-C6958B0E3A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2750" y="260350"/>
            <a:ext cx="3460750" cy="633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カード型２②">
            <a:extLst>
              <a:ext uri="{FF2B5EF4-FFF2-40B4-BE49-F238E27FC236}">
                <a16:creationId xmlns:a16="http://schemas.microsoft.com/office/drawing/2014/main" id="{3796E176-DA53-DE16-CCB4-E16D7B64C1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2413" y="260350"/>
            <a:ext cx="3700463" cy="612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カード型１⑦">
            <a:extLst>
              <a:ext uri="{FF2B5EF4-FFF2-40B4-BE49-F238E27FC236}">
                <a16:creationId xmlns:a16="http://schemas.microsoft.com/office/drawing/2014/main" id="{98679594-6670-F7F4-FABE-B537D40593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7926" y="333375"/>
            <a:ext cx="441483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カード型２⑥">
            <a:extLst>
              <a:ext uri="{FF2B5EF4-FFF2-40B4-BE49-F238E27FC236}">
                <a16:creationId xmlns:a16="http://schemas.microsoft.com/office/drawing/2014/main" id="{14343ED9-F6A8-A6C9-115D-70097A035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3726" y="188913"/>
            <a:ext cx="2955925" cy="6335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カード型２⑧">
            <a:extLst>
              <a:ext uri="{FF2B5EF4-FFF2-40B4-BE49-F238E27FC236}">
                <a16:creationId xmlns:a16="http://schemas.microsoft.com/office/drawing/2014/main" id="{2AC8A248-880A-1FAF-6A2D-4738C018FE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6850" y="260351"/>
            <a:ext cx="4070350" cy="633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カード型１①">
            <a:extLst>
              <a:ext uri="{FF2B5EF4-FFF2-40B4-BE49-F238E27FC236}">
                <a16:creationId xmlns:a16="http://schemas.microsoft.com/office/drawing/2014/main" id="{BEB2F08D-AB55-09B3-B06C-5162A1D7C8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3926" y="254001"/>
            <a:ext cx="2708275" cy="617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カード型２⑦">
            <a:extLst>
              <a:ext uri="{FF2B5EF4-FFF2-40B4-BE49-F238E27FC236}">
                <a16:creationId xmlns:a16="http://schemas.microsoft.com/office/drawing/2014/main" id="{F9DDC26F-A2CA-EE61-3D32-D16EABA087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0838" y="198438"/>
            <a:ext cx="3529013" cy="639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カード型２③">
            <a:extLst>
              <a:ext uri="{FF2B5EF4-FFF2-40B4-BE49-F238E27FC236}">
                <a16:creationId xmlns:a16="http://schemas.microsoft.com/office/drawing/2014/main" id="{D97F5B60-F554-65F2-653F-0F57454424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37013" y="85726"/>
            <a:ext cx="3609975" cy="669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B2313511-B7B7-900E-85AB-C46B91B3EBC8}"/>
              </a:ext>
            </a:extLst>
          </p:cNvPr>
          <p:cNvSpPr>
            <a:spLocks noGrp="1" noChangeArrowheads="1"/>
          </p:cNvSpPr>
          <p:nvPr>
            <p:ph type="title"/>
          </p:nvPr>
        </p:nvSpPr>
        <p:spPr>
          <a:xfrm>
            <a:off x="2062162" y="1"/>
            <a:ext cx="8229600" cy="1084263"/>
          </a:xfrm>
        </p:spPr>
        <p:txBody>
          <a:bodyPr/>
          <a:lstStyle/>
          <a:p>
            <a:pPr eaLnBrk="1" hangingPunct="1"/>
            <a:r>
              <a:rPr lang="ja-JP" altLang="en-US" sz="3600"/>
              <a:t>　「イメージ連鎖記憶術」</a:t>
            </a:r>
          </a:p>
        </p:txBody>
      </p:sp>
      <p:sp>
        <p:nvSpPr>
          <p:cNvPr id="47107" name="Rectangle 3">
            <a:extLst>
              <a:ext uri="{FF2B5EF4-FFF2-40B4-BE49-F238E27FC236}">
                <a16:creationId xmlns:a16="http://schemas.microsoft.com/office/drawing/2014/main" id="{66D03E5D-B2A3-18A6-E3C6-FF6001F03BA9}"/>
              </a:ext>
            </a:extLst>
          </p:cNvPr>
          <p:cNvSpPr>
            <a:spLocks noGrp="1" noChangeArrowheads="1"/>
          </p:cNvSpPr>
          <p:nvPr>
            <p:ph idx="1"/>
          </p:nvPr>
        </p:nvSpPr>
        <p:spPr>
          <a:xfrm>
            <a:off x="1979612" y="1052513"/>
            <a:ext cx="8229600" cy="5073650"/>
          </a:xfrm>
        </p:spPr>
        <p:txBody>
          <a:bodyPr/>
          <a:lstStyle/>
          <a:p>
            <a:pPr eaLnBrk="1" hangingPunct="1"/>
            <a:r>
              <a:rPr lang="ja-JP" altLang="en-US" sz="2800"/>
              <a:t>覚えないで下さい。イメージしてください。</a:t>
            </a:r>
          </a:p>
        </p:txBody>
      </p:sp>
      <p:pic>
        <p:nvPicPr>
          <p:cNvPr id="47108" name="Picture 4">
            <a:extLst>
              <a:ext uri="{FF2B5EF4-FFF2-40B4-BE49-F238E27FC236}">
                <a16:creationId xmlns:a16="http://schemas.microsoft.com/office/drawing/2014/main" id="{82026A2A-9264-2DD5-826B-E36C406B5E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0175" y="1484313"/>
            <a:ext cx="1858962"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09" name="Picture 5">
            <a:extLst>
              <a:ext uri="{FF2B5EF4-FFF2-40B4-BE49-F238E27FC236}">
                <a16:creationId xmlns:a16="http://schemas.microsoft.com/office/drawing/2014/main" id="{4C2D762E-C84E-BBBD-3255-CBA9DAF3222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2412" y="1700213"/>
            <a:ext cx="2198688"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0" name="Picture 6">
            <a:extLst>
              <a:ext uri="{FF2B5EF4-FFF2-40B4-BE49-F238E27FC236}">
                <a16:creationId xmlns:a16="http://schemas.microsoft.com/office/drawing/2014/main" id="{6CC3E0EC-8F26-EFC0-308E-25368D2760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8513" y="4149725"/>
            <a:ext cx="1103313" cy="116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1" name="Picture 7">
            <a:extLst>
              <a:ext uri="{FF2B5EF4-FFF2-40B4-BE49-F238E27FC236}">
                <a16:creationId xmlns:a16="http://schemas.microsoft.com/office/drawing/2014/main" id="{C8F20734-10C9-8C4C-7CF4-0056CAC297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1263" y="3284539"/>
            <a:ext cx="1431925"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2" name="Picture 8">
            <a:extLst>
              <a:ext uri="{FF2B5EF4-FFF2-40B4-BE49-F238E27FC236}">
                <a16:creationId xmlns:a16="http://schemas.microsoft.com/office/drawing/2014/main" id="{B232C46A-94FB-5973-9328-4CBBF111182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41888" y="1916113"/>
            <a:ext cx="1579563" cy="1858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3" name="Picture 9">
            <a:extLst>
              <a:ext uri="{FF2B5EF4-FFF2-40B4-BE49-F238E27FC236}">
                <a16:creationId xmlns:a16="http://schemas.microsoft.com/office/drawing/2014/main" id="{172BF5B8-ACBE-7EA3-15C5-DCEEC2E8004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90950" y="3573464"/>
            <a:ext cx="1257300" cy="216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4" name="Picture 10">
            <a:extLst>
              <a:ext uri="{FF2B5EF4-FFF2-40B4-BE49-F238E27FC236}">
                <a16:creationId xmlns:a16="http://schemas.microsoft.com/office/drawing/2014/main" id="{ED32321C-C1A0-990E-724E-76AA0453562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34276" y="5084764"/>
            <a:ext cx="1768475"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115" name="Picture 11">
            <a:extLst>
              <a:ext uri="{FF2B5EF4-FFF2-40B4-BE49-F238E27FC236}">
                <a16:creationId xmlns:a16="http://schemas.microsoft.com/office/drawing/2014/main" id="{294B1DFC-1EF6-AAA1-DC90-97281EBD13D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62162" y="5013325"/>
            <a:ext cx="1074738" cy="109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A26F537A-1BDE-B9C7-D6D8-649E6D92AEB3}"/>
              </a:ext>
            </a:extLst>
          </p:cNvPr>
          <p:cNvSpPr>
            <a:spLocks noGrp="1" noChangeArrowheads="1"/>
          </p:cNvSpPr>
          <p:nvPr>
            <p:ph type="body" idx="1"/>
          </p:nvPr>
        </p:nvSpPr>
        <p:spPr>
          <a:xfrm>
            <a:off x="1979612" y="620713"/>
            <a:ext cx="8229600" cy="5903912"/>
          </a:xfrm>
        </p:spPr>
        <p:txBody>
          <a:bodyPr/>
          <a:lstStyle/>
          <a:p>
            <a:pPr eaLnBrk="1" hangingPunct="1"/>
            <a:r>
              <a:rPr lang="ja-JP" altLang="en-US">
                <a:solidFill>
                  <a:srgbClr val="FF0000"/>
                </a:solidFill>
              </a:rPr>
              <a:t>ゾウ</a:t>
            </a:r>
            <a:r>
              <a:rPr lang="ja-JP" altLang="en-US"/>
              <a:t>と</a:t>
            </a:r>
            <a:r>
              <a:rPr lang="ja-JP" altLang="en-US">
                <a:solidFill>
                  <a:srgbClr val="FF0000"/>
                </a:solidFill>
              </a:rPr>
              <a:t>車</a:t>
            </a:r>
            <a:r>
              <a:rPr lang="ja-JP" altLang="en-US"/>
              <a:t>がつなひきをすることになった。</a:t>
            </a:r>
          </a:p>
          <a:p>
            <a:pPr eaLnBrk="1" hangingPunct="1"/>
            <a:r>
              <a:rPr lang="ja-JP" altLang="en-US"/>
              <a:t>ゾウは真っ赤な</a:t>
            </a:r>
            <a:r>
              <a:rPr lang="ja-JP" altLang="en-US">
                <a:solidFill>
                  <a:srgbClr val="FF0000"/>
                </a:solidFill>
              </a:rPr>
              <a:t>リンゴ</a:t>
            </a:r>
            <a:r>
              <a:rPr lang="ja-JP" altLang="en-US"/>
              <a:t>をたくさん食べて力をたくわえた。</a:t>
            </a:r>
          </a:p>
          <a:p>
            <a:pPr eaLnBrk="1" hangingPunct="1"/>
            <a:r>
              <a:rPr lang="ja-JP" altLang="en-US"/>
              <a:t>でも</a:t>
            </a:r>
            <a:r>
              <a:rPr lang="ja-JP" altLang="en-US">
                <a:solidFill>
                  <a:srgbClr val="FF0000"/>
                </a:solidFill>
              </a:rPr>
              <a:t>バナナ</a:t>
            </a:r>
            <a:r>
              <a:rPr lang="ja-JP" altLang="en-US"/>
              <a:t>の皮をふんで、すべって負けてしまった。</a:t>
            </a:r>
          </a:p>
          <a:p>
            <a:pPr eaLnBrk="1" hangingPunct="1"/>
            <a:r>
              <a:rPr lang="ja-JP" altLang="en-US"/>
              <a:t>負けたゾウは</a:t>
            </a:r>
            <a:r>
              <a:rPr lang="ja-JP" altLang="en-US">
                <a:solidFill>
                  <a:srgbClr val="FF0000"/>
                </a:solidFill>
              </a:rPr>
              <a:t>ぼうし</a:t>
            </a:r>
            <a:r>
              <a:rPr lang="ja-JP" altLang="en-US"/>
              <a:t>をかぶり、</a:t>
            </a:r>
            <a:r>
              <a:rPr lang="ja-JP" altLang="en-US">
                <a:solidFill>
                  <a:srgbClr val="FF0000"/>
                </a:solidFill>
              </a:rPr>
              <a:t>ひまわり</a:t>
            </a:r>
            <a:r>
              <a:rPr lang="ja-JP" altLang="en-US"/>
              <a:t>のメガネをして、</a:t>
            </a:r>
            <a:r>
              <a:rPr lang="ja-JP" altLang="en-US">
                <a:solidFill>
                  <a:srgbClr val="FF0000"/>
                </a:solidFill>
              </a:rPr>
              <a:t>自転車</a:t>
            </a:r>
            <a:r>
              <a:rPr lang="ja-JP" altLang="en-US"/>
              <a:t>に乗って逃げた。</a:t>
            </a:r>
          </a:p>
          <a:p>
            <a:pPr eaLnBrk="1" hangingPunct="1"/>
            <a:r>
              <a:rPr lang="ja-JP" altLang="en-US">
                <a:solidFill>
                  <a:srgbClr val="FF0000"/>
                </a:solidFill>
              </a:rPr>
              <a:t>とんぼ</a:t>
            </a:r>
            <a:r>
              <a:rPr lang="ja-JP" altLang="en-US"/>
              <a:t>が必死に追いかけてきてぼうしにとまった。</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50D7A14C-CCC9-507B-FB2E-E373F9F28D31}"/>
              </a:ext>
            </a:extLst>
          </p:cNvPr>
          <p:cNvSpPr>
            <a:spLocks noGrp="1" noChangeArrowheads="1"/>
          </p:cNvSpPr>
          <p:nvPr>
            <p:ph type="title"/>
          </p:nvPr>
        </p:nvSpPr>
        <p:spPr/>
        <p:txBody>
          <a:bodyPr/>
          <a:lstStyle/>
          <a:p>
            <a:pPr eaLnBrk="1" hangingPunct="1"/>
            <a:endParaRPr lang="ja-JP" altLang="ja-JP"/>
          </a:p>
        </p:txBody>
      </p:sp>
      <p:sp>
        <p:nvSpPr>
          <p:cNvPr id="51203" name="Rectangle 3">
            <a:extLst>
              <a:ext uri="{FF2B5EF4-FFF2-40B4-BE49-F238E27FC236}">
                <a16:creationId xmlns:a16="http://schemas.microsoft.com/office/drawing/2014/main" id="{C4123047-7DD9-B930-4BC0-3F4F83C3B4F4}"/>
              </a:ext>
            </a:extLst>
          </p:cNvPr>
          <p:cNvSpPr>
            <a:spLocks noGrp="1" noChangeArrowheads="1"/>
          </p:cNvSpPr>
          <p:nvPr>
            <p:ph type="body" idx="1"/>
          </p:nvPr>
        </p:nvSpPr>
        <p:spPr/>
        <p:txBody>
          <a:bodyPr/>
          <a:lstStyle/>
          <a:p>
            <a:pPr eaLnBrk="1" hangingPunct="1"/>
            <a:r>
              <a:rPr lang="ja-JP" altLang="en-US"/>
              <a:t>答えは？</a:t>
            </a:r>
          </a:p>
          <a:p>
            <a:pPr eaLnBrk="1" hangingPunct="1"/>
            <a:r>
              <a:rPr lang="ja-JP" altLang="en-US"/>
              <a:t>８こ　言えるかな？</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2F04653C-4B54-8822-B694-A08E8CF96834}"/>
              </a:ext>
            </a:extLst>
          </p:cNvPr>
          <p:cNvSpPr>
            <a:spLocks noGrp="1" noChangeArrowheads="1"/>
          </p:cNvSpPr>
          <p:nvPr>
            <p:ph type="title"/>
          </p:nvPr>
        </p:nvSpPr>
        <p:spPr>
          <a:xfrm>
            <a:off x="2062162" y="1"/>
            <a:ext cx="8229600" cy="1084263"/>
          </a:xfrm>
        </p:spPr>
        <p:txBody>
          <a:bodyPr/>
          <a:lstStyle/>
          <a:p>
            <a:pPr eaLnBrk="1" hangingPunct="1"/>
            <a:r>
              <a:rPr lang="ja-JP" altLang="en-US" sz="3600"/>
              <a:t>　「イメージ連鎖記憶術」</a:t>
            </a:r>
          </a:p>
        </p:txBody>
      </p:sp>
      <p:sp>
        <p:nvSpPr>
          <p:cNvPr id="53251" name="Rectangle 3">
            <a:extLst>
              <a:ext uri="{FF2B5EF4-FFF2-40B4-BE49-F238E27FC236}">
                <a16:creationId xmlns:a16="http://schemas.microsoft.com/office/drawing/2014/main" id="{9D5CE34A-7437-F5AA-A789-60EB2858D7C9}"/>
              </a:ext>
            </a:extLst>
          </p:cNvPr>
          <p:cNvSpPr>
            <a:spLocks noGrp="1" noChangeArrowheads="1"/>
          </p:cNvSpPr>
          <p:nvPr>
            <p:ph idx="1"/>
          </p:nvPr>
        </p:nvSpPr>
        <p:spPr>
          <a:xfrm>
            <a:off x="1979612" y="1052513"/>
            <a:ext cx="8229600" cy="5073650"/>
          </a:xfrm>
        </p:spPr>
        <p:txBody>
          <a:bodyPr/>
          <a:lstStyle/>
          <a:p>
            <a:pPr eaLnBrk="1" hangingPunct="1"/>
            <a:r>
              <a:rPr lang="ja-JP" altLang="en-US" sz="2800"/>
              <a:t>答え。</a:t>
            </a:r>
          </a:p>
        </p:txBody>
      </p:sp>
      <p:pic>
        <p:nvPicPr>
          <p:cNvPr id="53252" name="Picture 4">
            <a:extLst>
              <a:ext uri="{FF2B5EF4-FFF2-40B4-BE49-F238E27FC236}">
                <a16:creationId xmlns:a16="http://schemas.microsoft.com/office/drawing/2014/main" id="{3207898B-9810-3125-2E8F-B1461BABB4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0175" y="1484313"/>
            <a:ext cx="1858962" cy="138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3" name="Picture 5">
            <a:extLst>
              <a:ext uri="{FF2B5EF4-FFF2-40B4-BE49-F238E27FC236}">
                <a16:creationId xmlns:a16="http://schemas.microsoft.com/office/drawing/2014/main" id="{B27D9059-4DAD-FFCE-DD79-0207FEC5E6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2412" y="1700213"/>
            <a:ext cx="2198688"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4" name="Picture 6">
            <a:extLst>
              <a:ext uri="{FF2B5EF4-FFF2-40B4-BE49-F238E27FC236}">
                <a16:creationId xmlns:a16="http://schemas.microsoft.com/office/drawing/2014/main" id="{14A9F6A9-0AC8-594E-CB4B-2451CE43F0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8513" y="4149725"/>
            <a:ext cx="1103313" cy="1169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5" name="Picture 7">
            <a:extLst>
              <a:ext uri="{FF2B5EF4-FFF2-40B4-BE49-F238E27FC236}">
                <a16:creationId xmlns:a16="http://schemas.microsoft.com/office/drawing/2014/main" id="{A9A15C36-6508-6180-DB39-24497BFA162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31263" y="3284539"/>
            <a:ext cx="1431925"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6" name="Picture 8">
            <a:extLst>
              <a:ext uri="{FF2B5EF4-FFF2-40B4-BE49-F238E27FC236}">
                <a16:creationId xmlns:a16="http://schemas.microsoft.com/office/drawing/2014/main" id="{8413BA8F-E6D8-9C9C-3D95-3587AF730CF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41888" y="1916113"/>
            <a:ext cx="1579563" cy="1858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7" name="Picture 9">
            <a:extLst>
              <a:ext uri="{FF2B5EF4-FFF2-40B4-BE49-F238E27FC236}">
                <a16:creationId xmlns:a16="http://schemas.microsoft.com/office/drawing/2014/main" id="{9C9866AE-2E3A-E577-E6EF-E321D7E93CB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90950" y="3573464"/>
            <a:ext cx="1257300" cy="216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8" name="Picture 10">
            <a:extLst>
              <a:ext uri="{FF2B5EF4-FFF2-40B4-BE49-F238E27FC236}">
                <a16:creationId xmlns:a16="http://schemas.microsoft.com/office/drawing/2014/main" id="{E9B10A91-87C3-03C4-1C43-06A33DAE7F2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534276" y="5084764"/>
            <a:ext cx="1768475"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259" name="Picture 11">
            <a:extLst>
              <a:ext uri="{FF2B5EF4-FFF2-40B4-BE49-F238E27FC236}">
                <a16:creationId xmlns:a16="http://schemas.microsoft.com/office/drawing/2014/main" id="{947A14FF-0DE0-5FB0-DAC0-9937FAAEDD38}"/>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62162" y="5013325"/>
            <a:ext cx="1074738" cy="109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a:extLst>
              <a:ext uri="{FF2B5EF4-FFF2-40B4-BE49-F238E27FC236}">
                <a16:creationId xmlns:a16="http://schemas.microsoft.com/office/drawing/2014/main" id="{B2B67486-5C5F-B4CB-7986-A0B47B74ABAD}"/>
              </a:ext>
            </a:extLst>
          </p:cNvPr>
          <p:cNvSpPr txBox="1">
            <a:spLocks noChangeArrowheads="1"/>
          </p:cNvSpPr>
          <p:nvPr/>
        </p:nvSpPr>
        <p:spPr bwMode="auto">
          <a:xfrm>
            <a:off x="1785938" y="174350"/>
            <a:ext cx="8424863"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fontAlgn="base">
              <a:spcBef>
                <a:spcPct val="50000"/>
              </a:spcBef>
              <a:spcAft>
                <a:spcPct val="0"/>
              </a:spcAft>
              <a:buNone/>
            </a:pPr>
            <a:r>
              <a:rPr lang="ja-JP" altLang="en-US" sz="3600" dirty="0">
                <a:solidFill>
                  <a:srgbClr val="000000"/>
                </a:solidFill>
              </a:rPr>
              <a:t>　　　「レク型：盆踊り風・あんたがどこさ」</a:t>
            </a:r>
          </a:p>
          <a:p>
            <a:pPr fontAlgn="base">
              <a:spcBef>
                <a:spcPct val="50000"/>
              </a:spcBef>
              <a:spcAft>
                <a:spcPct val="0"/>
              </a:spcAft>
              <a:buNone/>
            </a:pPr>
            <a:r>
              <a:rPr lang="ja-JP" altLang="en-US" sz="3600" dirty="0">
                <a:solidFill>
                  <a:srgbClr val="000000"/>
                </a:solidFill>
              </a:rPr>
              <a:t>　　　　～ワーキングメモリ・上肢筋力</a:t>
            </a:r>
          </a:p>
        </p:txBody>
      </p:sp>
      <p:sp>
        <p:nvSpPr>
          <p:cNvPr id="59395" name="Rectangle 3">
            <a:extLst>
              <a:ext uri="{FF2B5EF4-FFF2-40B4-BE49-F238E27FC236}">
                <a16:creationId xmlns:a16="http://schemas.microsoft.com/office/drawing/2014/main" id="{C997D777-67BC-FDF9-BE06-79BF084C8D06}"/>
              </a:ext>
            </a:extLst>
          </p:cNvPr>
          <p:cNvSpPr>
            <a:spLocks noChangeArrowheads="1"/>
          </p:cNvSpPr>
          <p:nvPr/>
        </p:nvSpPr>
        <p:spPr bwMode="auto">
          <a:xfrm>
            <a:off x="4757530" y="1989139"/>
            <a:ext cx="636104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fontAlgn="base">
              <a:spcAft>
                <a:spcPct val="0"/>
              </a:spcAft>
            </a:pPr>
            <a:r>
              <a:rPr lang="ja-JP" altLang="en-US" sz="2800" dirty="0">
                <a:solidFill>
                  <a:srgbClr val="000000"/>
                </a:solidFill>
              </a:rPr>
              <a:t>右手は手のひらをおでこに向けて、　　左手は、手のひらを外側へむけます。</a:t>
            </a:r>
            <a:endParaRPr lang="en-US" altLang="ja-JP" sz="2800" dirty="0">
              <a:solidFill>
                <a:srgbClr val="000000"/>
              </a:solidFill>
            </a:endParaRPr>
          </a:p>
          <a:p>
            <a:pPr fontAlgn="base">
              <a:spcAft>
                <a:spcPct val="0"/>
              </a:spcAft>
            </a:pPr>
            <a:endParaRPr lang="en-US" altLang="ja-JP" sz="2800" dirty="0">
              <a:solidFill>
                <a:srgbClr val="000000"/>
              </a:solidFill>
            </a:endParaRPr>
          </a:p>
          <a:p>
            <a:pPr fontAlgn="base">
              <a:spcAft>
                <a:spcPct val="0"/>
              </a:spcAft>
            </a:pPr>
            <a:r>
              <a:rPr lang="ja-JP" altLang="en-US" sz="2800" dirty="0">
                <a:solidFill>
                  <a:srgbClr val="000000"/>
                </a:solidFill>
              </a:rPr>
              <a:t>歌の拍子にあわせて、手のひらをかえします</a:t>
            </a:r>
            <a:endParaRPr lang="en-US" altLang="ja-JP" sz="2800" dirty="0">
              <a:solidFill>
                <a:srgbClr val="000000"/>
              </a:solidFill>
            </a:endParaRPr>
          </a:p>
          <a:p>
            <a:pPr fontAlgn="base">
              <a:spcAft>
                <a:spcPct val="0"/>
              </a:spcAft>
            </a:pPr>
            <a:endParaRPr lang="ja-JP" altLang="en-US" sz="2800" dirty="0">
              <a:solidFill>
                <a:srgbClr val="000000"/>
              </a:solidFill>
            </a:endParaRPr>
          </a:p>
          <a:p>
            <a:pPr fontAlgn="base">
              <a:spcAft>
                <a:spcPct val="0"/>
              </a:spcAft>
            </a:pPr>
            <a:r>
              <a:rPr lang="ja-JP" altLang="en-US" sz="2800" dirty="0">
                <a:solidFill>
                  <a:srgbClr val="000000"/>
                </a:solidFill>
              </a:rPr>
              <a:t>「さ」のところでは開いていた両手の　ひらをグーにします。</a:t>
            </a:r>
          </a:p>
        </p:txBody>
      </p:sp>
      <p:sp>
        <p:nvSpPr>
          <p:cNvPr id="59396" name="Text Box 12">
            <a:extLst>
              <a:ext uri="{FF2B5EF4-FFF2-40B4-BE49-F238E27FC236}">
                <a16:creationId xmlns:a16="http://schemas.microsoft.com/office/drawing/2014/main" id="{37C903C6-851B-1214-2EC4-F2B1A7B7A616}"/>
              </a:ext>
            </a:extLst>
          </p:cNvPr>
          <p:cNvSpPr txBox="1">
            <a:spLocks noChangeArrowheads="1"/>
          </p:cNvSpPr>
          <p:nvPr/>
        </p:nvSpPr>
        <p:spPr bwMode="auto">
          <a:xfrm>
            <a:off x="481289" y="1827561"/>
            <a:ext cx="3313113" cy="2951163"/>
          </a:xfrm>
          <a:prstGeom prst="rect">
            <a:avLst/>
          </a:prstGeom>
          <a:solidFill>
            <a:srgbClr val="FFFFFF"/>
          </a:solidFill>
          <a:ln w="9525">
            <a:solidFill>
              <a:srgbClr val="000000"/>
            </a:solidFill>
            <a:miter lim="800000"/>
            <a:headEnd/>
            <a:tailEnd/>
          </a:ln>
        </p:spPr>
        <p:txBody>
          <a:bodyPr wrap="none" lIns="74295" tIns="8890" rIns="74295" bIns="8890"/>
          <a:lstStyle>
            <a:lvl1pPr marL="342900" indent="-342900">
              <a:spcBef>
                <a:spcPct val="20000"/>
              </a:spcBef>
              <a:buChar char="•"/>
              <a:defRPr kumimoji="1" sz="3200">
                <a:solidFill>
                  <a:schemeClr val="tx1"/>
                </a:solidFill>
                <a:latin typeface="Arial" panose="020B0604020202020204" pitchFamily="34" charset="0"/>
                <a:ea typeface="ＭＳ Ｐゴシック" panose="020B0600070205080204" pitchFamily="50" charset="-128"/>
              </a:defRPr>
            </a:lvl1pPr>
            <a:lvl2pPr>
              <a:spcBef>
                <a:spcPct val="20000"/>
              </a:spcBef>
              <a:buChar char="–"/>
              <a:defRPr kumimoji="1" sz="28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4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2000">
                <a:solidFill>
                  <a:schemeClr val="tx1"/>
                </a:solidFill>
                <a:latin typeface="Arial" panose="020B0604020202020204" pitchFamily="34" charset="0"/>
                <a:ea typeface="ＭＳ Ｐゴシック" panose="020B0600070205080204" pitchFamily="50" charset="-128"/>
              </a:defRPr>
            </a:lvl9pPr>
          </a:lstStyle>
          <a:p>
            <a:pPr lvl="1" algn="just" fontAlgn="base">
              <a:spcBef>
                <a:spcPct val="0"/>
              </a:spcBef>
              <a:spcAft>
                <a:spcPct val="0"/>
              </a:spcAft>
              <a:buNone/>
            </a:pPr>
            <a:r>
              <a:rPr lang="ja-JP" altLang="en-US" dirty="0">
                <a:solidFill>
                  <a:srgbClr val="000000"/>
                </a:solidFill>
                <a:latin typeface="AR P丸ゴシック体M" pitchFamily="50" charset="-128"/>
              </a:rPr>
              <a:t>あんたがたどこさ</a:t>
            </a:r>
          </a:p>
          <a:p>
            <a:pPr lvl="1" algn="just" fontAlgn="base">
              <a:spcBef>
                <a:spcPct val="0"/>
              </a:spcBef>
              <a:spcAft>
                <a:spcPct val="0"/>
              </a:spcAft>
              <a:buNone/>
            </a:pPr>
            <a:r>
              <a:rPr lang="ja-JP" altLang="en-US" dirty="0">
                <a:solidFill>
                  <a:srgbClr val="000000"/>
                </a:solidFill>
                <a:latin typeface="AR P丸ゴシック体M" pitchFamily="50" charset="-128"/>
              </a:rPr>
              <a:t>ひごさ</a:t>
            </a:r>
          </a:p>
          <a:p>
            <a:pPr lvl="1" algn="just" fontAlgn="base">
              <a:spcBef>
                <a:spcPct val="0"/>
              </a:spcBef>
              <a:spcAft>
                <a:spcPct val="0"/>
              </a:spcAft>
              <a:buNone/>
            </a:pPr>
            <a:r>
              <a:rPr lang="ja-JP" altLang="en-US" dirty="0">
                <a:solidFill>
                  <a:srgbClr val="000000"/>
                </a:solidFill>
                <a:latin typeface="AR P丸ゴシック体M" pitchFamily="50" charset="-128"/>
              </a:rPr>
              <a:t>ひごどこさ</a:t>
            </a:r>
          </a:p>
          <a:p>
            <a:pPr lvl="1" algn="just" fontAlgn="base">
              <a:spcBef>
                <a:spcPct val="0"/>
              </a:spcBef>
              <a:spcAft>
                <a:spcPct val="0"/>
              </a:spcAft>
              <a:buNone/>
            </a:pPr>
            <a:r>
              <a:rPr lang="ja-JP" altLang="en-US" dirty="0">
                <a:solidFill>
                  <a:srgbClr val="000000"/>
                </a:solidFill>
                <a:latin typeface="AR P丸ゴシック体M" pitchFamily="50" charset="-128"/>
              </a:rPr>
              <a:t>熊本さ</a:t>
            </a:r>
          </a:p>
          <a:p>
            <a:pPr lvl="1" algn="just" fontAlgn="base">
              <a:spcBef>
                <a:spcPct val="0"/>
              </a:spcBef>
              <a:spcAft>
                <a:spcPct val="0"/>
              </a:spcAft>
              <a:buNone/>
            </a:pPr>
            <a:r>
              <a:rPr lang="ja-JP" altLang="en-US" dirty="0">
                <a:solidFill>
                  <a:srgbClr val="000000"/>
                </a:solidFill>
                <a:latin typeface="AR P丸ゴシック体M" pitchFamily="50" charset="-128"/>
              </a:rPr>
              <a:t>熊本どこさ</a:t>
            </a:r>
          </a:p>
          <a:p>
            <a:pPr lvl="1" algn="just" fontAlgn="base">
              <a:spcBef>
                <a:spcPct val="0"/>
              </a:spcBef>
              <a:spcAft>
                <a:spcPct val="0"/>
              </a:spcAft>
              <a:buNone/>
            </a:pPr>
            <a:r>
              <a:rPr lang="ja-JP" altLang="en-US" dirty="0">
                <a:solidFill>
                  <a:srgbClr val="000000"/>
                </a:solidFill>
                <a:latin typeface="AR P丸ゴシック体M" pitchFamily="50" charset="-128"/>
              </a:rPr>
              <a:t>せんばさ</a:t>
            </a:r>
          </a:p>
          <a:p>
            <a:pPr lvl="1" algn="just" fontAlgn="base">
              <a:spcBef>
                <a:spcPct val="0"/>
              </a:spcBef>
              <a:spcAft>
                <a:spcPct val="0"/>
              </a:spcAft>
              <a:buNone/>
            </a:pPr>
            <a:endParaRPr lang="en-US" altLang="ja-JP" dirty="0">
              <a:solidFill>
                <a:srgbClr val="000000"/>
              </a:solidFill>
            </a:endParaRPr>
          </a:p>
        </p:txBody>
      </p:sp>
      <p:pic>
        <p:nvPicPr>
          <p:cNvPr id="59397" name="Picture 15" descr="あんたがた２">
            <a:extLst>
              <a:ext uri="{FF2B5EF4-FFF2-40B4-BE49-F238E27FC236}">
                <a16:creationId xmlns:a16="http://schemas.microsoft.com/office/drawing/2014/main" id="{227E7368-A85A-94D6-7ECC-E5CFFEECAB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567" y="4941888"/>
            <a:ext cx="1938338" cy="161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WordArt 19">
            <a:extLst>
              <a:ext uri="{FF2B5EF4-FFF2-40B4-BE49-F238E27FC236}">
                <a16:creationId xmlns:a16="http://schemas.microsoft.com/office/drawing/2014/main" id="{783BBB6A-3185-4F28-70B4-9CE09FF3540D}"/>
              </a:ext>
            </a:extLst>
          </p:cNvPr>
          <p:cNvSpPr>
            <a:spLocks noChangeArrowheads="1" noChangeShapeType="1" noTextEdit="1"/>
          </p:cNvSpPr>
          <p:nvPr/>
        </p:nvSpPr>
        <p:spPr bwMode="auto">
          <a:xfrm>
            <a:off x="2685979" y="5132253"/>
            <a:ext cx="685800" cy="404812"/>
          </a:xfrm>
          <a:prstGeom prst="rect">
            <a:avLst/>
          </a:prstGeom>
        </p:spPr>
        <p:txBody>
          <a:bodyPr wrap="none" fromWordArt="1">
            <a:prstTxWarp prst="textSlantUp">
              <a:avLst>
                <a:gd name="adj" fmla="val 55556"/>
              </a:avLst>
            </a:prstTxWarp>
          </a:bodyPr>
          <a:lstStyle/>
          <a:p>
            <a:pPr algn="ctr" eaLnBrk="0" fontAlgn="base" hangingPunct="0">
              <a:spcBef>
                <a:spcPct val="0"/>
              </a:spcBef>
              <a:spcAft>
                <a:spcPct val="0"/>
              </a:spcAft>
            </a:pPr>
            <a:r>
              <a:rPr kumimoji="1" lang="ja-JP" altLang="en-US" kern="10" dirty="0">
                <a:ln w="9525">
                  <a:solidFill>
                    <a:srgbClr val="000000"/>
                  </a:solidFill>
                  <a:round/>
                  <a:headEnd/>
                  <a:tailEnd/>
                </a:ln>
                <a:solidFill>
                  <a:srgbClr val="000000"/>
                </a:solidFill>
                <a:latin typeface="ＭＳ Ｐゴシック" panose="020B0600070205080204" pitchFamily="50" charset="-128"/>
                <a:ea typeface="ＭＳ Ｐゴシック" panose="020B0600070205080204" pitchFamily="50" charset="-128"/>
              </a:rPr>
              <a:t>ひら</a:t>
            </a:r>
          </a:p>
        </p:txBody>
      </p:sp>
      <p:sp>
        <p:nvSpPr>
          <p:cNvPr id="59399" name="WordArt 20">
            <a:extLst>
              <a:ext uri="{FF2B5EF4-FFF2-40B4-BE49-F238E27FC236}">
                <a16:creationId xmlns:a16="http://schemas.microsoft.com/office/drawing/2014/main" id="{C13347A1-93F1-92C4-9B4B-E82F6F70952C}"/>
              </a:ext>
            </a:extLst>
          </p:cNvPr>
          <p:cNvSpPr>
            <a:spLocks noChangeArrowheads="1" noChangeShapeType="1" noTextEdit="1"/>
          </p:cNvSpPr>
          <p:nvPr/>
        </p:nvSpPr>
        <p:spPr bwMode="auto">
          <a:xfrm>
            <a:off x="2836792" y="5670416"/>
            <a:ext cx="685800" cy="404813"/>
          </a:xfrm>
          <a:prstGeom prst="rect">
            <a:avLst/>
          </a:prstGeom>
        </p:spPr>
        <p:txBody>
          <a:bodyPr wrap="none" fromWordArt="1">
            <a:prstTxWarp prst="textSlantUp">
              <a:avLst>
                <a:gd name="adj" fmla="val 55556"/>
              </a:avLst>
            </a:prstTxWarp>
          </a:bodyPr>
          <a:lstStyle/>
          <a:p>
            <a:pPr algn="ctr" eaLnBrk="0" fontAlgn="base" hangingPunct="0">
              <a:spcBef>
                <a:spcPct val="0"/>
              </a:spcBef>
              <a:spcAft>
                <a:spcPct val="0"/>
              </a:spcAft>
            </a:pPr>
            <a:r>
              <a:rPr kumimoji="1" lang="ja-JP" altLang="en-US" kern="10" dirty="0">
                <a:ln w="9525">
                  <a:solidFill>
                    <a:srgbClr val="000000"/>
                  </a:solidFill>
                  <a:round/>
                  <a:headEnd/>
                  <a:tailEnd/>
                </a:ln>
                <a:solidFill>
                  <a:srgbClr val="000000"/>
                </a:solidFill>
                <a:latin typeface="ＭＳ Ｐゴシック" panose="020B0600070205080204" pitchFamily="50" charset="-128"/>
                <a:ea typeface="ＭＳ Ｐゴシック" panose="020B0600070205080204" pitchFamily="50" charset="-128"/>
              </a:rPr>
              <a:t>ひら</a:t>
            </a:r>
          </a:p>
        </p:txBody>
      </p:sp>
      <p:pic>
        <p:nvPicPr>
          <p:cNvPr id="59400" name="Picture 11" descr="http://t0.gstatic.com/images?q=tbn:ANd9GcRT4077afpp_RIE58uDI5LGRk0OKHaDQm2zaZ0CaoHZYtZyU5Pw">
            <a:extLst>
              <a:ext uri="{FF2B5EF4-FFF2-40B4-BE49-F238E27FC236}">
                <a16:creationId xmlns:a16="http://schemas.microsoft.com/office/drawing/2014/main" id="{F89A8E29-D03B-2491-0864-E6C5EAE7C3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24792" y="5291001"/>
            <a:ext cx="1187450"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advTm="51168"/>
</p:sld>
</file>

<file path=ppt/slides/slide51.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1A6BB5"/>
          </a:solidFill>
          <a:ln/>
        </p:spPr>
      </p:sp>
      <p:sp>
        <p:nvSpPr>
          <p:cNvPr id="3" name="Shape 1"/>
          <p:cNvSpPr/>
          <p:nvPr/>
        </p:nvSpPr>
        <p:spPr>
          <a:xfrm>
            <a:off x="164592" y="0"/>
            <a:ext cx="12024360" cy="384048"/>
          </a:xfrm>
          <a:prstGeom prst="rect">
            <a:avLst/>
          </a:prstGeom>
          <a:solidFill>
            <a:srgbClr val="D6E8F7"/>
          </a:solidFill>
          <a:ln/>
        </p:spPr>
      </p:sp>
      <p:sp>
        <p:nvSpPr>
          <p:cNvPr id="4" name="Text 2"/>
          <p:cNvSpPr txBox="1"/>
          <p:nvPr/>
        </p:nvSpPr>
        <p:spPr>
          <a:xfrm>
            <a:off x="347472" y="64008"/>
            <a:ext cx="6400800" cy="256032"/>
          </a:xfrm>
          <a:prstGeom prst="rect">
            <a:avLst/>
          </a:prstGeom>
          <a:noFill/>
          <a:ln/>
        </p:spPr>
        <p:txBody>
          <a:bodyPr wrap="square" lIns="0" tIns="0" rIns="0" bIns="0" rtlCol="0" anchor="ctr"/>
          <a:lstStyle/>
          <a:p>
            <a:pPr marL="0" indent="0">
              <a:buNone/>
            </a:pPr>
            <a:r>
              <a:rPr lang="en-US" sz="1100" b="1" dirty="0">
                <a:solidFill>
                  <a:srgbClr val="1A6BB5"/>
                </a:solidFill>
                <a:latin typeface="MS PMincho" pitchFamily="34" charset="0"/>
                <a:ea typeface="MS PMincho" pitchFamily="34" charset="-122"/>
                <a:cs typeface="MS PMincho" pitchFamily="34" charset="-120"/>
              </a:rPr>
              <a:t>通うたびに、脳を守る！デイサービス</a:t>
            </a:r>
            <a:endParaRPr lang="en-US" sz="1100" dirty="0"/>
          </a:p>
        </p:txBody>
      </p:sp>
      <p:sp>
        <p:nvSpPr>
          <p:cNvPr id="5" name="Text 3"/>
          <p:cNvSpPr txBox="1"/>
          <p:nvPr/>
        </p:nvSpPr>
        <p:spPr>
          <a:xfrm>
            <a:off x="2633472" y="2140226"/>
            <a:ext cx="8229600" cy="731520"/>
          </a:xfrm>
          <a:prstGeom prst="rect">
            <a:avLst/>
          </a:prstGeom>
          <a:noFill/>
          <a:ln/>
        </p:spPr>
        <p:txBody>
          <a:bodyPr wrap="square" lIns="0" tIns="0" rIns="0" bIns="0" rtlCol="0" anchor="ctr"/>
          <a:lstStyle/>
          <a:p>
            <a:pPr marL="0" indent="0">
              <a:buNone/>
            </a:pPr>
            <a:r>
              <a:rPr lang="en-US" sz="5400" b="1" dirty="0">
                <a:solidFill>
                  <a:srgbClr val="1A1A2E"/>
                </a:solidFill>
                <a:latin typeface="MS PGothic" pitchFamily="34" charset="0"/>
                <a:ea typeface="MS PGothic" pitchFamily="34" charset="-122"/>
                <a:cs typeface="MS PGothic" pitchFamily="34" charset="-120"/>
              </a:rPr>
              <a:t>セミナーは以上です。</a:t>
            </a:r>
            <a:endParaRPr lang="en-US" sz="5400" dirty="0"/>
          </a:p>
        </p:txBody>
      </p:sp>
      <p:sp>
        <p:nvSpPr>
          <p:cNvPr id="6" name="Text 4"/>
          <p:cNvSpPr txBox="1"/>
          <p:nvPr/>
        </p:nvSpPr>
        <p:spPr>
          <a:xfrm>
            <a:off x="3468359" y="3350150"/>
            <a:ext cx="5675641" cy="640080"/>
          </a:xfrm>
          <a:prstGeom prst="rect">
            <a:avLst/>
          </a:prstGeom>
          <a:noFill/>
          <a:ln/>
        </p:spPr>
        <p:txBody>
          <a:bodyPr wrap="square" lIns="0" tIns="0" rIns="0" bIns="0" rtlCol="0" anchor="ctr"/>
          <a:lstStyle/>
          <a:p>
            <a:pPr marL="0" indent="0">
              <a:buNone/>
            </a:pPr>
            <a:r>
              <a:rPr lang="en-US" sz="4800" dirty="0">
                <a:solidFill>
                  <a:srgbClr val="1A6BB5"/>
                </a:solidFill>
                <a:latin typeface="MS PGothic" pitchFamily="34" charset="0"/>
                <a:ea typeface="MS PGothic" pitchFamily="34" charset="-122"/>
                <a:cs typeface="MS PGothic" pitchFamily="34" charset="-120"/>
              </a:rPr>
              <a:t>お疲れ様でした。</a:t>
            </a:r>
            <a:endParaRPr lang="en-US" sz="4800" dirty="0"/>
          </a:p>
        </p:txBody>
      </p:sp>
      <p:sp>
        <p:nvSpPr>
          <p:cNvPr id="7" name="Shape 5"/>
          <p:cNvSpPr/>
          <p:nvPr/>
        </p:nvSpPr>
        <p:spPr>
          <a:xfrm>
            <a:off x="164592" y="6473952"/>
            <a:ext cx="12024360" cy="384048"/>
          </a:xfrm>
          <a:prstGeom prst="rect">
            <a:avLst/>
          </a:prstGeom>
          <a:solidFill>
            <a:srgbClr val="0D4A82"/>
          </a:solidFill>
          <a:ln/>
        </p:spPr>
      </p:sp>
      <p:sp>
        <p:nvSpPr>
          <p:cNvPr id="8" name="Text 6"/>
          <p:cNvSpPr txBox="1"/>
          <p:nvPr/>
        </p:nvSpPr>
        <p:spPr>
          <a:xfrm>
            <a:off x="347472" y="6510528"/>
            <a:ext cx="7315200" cy="310896"/>
          </a:xfrm>
          <a:prstGeom prst="rect">
            <a:avLst/>
          </a:prstGeom>
          <a:noFill/>
          <a:ln/>
        </p:spPr>
        <p:txBody>
          <a:bodyPr wrap="square" lIns="0" tIns="0" rIns="0" bIns="0" rtlCol="0" anchor="ctr"/>
          <a:lstStyle/>
          <a:p>
            <a:pPr marL="0" indent="0">
              <a:buNone/>
            </a:pPr>
            <a:r>
              <a:rPr lang="en-US" sz="1100" dirty="0">
                <a:solidFill>
                  <a:srgbClr val="FFFFFF"/>
                </a:solidFill>
                <a:latin typeface="MS PMincho" pitchFamily="34" charset="0"/>
                <a:ea typeface="MS PMincho" pitchFamily="34" charset="-122"/>
                <a:cs typeface="MS PMincho" pitchFamily="34" charset="-120"/>
              </a:rPr>
              <a:t>らくしゅう式 脳機能訓練® 認知症予防教室</a:t>
            </a:r>
            <a:endParaRPr lang="en-US" sz="11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5|5.3|5.8|6.9|6.5"/>
</p:tagLst>
</file>

<file path=ppt/tags/tag2.xml><?xml version="1.0" encoding="utf-8"?>
<p:tagLst xmlns:a="http://schemas.openxmlformats.org/drawingml/2006/main" xmlns:r="http://schemas.openxmlformats.org/officeDocument/2006/relationships" xmlns:p="http://schemas.openxmlformats.org/presentationml/2006/main">
  <p:tag name="TIMING" val="|51.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181</TotalTime>
  <Words>2010</Words>
  <Application>Microsoft Office PowerPoint</Application>
  <PresentationFormat>ユーザー設定</PresentationFormat>
  <Paragraphs>243</Paragraphs>
  <Slides>51</Slides>
  <Notes>26</Notes>
  <HiddenSlides>0</HiddenSlides>
  <MMClips>0</MMClips>
  <ScaleCrop>false</ScaleCrop>
  <HeadingPairs>
    <vt:vector size="6" baseType="variant">
      <vt:variant>
        <vt:lpstr>使用されているフォント</vt:lpstr>
      </vt:variant>
      <vt:variant>
        <vt:i4>10</vt:i4>
      </vt:variant>
      <vt:variant>
        <vt:lpstr>テーマ</vt:lpstr>
      </vt:variant>
      <vt:variant>
        <vt:i4>2</vt:i4>
      </vt:variant>
      <vt:variant>
        <vt:lpstr>スライド タイトル</vt:lpstr>
      </vt:variant>
      <vt:variant>
        <vt:i4>51</vt:i4>
      </vt:variant>
    </vt:vector>
  </HeadingPairs>
  <TitlesOfParts>
    <vt:vector size="63" baseType="lpstr">
      <vt:lpstr>AR P丸ゴシック体M</vt:lpstr>
      <vt:lpstr>BIZ UDPゴシック</vt:lpstr>
      <vt:lpstr>BIZ UDP明朝 Medium</vt:lpstr>
      <vt:lpstr>ＤＦ平成ゴシック体W5</vt:lpstr>
      <vt:lpstr>ＤＨＰ平成明朝体W3</vt:lpstr>
      <vt:lpstr>ＭＳ Ｐゴシック</vt:lpstr>
      <vt:lpstr>ＭＳ Ｐゴシック</vt:lpstr>
      <vt:lpstr>MS PMincho</vt:lpstr>
      <vt:lpstr>Arial</vt:lpstr>
      <vt:lpstr>Wingdings</vt:lpstr>
      <vt:lpstr>Office Theme</vt:lpstr>
      <vt:lpstr>標準デザイン</vt:lpstr>
      <vt:lpstr>PowerPoint プレゼンテーション</vt:lpstr>
      <vt:lpstr>PowerPoint プレゼンテーション</vt:lpstr>
      <vt:lpstr>　ご指導・ご推薦の先生</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「音読・ゆうゆう」</vt:lpstr>
      <vt:lpstr>「音読」ゆうゆう</vt:lpstr>
      <vt:lpstr>個別レク型：「わんにゃんめー」</vt:lpstr>
      <vt:lpstr>集団レク型：「たばこ体操」</vt:lpstr>
      <vt:lpstr>PowerPoint プレゼンテーション</vt:lpstr>
      <vt:lpstr>　「ワーキングメモリ」を鍛えることで</vt:lpstr>
      <vt:lpstr>「カード型・動物メモリ」① ～ワーキングメモリ・注意力</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「カード型・動物メモリ」② ～ワーキングメモリ・注意力</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　「イメージ連鎖記憶術」</vt:lpstr>
      <vt:lpstr>PowerPoint プレゼンテーション</vt:lpstr>
      <vt:lpstr>PowerPoint プレゼンテーション</vt:lpstr>
      <vt:lpstr>　「イメージ連鎖記憶術」</vt:lpstr>
      <vt:lpstr>PowerPoint プレゼンテーション</vt:lpstr>
      <vt:lpstr>PowerPoint プレゼンテーション</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三好　華乃子</cp:lastModifiedBy>
  <cp:revision>6</cp:revision>
  <dcterms:created xsi:type="dcterms:W3CDTF">2026-11-01T02:48:53Z</dcterms:created>
  <dcterms:modified xsi:type="dcterms:W3CDTF">2026-11-01T06:09:42Z</dcterms:modified>
</cp:coreProperties>
</file>