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720263"/>
  <p:notesSz cx="9720263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50" d="100"/>
          <a:sy n="150" d="100"/>
        </p:scale>
        <p:origin x="514" y="-57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32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960120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56616" y="17830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8DDF0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通うたびに、脳を守るデイサービス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256032" y="484632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実践・</a:t>
            </a:r>
            <a:r>
              <a:rPr lang="en-US" sz="3000" b="1" dirty="0" err="1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認知症予防教室のご案内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0" y="960120"/>
            <a:ext cx="6858000" cy="365760"/>
          </a:xfrm>
          <a:prstGeom prst="rect">
            <a:avLst/>
          </a:prstGeom>
          <a:solidFill>
            <a:srgbClr val="D6E8F7"/>
          </a:solidFill>
          <a:ln/>
        </p:spPr>
      </p:sp>
      <p:sp>
        <p:nvSpPr>
          <p:cNvPr id="7" name="Shape 5"/>
          <p:cNvSpPr/>
          <p:nvPr/>
        </p:nvSpPr>
        <p:spPr>
          <a:xfrm>
            <a:off x="320040" y="1005840"/>
            <a:ext cx="502920" cy="256032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20040" y="1005840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NHK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86968" y="1005840"/>
            <a:ext cx="5650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「あさイチ」などで改善実績が紹介！　</a:t>
            </a:r>
            <a:r>
              <a:rPr lang="en-US" sz="1000" b="1" dirty="0" err="1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科学的根拠に基づいた認知トレーニング</a:t>
            </a:r>
            <a:r>
              <a:rPr lang="ja-JP" altLang="en-US" sz="1000" b="1" dirty="0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を体験しませんか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17320"/>
            <a:ext cx="64008" cy="256032"/>
          </a:xfrm>
          <a:prstGeom prst="rect">
            <a:avLst/>
          </a:prstGeom>
          <a:solidFill>
            <a:srgbClr val="00AAC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38912" y="1417320"/>
            <a:ext cx="6099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こんな方におすすめです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709928"/>
            <a:ext cx="6217920" cy="228600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93192" y="170992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A6BB5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▶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" y="1709928"/>
            <a:ext cx="5897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親や家族の認知症が心配な方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" y="1956816"/>
            <a:ext cx="6217920" cy="228600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93192" y="195681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A6BB5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▶</a:t>
            </a:r>
            <a:endParaRPr lang="en-US" sz="8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" y="1956816"/>
            <a:ext cx="5897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ご自身の物忘れが増えてきたと感じる方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20040" y="2203704"/>
            <a:ext cx="6217920" cy="228600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93192" y="220370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A6BB5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▶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576072" y="2203704"/>
            <a:ext cx="5897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認知症を予防したい・脳を元気に保ちたい高齢者の方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2450592"/>
            <a:ext cx="6217920" cy="228600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93192" y="245059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A6BB5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▶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" y="2450592"/>
            <a:ext cx="5897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楽しみながら、認知トレーニングを体験したい方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0040" y="2734056"/>
            <a:ext cx="64008" cy="256032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38912" y="2734056"/>
            <a:ext cx="6099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本セミナー、3つの特長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0040" y="3035808"/>
            <a:ext cx="6217920" cy="548640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11480" y="3108960"/>
            <a:ext cx="713232" cy="182880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411480" y="3108960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POINT 1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1188720" y="3090672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脳の「作業台」を広げる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11480" y="3328416"/>
            <a:ext cx="60533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ワーキングメモリを鍛えることで、物忘れを防ぎ、段取り力や判断力を向上させます。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320040" y="3630168"/>
            <a:ext cx="6217920" cy="548640"/>
          </a:xfrm>
          <a:prstGeom prst="rect">
            <a:avLst/>
          </a:prstGeom>
          <a:solidFill>
            <a:srgbClr val="D6E8F7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11480" y="3703320"/>
            <a:ext cx="713232" cy="182880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411480" y="3703320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POINT 2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1188720" y="3685032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日常動作がスムーズに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411480" y="3922776"/>
            <a:ext cx="60533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料理、買い物、手続きなど日々の生活動作がテキパキこなせるようになります。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320040" y="4224528"/>
            <a:ext cx="6217920" cy="548640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11480" y="4297680"/>
            <a:ext cx="713232" cy="182880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11480" y="4297680"/>
            <a:ext cx="7132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POINT 3</a:t>
            </a:r>
            <a:endParaRPr lang="en-US" sz="850" dirty="0"/>
          </a:p>
        </p:txBody>
      </p:sp>
      <p:sp>
        <p:nvSpPr>
          <p:cNvPr id="39" name="Text 37"/>
          <p:cNvSpPr txBox="1"/>
          <p:nvPr/>
        </p:nvSpPr>
        <p:spPr>
          <a:xfrm>
            <a:off x="1188720" y="4279392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笑顔が脳を活性化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411480" y="4517136"/>
            <a:ext cx="60533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55555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間違いを笑い飛ばしながら楽しく継続できるプログラムです。会話も自然に増えます。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320040" y="4873752"/>
            <a:ext cx="64008" cy="246888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438912" y="4873752"/>
            <a:ext cx="60990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東京・千代田区の予防教室における MMSE スコアの改善実績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320040" y="5166360"/>
            <a:ext cx="62179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BDD8EF"/>
            </a:solidFill>
            <a:prstDash val="solid"/>
          </a:ln>
        </p:spPr>
      </p:sp>
      <p:pic>
        <p:nvPicPr>
          <p:cNvPr id="44" name="Image 0" descr="/home/claude/ppt2_media/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" y="5221224"/>
            <a:ext cx="2194560" cy="950976"/>
          </a:xfrm>
          <a:prstGeom prst="rect">
            <a:avLst/>
          </a:prstGeom>
        </p:spPr>
      </p:pic>
      <p:sp>
        <p:nvSpPr>
          <p:cNvPr id="45" name="Text 42"/>
          <p:cNvSpPr txBox="1"/>
          <p:nvPr/>
        </p:nvSpPr>
        <p:spPr>
          <a:xfrm>
            <a:off x="2697480" y="5221224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✓  ３ヶ月・週1回の取組みでMMSEスコアが改善</a:t>
            </a:r>
            <a:endParaRPr lang="en-US" sz="850" dirty="0"/>
          </a:p>
        </p:txBody>
      </p:sp>
      <p:sp>
        <p:nvSpPr>
          <p:cNvPr id="46" name="Text 43"/>
          <p:cNvSpPr txBox="1"/>
          <p:nvPr/>
        </p:nvSpPr>
        <p:spPr>
          <a:xfrm>
            <a:off x="2697480" y="5413248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✓  認知症やMCIの疑いの7人全員がMMSEを正常値まで改善</a:t>
            </a:r>
            <a:endParaRPr lang="en-US" sz="850" dirty="0"/>
          </a:p>
        </p:txBody>
      </p:sp>
      <p:sp>
        <p:nvSpPr>
          <p:cNvPr id="47" name="Text 44"/>
          <p:cNvSpPr txBox="1"/>
          <p:nvPr/>
        </p:nvSpPr>
        <p:spPr>
          <a:xfrm>
            <a:off x="2697480" y="560527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✓  記憶力・注意力・実行機能にアプローチ</a:t>
            </a:r>
            <a:endParaRPr lang="en-US" sz="850" dirty="0"/>
          </a:p>
        </p:txBody>
      </p:sp>
      <p:sp>
        <p:nvSpPr>
          <p:cNvPr id="48" name="Text 45"/>
          <p:cNvSpPr txBox="1"/>
          <p:nvPr/>
        </p:nvSpPr>
        <p:spPr>
          <a:xfrm>
            <a:off x="2697480" y="5797296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✓  「らくしゅう式」メソッドで楽しく継続</a:t>
            </a:r>
            <a:endParaRPr lang="en-US" sz="850" dirty="0"/>
          </a:p>
        </p:txBody>
      </p:sp>
      <p:sp>
        <p:nvSpPr>
          <p:cNvPr id="49" name="Text 46"/>
          <p:cNvSpPr txBox="1"/>
          <p:nvPr/>
        </p:nvSpPr>
        <p:spPr>
          <a:xfrm>
            <a:off x="2697480" y="5989320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✓  間違えを皆で笑い飛ばしながら脳活性化！</a:t>
            </a:r>
            <a:endParaRPr lang="en-US" sz="850" dirty="0"/>
          </a:p>
        </p:txBody>
      </p:sp>
      <p:sp>
        <p:nvSpPr>
          <p:cNvPr id="50" name="Shape 47"/>
          <p:cNvSpPr/>
          <p:nvPr/>
        </p:nvSpPr>
        <p:spPr>
          <a:xfrm>
            <a:off x="320040" y="6245352"/>
            <a:ext cx="6217920" cy="640080"/>
          </a:xfrm>
          <a:prstGeom prst="rect">
            <a:avLst/>
          </a:prstGeom>
          <a:solidFill>
            <a:srgbClr val="FFF4B2"/>
          </a:solidFill>
          <a:ln w="12700">
            <a:solidFill>
              <a:srgbClr val="C8A800"/>
            </a:solidFill>
            <a:prstDash val="solid"/>
          </a:ln>
        </p:spPr>
      </p:sp>
      <p:sp>
        <p:nvSpPr>
          <p:cNvPr id="52" name="Text 48"/>
          <p:cNvSpPr txBox="1"/>
          <p:nvPr/>
        </p:nvSpPr>
        <p:spPr>
          <a:xfrm>
            <a:off x="1033272" y="6291072"/>
            <a:ext cx="5413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脳科学者　篠原 菊紀 先生</a:t>
            </a:r>
            <a:endParaRPr lang="en-US" sz="1200" dirty="0"/>
          </a:p>
        </p:txBody>
      </p:sp>
      <p:sp>
        <p:nvSpPr>
          <p:cNvPr id="53" name="Text 49"/>
          <p:cNvSpPr txBox="1"/>
          <p:nvPr/>
        </p:nvSpPr>
        <p:spPr>
          <a:xfrm>
            <a:off x="1033272" y="6547104"/>
            <a:ext cx="5413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555555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公立諏訪東京理科大学特任教授　NHKをはじめ多数のメディアに出演。著書「ボケない脳をつくる」など多数。</a:t>
            </a:r>
            <a:endParaRPr lang="en-US" sz="850" dirty="0"/>
          </a:p>
        </p:txBody>
      </p:sp>
      <p:sp>
        <p:nvSpPr>
          <p:cNvPr id="54" name="Shape 50"/>
          <p:cNvSpPr/>
          <p:nvPr/>
        </p:nvSpPr>
        <p:spPr>
          <a:xfrm>
            <a:off x="320040" y="6940296"/>
            <a:ext cx="64008" cy="237744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55" name="Text 51"/>
          <p:cNvSpPr txBox="1"/>
          <p:nvPr/>
        </p:nvSpPr>
        <p:spPr>
          <a:xfrm>
            <a:off x="438912" y="6940296"/>
            <a:ext cx="6099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 err="1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プログラム内容</a:t>
            </a:r>
            <a:r>
              <a:rPr lang="ja-JP" altLang="en-US" sz="10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例</a:t>
            </a:r>
            <a:r>
              <a:rPr lang="en-US" sz="10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（約60分）</a:t>
            </a:r>
            <a:r>
              <a:rPr lang="ja-JP" altLang="en-US" sz="100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　</a:t>
            </a:r>
            <a:r>
              <a:rPr lang="ja-JP" altLang="en-US" sz="1000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予告なしで変更する場合があります</a:t>
            </a:r>
            <a:endParaRPr lang="en-US" sz="1000" dirty="0"/>
          </a:p>
        </p:txBody>
      </p:sp>
      <p:sp>
        <p:nvSpPr>
          <p:cNvPr id="56" name="Shape 52"/>
          <p:cNvSpPr/>
          <p:nvPr/>
        </p:nvSpPr>
        <p:spPr>
          <a:xfrm>
            <a:off x="320040" y="7223760"/>
            <a:ext cx="1143000" cy="219456"/>
          </a:xfrm>
          <a:prstGeom prst="rect">
            <a:avLst/>
          </a:prstGeom>
          <a:solidFill>
            <a:srgbClr val="0D4A82"/>
          </a:solidFill>
          <a:ln/>
        </p:spPr>
      </p:sp>
      <p:sp>
        <p:nvSpPr>
          <p:cNvPr id="57" name="Shape 53"/>
          <p:cNvSpPr/>
          <p:nvPr/>
        </p:nvSpPr>
        <p:spPr>
          <a:xfrm>
            <a:off x="1481328" y="7223760"/>
            <a:ext cx="5056632" cy="219456"/>
          </a:xfrm>
          <a:prstGeom prst="rect">
            <a:avLst/>
          </a:prstGeom>
          <a:solidFill>
            <a:srgbClr val="0D4A82"/>
          </a:solidFill>
          <a:ln/>
        </p:spPr>
      </p:sp>
      <p:sp>
        <p:nvSpPr>
          <p:cNvPr id="58" name="Text 54"/>
          <p:cNvSpPr txBox="1"/>
          <p:nvPr/>
        </p:nvSpPr>
        <p:spPr>
          <a:xfrm>
            <a:off x="393192" y="722376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種別</a:t>
            </a:r>
            <a:endParaRPr lang="en-US" sz="900" dirty="0"/>
          </a:p>
        </p:txBody>
      </p:sp>
      <p:sp>
        <p:nvSpPr>
          <p:cNvPr id="59" name="Text 55"/>
          <p:cNvSpPr txBox="1"/>
          <p:nvPr/>
        </p:nvSpPr>
        <p:spPr>
          <a:xfrm>
            <a:off x="1554480" y="7223760"/>
            <a:ext cx="4892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内容</a:t>
            </a:r>
            <a:endParaRPr lang="en-US" sz="900" dirty="0"/>
          </a:p>
        </p:txBody>
      </p:sp>
      <p:sp>
        <p:nvSpPr>
          <p:cNvPr id="60" name="Shape 56"/>
          <p:cNvSpPr/>
          <p:nvPr/>
        </p:nvSpPr>
        <p:spPr>
          <a:xfrm>
            <a:off x="320040" y="7443216"/>
            <a:ext cx="1143000" cy="210312"/>
          </a:xfrm>
          <a:prstGeom prst="rect">
            <a:avLst/>
          </a:prstGeom>
          <a:solidFill>
            <a:srgbClr val="D6E8F7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61" name="Shape 57"/>
          <p:cNvSpPr/>
          <p:nvPr/>
        </p:nvSpPr>
        <p:spPr>
          <a:xfrm>
            <a:off x="1481328" y="7443216"/>
            <a:ext cx="5056632" cy="210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62" name="Text 58"/>
          <p:cNvSpPr txBox="1"/>
          <p:nvPr/>
        </p:nvSpPr>
        <p:spPr>
          <a:xfrm>
            <a:off x="365760" y="7443216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記憶訓練</a:t>
            </a:r>
            <a:endParaRPr lang="en-US" sz="850" dirty="0"/>
          </a:p>
        </p:txBody>
      </p:sp>
      <p:sp>
        <p:nvSpPr>
          <p:cNvPr id="63" name="Text 59"/>
          <p:cNvSpPr txBox="1"/>
          <p:nvPr/>
        </p:nvSpPr>
        <p:spPr>
          <a:xfrm>
            <a:off x="1536192" y="7443216"/>
            <a:ext cx="49194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 err="1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動物</a:t>
            </a: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メモリー</a:t>
            </a: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・</a:t>
            </a: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ゆうゆう音読・イメージ連鎖記憶</a:t>
            </a:r>
            <a:endParaRPr lang="en-US" sz="850" dirty="0"/>
          </a:p>
        </p:txBody>
      </p:sp>
      <p:sp>
        <p:nvSpPr>
          <p:cNvPr id="64" name="Shape 60"/>
          <p:cNvSpPr/>
          <p:nvPr/>
        </p:nvSpPr>
        <p:spPr>
          <a:xfrm>
            <a:off x="320040" y="7653528"/>
            <a:ext cx="1143000" cy="210312"/>
          </a:xfrm>
          <a:prstGeom prst="rect">
            <a:avLst/>
          </a:prstGeom>
          <a:solidFill>
            <a:srgbClr val="D6E8F7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65" name="Shape 61"/>
          <p:cNvSpPr/>
          <p:nvPr/>
        </p:nvSpPr>
        <p:spPr>
          <a:xfrm>
            <a:off x="1481328" y="7653528"/>
            <a:ext cx="5056632" cy="210312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66" name="Text 62"/>
          <p:cNvSpPr txBox="1"/>
          <p:nvPr/>
        </p:nvSpPr>
        <p:spPr>
          <a:xfrm>
            <a:off x="365760" y="7653528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注意・処理速度</a:t>
            </a:r>
            <a:endParaRPr lang="en-US" sz="850" dirty="0"/>
          </a:p>
        </p:txBody>
      </p:sp>
      <p:sp>
        <p:nvSpPr>
          <p:cNvPr id="67" name="Text 63"/>
          <p:cNvSpPr txBox="1"/>
          <p:nvPr/>
        </p:nvSpPr>
        <p:spPr>
          <a:xfrm>
            <a:off x="1536192" y="7653528"/>
            <a:ext cx="49194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動物メモリーカード</a:t>
            </a: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・</a:t>
            </a: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視覚動作</a:t>
            </a:r>
            <a:r>
              <a:rPr lang="en-US" sz="850" dirty="0" err="1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数字</a:t>
            </a: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指差し</a:t>
            </a:r>
            <a:endParaRPr lang="en-US" sz="850" dirty="0"/>
          </a:p>
        </p:txBody>
      </p:sp>
      <p:sp>
        <p:nvSpPr>
          <p:cNvPr id="68" name="Shape 64"/>
          <p:cNvSpPr/>
          <p:nvPr/>
        </p:nvSpPr>
        <p:spPr>
          <a:xfrm>
            <a:off x="320040" y="7863840"/>
            <a:ext cx="1143000" cy="210312"/>
          </a:xfrm>
          <a:prstGeom prst="rect">
            <a:avLst/>
          </a:prstGeom>
          <a:solidFill>
            <a:srgbClr val="D6E8F7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69" name="Shape 65"/>
          <p:cNvSpPr/>
          <p:nvPr/>
        </p:nvSpPr>
        <p:spPr>
          <a:xfrm>
            <a:off x="1481328" y="7863840"/>
            <a:ext cx="5056632" cy="210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70" name="Text 66"/>
          <p:cNvSpPr txBox="1"/>
          <p:nvPr/>
        </p:nvSpPr>
        <p:spPr>
          <a:xfrm>
            <a:off x="365760" y="7863840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実行機能</a:t>
            </a:r>
            <a:endParaRPr lang="en-US" sz="850" dirty="0"/>
          </a:p>
        </p:txBody>
      </p:sp>
      <p:sp>
        <p:nvSpPr>
          <p:cNvPr id="71" name="Text 67"/>
          <p:cNvSpPr txBox="1"/>
          <p:nvPr/>
        </p:nvSpPr>
        <p:spPr>
          <a:xfrm>
            <a:off x="1536192" y="7863840"/>
            <a:ext cx="49194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たばこ体操</a:t>
            </a: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・</a:t>
            </a: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活脳ワンニャンメー</a:t>
            </a:r>
            <a:endParaRPr lang="en-US" sz="850" dirty="0"/>
          </a:p>
        </p:txBody>
      </p:sp>
      <p:sp>
        <p:nvSpPr>
          <p:cNvPr id="72" name="Shape 68"/>
          <p:cNvSpPr/>
          <p:nvPr/>
        </p:nvSpPr>
        <p:spPr>
          <a:xfrm>
            <a:off x="320040" y="8074152"/>
            <a:ext cx="1143000" cy="210312"/>
          </a:xfrm>
          <a:prstGeom prst="rect">
            <a:avLst/>
          </a:prstGeom>
          <a:solidFill>
            <a:srgbClr val="D6E8F7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73" name="Shape 69"/>
          <p:cNvSpPr/>
          <p:nvPr/>
        </p:nvSpPr>
        <p:spPr>
          <a:xfrm>
            <a:off x="1481328" y="8074152"/>
            <a:ext cx="5056632" cy="210312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74" name="Text 70"/>
          <p:cNvSpPr txBox="1"/>
          <p:nvPr/>
        </p:nvSpPr>
        <p:spPr>
          <a:xfrm>
            <a:off x="365760" y="8074152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D4A82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身体協調</a:t>
            </a:r>
            <a:endParaRPr lang="en-US" sz="850" dirty="0"/>
          </a:p>
        </p:txBody>
      </p:sp>
      <p:sp>
        <p:nvSpPr>
          <p:cNvPr id="75" name="Text 71"/>
          <p:cNvSpPr txBox="1"/>
          <p:nvPr/>
        </p:nvSpPr>
        <p:spPr>
          <a:xfrm>
            <a:off x="1536192" y="8074152"/>
            <a:ext cx="49194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どたばた体操・盆踊り風あんたがたどこさ</a:t>
            </a:r>
            <a:endParaRPr lang="en-US" sz="850" dirty="0"/>
          </a:p>
        </p:txBody>
      </p:sp>
      <p:sp>
        <p:nvSpPr>
          <p:cNvPr id="76" name="Shape 72"/>
          <p:cNvSpPr/>
          <p:nvPr/>
        </p:nvSpPr>
        <p:spPr>
          <a:xfrm>
            <a:off x="320040" y="8375904"/>
            <a:ext cx="64008" cy="219456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77" name="Text 73"/>
          <p:cNvSpPr txBox="1"/>
          <p:nvPr/>
        </p:nvSpPr>
        <p:spPr>
          <a:xfrm>
            <a:off x="438912" y="8375904"/>
            <a:ext cx="6099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1A2E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開催情報</a:t>
            </a:r>
            <a:endParaRPr lang="en-US" sz="950" dirty="0"/>
          </a:p>
        </p:txBody>
      </p:sp>
      <p:sp>
        <p:nvSpPr>
          <p:cNvPr id="78" name="Shape 74"/>
          <p:cNvSpPr/>
          <p:nvPr/>
        </p:nvSpPr>
        <p:spPr>
          <a:xfrm>
            <a:off x="320040" y="8622792"/>
            <a:ext cx="960120" cy="201168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79" name="Shape 75"/>
          <p:cNvSpPr/>
          <p:nvPr/>
        </p:nvSpPr>
        <p:spPr>
          <a:xfrm>
            <a:off x="1298448" y="8622792"/>
            <a:ext cx="5239512" cy="201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80" name="Text 76"/>
          <p:cNvSpPr txBox="1"/>
          <p:nvPr/>
        </p:nvSpPr>
        <p:spPr>
          <a:xfrm>
            <a:off x="356616" y="8622792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開催日時</a:t>
            </a:r>
            <a:endParaRPr lang="en-US" sz="850" dirty="0"/>
          </a:p>
        </p:txBody>
      </p:sp>
      <p:sp>
        <p:nvSpPr>
          <p:cNvPr id="81" name="Text 77"/>
          <p:cNvSpPr txBox="1"/>
          <p:nvPr/>
        </p:nvSpPr>
        <p:spPr>
          <a:xfrm>
            <a:off x="1353312" y="8622792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毎月第○・第○○曜日　午前 10:00 〜 11:30</a:t>
            </a:r>
            <a:endParaRPr lang="en-US" sz="850" dirty="0"/>
          </a:p>
        </p:txBody>
      </p:sp>
      <p:sp>
        <p:nvSpPr>
          <p:cNvPr id="82" name="Shape 78"/>
          <p:cNvSpPr/>
          <p:nvPr/>
        </p:nvSpPr>
        <p:spPr>
          <a:xfrm>
            <a:off x="320040" y="8833104"/>
            <a:ext cx="960120" cy="201168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83" name="Shape 79"/>
          <p:cNvSpPr/>
          <p:nvPr/>
        </p:nvSpPr>
        <p:spPr>
          <a:xfrm>
            <a:off x="1298448" y="8833104"/>
            <a:ext cx="5239512" cy="201168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84" name="Text 80"/>
          <p:cNvSpPr txBox="1"/>
          <p:nvPr/>
        </p:nvSpPr>
        <p:spPr>
          <a:xfrm>
            <a:off x="356616" y="8833104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会　　場</a:t>
            </a:r>
            <a:endParaRPr lang="en-US" sz="850" dirty="0"/>
          </a:p>
        </p:txBody>
      </p:sp>
      <p:sp>
        <p:nvSpPr>
          <p:cNvPr id="85" name="Text 81"/>
          <p:cNvSpPr txBox="1"/>
          <p:nvPr/>
        </p:nvSpPr>
        <p:spPr>
          <a:xfrm>
            <a:off x="1353312" y="883310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○○デイサービス（○○市○○町○丁目）</a:t>
            </a:r>
            <a:endParaRPr lang="en-US" sz="850" dirty="0"/>
          </a:p>
        </p:txBody>
      </p:sp>
      <p:sp>
        <p:nvSpPr>
          <p:cNvPr id="86" name="Shape 82"/>
          <p:cNvSpPr/>
          <p:nvPr/>
        </p:nvSpPr>
        <p:spPr>
          <a:xfrm>
            <a:off x="320040" y="9043416"/>
            <a:ext cx="960120" cy="201168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87" name="Shape 83"/>
          <p:cNvSpPr/>
          <p:nvPr/>
        </p:nvSpPr>
        <p:spPr>
          <a:xfrm>
            <a:off x="1298448" y="9043416"/>
            <a:ext cx="5239512" cy="201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88" name="Text 84"/>
          <p:cNvSpPr txBox="1"/>
          <p:nvPr/>
        </p:nvSpPr>
        <p:spPr>
          <a:xfrm>
            <a:off x="356616" y="9043416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参 加 費</a:t>
            </a:r>
            <a:endParaRPr lang="en-US" sz="850" dirty="0"/>
          </a:p>
        </p:txBody>
      </p:sp>
      <p:sp>
        <p:nvSpPr>
          <p:cNvPr id="89" name="Text 85"/>
          <p:cNvSpPr txBox="1"/>
          <p:nvPr/>
        </p:nvSpPr>
        <p:spPr>
          <a:xfrm>
            <a:off x="1353312" y="9043416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無料（デイサービス利用者家族・地域住民どなたでも）</a:t>
            </a:r>
            <a:endParaRPr lang="en-US" sz="850" dirty="0"/>
          </a:p>
        </p:txBody>
      </p:sp>
      <p:sp>
        <p:nvSpPr>
          <p:cNvPr id="90" name="Shape 86"/>
          <p:cNvSpPr/>
          <p:nvPr/>
        </p:nvSpPr>
        <p:spPr>
          <a:xfrm>
            <a:off x="320040" y="9253728"/>
            <a:ext cx="960120" cy="201168"/>
          </a:xfrm>
          <a:prstGeom prst="rect">
            <a:avLst/>
          </a:prstGeom>
          <a:solidFill>
            <a:srgbClr val="1A6BB5"/>
          </a:solidFill>
          <a:ln/>
        </p:spPr>
      </p:sp>
      <p:sp>
        <p:nvSpPr>
          <p:cNvPr id="91" name="Shape 87"/>
          <p:cNvSpPr/>
          <p:nvPr/>
        </p:nvSpPr>
        <p:spPr>
          <a:xfrm>
            <a:off x="1298448" y="9253728"/>
            <a:ext cx="5239512" cy="201168"/>
          </a:xfrm>
          <a:prstGeom prst="rect">
            <a:avLst/>
          </a:prstGeom>
          <a:solidFill>
            <a:srgbClr val="F5F8FC"/>
          </a:solidFill>
          <a:ln w="12700">
            <a:solidFill>
              <a:srgbClr val="BDD8EF"/>
            </a:solidFill>
            <a:prstDash val="solid"/>
          </a:ln>
        </p:spPr>
      </p:sp>
      <p:sp>
        <p:nvSpPr>
          <p:cNvPr id="92" name="Text 88"/>
          <p:cNvSpPr txBox="1"/>
          <p:nvPr/>
        </p:nvSpPr>
        <p:spPr>
          <a:xfrm>
            <a:off x="356616" y="9253728"/>
            <a:ext cx="8869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定　　員</a:t>
            </a:r>
            <a:endParaRPr lang="en-US" sz="850" dirty="0"/>
          </a:p>
        </p:txBody>
      </p:sp>
      <p:sp>
        <p:nvSpPr>
          <p:cNvPr id="93" name="Text 89"/>
          <p:cNvSpPr txBox="1"/>
          <p:nvPr/>
        </p:nvSpPr>
        <p:spPr>
          <a:xfrm>
            <a:off x="1353312" y="92537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2E"/>
                </a:solidFill>
                <a:latin typeface="MS PMincho" pitchFamily="34" charset="0"/>
                <a:ea typeface="MS PMincho" pitchFamily="34" charset="-122"/>
                <a:cs typeface="MS PMincho" pitchFamily="34" charset="-120"/>
              </a:rPr>
              <a:t>各回○名程度（要申込・先着順）</a:t>
            </a:r>
            <a:endParaRPr lang="en-US" sz="850" dirty="0"/>
          </a:p>
        </p:txBody>
      </p:sp>
      <p:sp>
        <p:nvSpPr>
          <p:cNvPr id="94" name="Shape 90"/>
          <p:cNvSpPr/>
          <p:nvPr/>
        </p:nvSpPr>
        <p:spPr>
          <a:xfrm>
            <a:off x="0" y="9464040"/>
            <a:ext cx="6858000" cy="256032"/>
          </a:xfrm>
          <a:prstGeom prst="rect">
            <a:avLst/>
          </a:prstGeom>
          <a:solidFill>
            <a:srgbClr val="0D4A82"/>
          </a:solidFill>
          <a:ln/>
        </p:spPr>
      </p:sp>
      <p:sp>
        <p:nvSpPr>
          <p:cNvPr id="95" name="Text 91"/>
          <p:cNvSpPr txBox="1"/>
          <p:nvPr/>
        </p:nvSpPr>
        <p:spPr>
          <a:xfrm>
            <a:off x="320040" y="9502648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chemeClr val="bg1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お申込み・お問い合わせ</a:t>
            </a:r>
            <a:r>
              <a:rPr lang="ja-JP" altLang="en-US" sz="1000" dirty="0">
                <a:solidFill>
                  <a:schemeClr val="bg1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　　：〇〇デイサービス　</a:t>
            </a:r>
            <a:r>
              <a:rPr lang="en-US" altLang="ja-JP" sz="1000" dirty="0">
                <a:solidFill>
                  <a:schemeClr val="bg1"/>
                </a:solidFill>
                <a:latin typeface="MS PGothic" pitchFamily="34" charset="0"/>
                <a:ea typeface="MS PGothic" pitchFamily="34" charset="-122"/>
                <a:cs typeface="MS PGothic" pitchFamily="34" charset="-120"/>
              </a:rPr>
              <a:t>TEL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99" name="図 98">
            <a:extLst>
              <a:ext uri="{FF2B5EF4-FFF2-40B4-BE49-F238E27FC236}">
                <a16:creationId xmlns:a16="http://schemas.microsoft.com/office/drawing/2014/main" id="{54ACDEDB-58B2-8363-A3D5-0D959F2D9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09" y="6294309"/>
            <a:ext cx="386959" cy="5660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218</Words>
  <Application>Microsoft Office PowerPoint</Application>
  <PresentationFormat>ユーザー設定</PresentationFormat>
  <Paragraphs>53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MS PGothic</vt:lpstr>
      <vt:lpstr>MS PMincho</vt:lpstr>
      <vt:lpstr>Arial</vt:lpstr>
      <vt:lpstr>Office Theme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麗子 三好</cp:lastModifiedBy>
  <cp:revision>3</cp:revision>
  <dcterms:created xsi:type="dcterms:W3CDTF">2026-11-01T05:42:46Z</dcterms:created>
  <dcterms:modified xsi:type="dcterms:W3CDTF">2026-11-01T07:18:10Z</dcterms:modified>
</cp:coreProperties>
</file>