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0" d="100"/>
          <a:sy n="70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6160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E79BA785-04D8-7347-DFAD-C2615DBF5AEA}"/>
              </a:ext>
            </a:extLst>
          </p:cNvPr>
          <p:cNvGrpSpPr/>
          <p:nvPr/>
        </p:nvGrpSpPr>
        <p:grpSpPr>
          <a:xfrm>
            <a:off x="2092200" y="64007"/>
            <a:ext cx="6574128" cy="1041461"/>
            <a:chOff x="2651760" y="64008"/>
            <a:chExt cx="5029200" cy="850392"/>
          </a:xfrm>
        </p:grpSpPr>
        <p:sp>
          <p:nvSpPr>
            <p:cNvPr id="5" name="Text 3"/>
            <p:cNvSpPr/>
            <p:nvPr/>
          </p:nvSpPr>
          <p:spPr>
            <a:xfrm>
              <a:off x="2651760" y="64008"/>
              <a:ext cx="5029200" cy="34747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ja-JP" altLang="en-US" sz="1600" b="1" dirty="0">
                  <a:latin typeface="+mj-lt"/>
                </a:rPr>
                <a:t>らくしゅう式 脳機能訓練🄬</a:t>
              </a:r>
              <a:endParaRPr lang="en-US" sz="1600" b="1" dirty="0">
                <a:latin typeface="+mj-lt"/>
              </a:endParaRPr>
            </a:p>
          </p:txBody>
        </p:sp>
        <p:sp>
          <p:nvSpPr>
            <p:cNvPr id="6" name="Text 4"/>
            <p:cNvSpPr/>
            <p:nvPr/>
          </p:nvSpPr>
          <p:spPr>
            <a:xfrm>
              <a:off x="2651760" y="384048"/>
              <a:ext cx="5029200" cy="53035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ja-JP" altLang="en-US" sz="2400" b="1" dirty="0"/>
                <a:t>　</a:t>
              </a:r>
              <a:r>
                <a:rPr lang="en-US" sz="2400" b="1" dirty="0"/>
                <a:t>『３ステップ・脳守りシステム』で</a:t>
              </a:r>
              <a:endParaRPr lang="en-US" sz="2400" dirty="0"/>
            </a:p>
            <a:p>
              <a:pPr marL="0" indent="0">
                <a:buNone/>
              </a:pPr>
              <a:r>
                <a:rPr lang="ja-JP" altLang="en-US" sz="2400" b="1" dirty="0"/>
                <a:t>　　脳の衰え</a:t>
              </a:r>
              <a:r>
                <a:rPr lang="en-US" sz="2400" b="1" dirty="0" err="1"/>
                <a:t>を早期発見し、重度化を防ぎます</a:t>
              </a:r>
              <a:endParaRPr lang="en-US" sz="2400" dirty="0"/>
            </a:p>
          </p:txBody>
        </p:sp>
      </p:grp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7E45D779-2AF7-2AE6-0A66-756FAA9ACFB4}"/>
              </a:ext>
            </a:extLst>
          </p:cNvPr>
          <p:cNvGrpSpPr/>
          <p:nvPr/>
        </p:nvGrpSpPr>
        <p:grpSpPr>
          <a:xfrm>
            <a:off x="182880" y="182879"/>
            <a:ext cx="1675944" cy="850392"/>
            <a:chOff x="425811" y="64008"/>
            <a:chExt cx="1675944" cy="850392"/>
          </a:xfrm>
        </p:grpSpPr>
        <p:sp>
          <p:nvSpPr>
            <p:cNvPr id="7" name="Shape 5"/>
            <p:cNvSpPr/>
            <p:nvPr/>
          </p:nvSpPr>
          <p:spPr>
            <a:xfrm>
              <a:off x="480400" y="64008"/>
              <a:ext cx="1621355" cy="850392"/>
            </a:xfrm>
            <a:prstGeom prst="rect">
              <a:avLst/>
            </a:prstGeom>
            <a:solidFill>
              <a:srgbClr val="E8820C">
                <a:alpha val="44000"/>
              </a:srgbClr>
            </a:solidFill>
            <a:ln w="12700">
              <a:solidFill>
                <a:srgbClr val="E8820C"/>
              </a:solidFill>
              <a:prstDash val="solid"/>
            </a:ln>
          </p:spPr>
        </p:sp>
        <p:sp>
          <p:nvSpPr>
            <p:cNvPr id="8" name="Text 6"/>
            <p:cNvSpPr/>
            <p:nvPr/>
          </p:nvSpPr>
          <p:spPr>
            <a:xfrm>
              <a:off x="425811" y="64008"/>
              <a:ext cx="1675944" cy="842203"/>
            </a:xfrm>
            <a:prstGeom prst="rect">
              <a:avLst/>
            </a:prstGeom>
            <a:noFill/>
            <a:ln/>
          </p:spPr>
          <p:txBody>
            <a:bodyPr wrap="square" lIns="12700" tIns="12700" rIns="12700" bIns="12700" rtlCol="0" anchor="ctr"/>
            <a:lstStyle/>
            <a:p>
              <a:pPr marL="0" indent="0" algn="ctr">
                <a:lnSpc>
                  <a:spcPts val="1800"/>
                </a:lnSpc>
                <a:buNone/>
              </a:pPr>
              <a:r>
                <a:rPr lang="ja-JP" altLang="en-US" sz="1600" b="1" dirty="0"/>
                <a:t>ＮＨＫ</a:t>
              </a:r>
              <a:endParaRPr lang="en-US" sz="1600" dirty="0"/>
            </a:p>
            <a:p>
              <a:pPr marL="0" indent="0" algn="ctr">
                <a:lnSpc>
                  <a:spcPts val="1800"/>
                </a:lnSpc>
                <a:buNone/>
              </a:pPr>
              <a:r>
                <a:rPr lang="en-US" sz="1600" b="1" dirty="0"/>
                <a:t>脳特集番組</a:t>
              </a:r>
              <a:endParaRPr lang="en-US" sz="1600" dirty="0"/>
            </a:p>
            <a:p>
              <a:pPr marL="0" indent="0" algn="ctr">
                <a:lnSpc>
                  <a:spcPts val="1800"/>
                </a:lnSpc>
                <a:buNone/>
              </a:pPr>
              <a:r>
                <a:rPr lang="en-US" sz="1600" b="1" dirty="0"/>
                <a:t>で紹介</a:t>
              </a:r>
              <a:endParaRPr lang="en-US" sz="1600" dirty="0"/>
            </a:p>
          </p:txBody>
        </p:sp>
      </p:grpSp>
      <p:sp>
        <p:nvSpPr>
          <p:cNvPr id="11" name="Shape 9"/>
          <p:cNvSpPr/>
          <p:nvPr/>
        </p:nvSpPr>
        <p:spPr>
          <a:xfrm>
            <a:off x="13648" y="1234440"/>
            <a:ext cx="9144000" cy="2331720"/>
          </a:xfrm>
          <a:prstGeom prst="rect">
            <a:avLst/>
          </a:prstGeom>
          <a:solidFill>
            <a:srgbClr val="EBF3FB"/>
          </a:solidFill>
          <a:ln w="12700">
            <a:noFill/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64592" y="1353312"/>
            <a:ext cx="2633472" cy="2057400"/>
          </a:xfrm>
          <a:prstGeom prst="rect">
            <a:avLst/>
          </a:prstGeom>
          <a:solidFill>
            <a:srgbClr val="FFFFFF"/>
          </a:solidFill>
          <a:ln w="25400">
            <a:solidFill>
              <a:srgbClr val="1A3A5C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64592" y="1353312"/>
            <a:ext cx="2633472" cy="457200"/>
          </a:xfrm>
          <a:prstGeom prst="rect">
            <a:avLst/>
          </a:prstGeom>
          <a:solidFill>
            <a:srgbClr val="1A3A5C">
              <a:alpha val="32000"/>
            </a:srgbClr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64592" y="1353312"/>
            <a:ext cx="26334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/>
              <a:t>STEP 1　「土台」</a:t>
            </a: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237468" y="1810512"/>
            <a:ext cx="2505731" cy="347472"/>
          </a:xfrm>
          <a:prstGeom prst="rect">
            <a:avLst/>
          </a:prstGeom>
          <a:solidFill>
            <a:srgbClr val="DDEAF8"/>
          </a:solidFill>
          <a:ln w="12700">
            <a:solidFill>
              <a:srgbClr val="DDEAF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64592" y="1810512"/>
            <a:ext cx="2633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/>
              <a:t>全員まるっと認知症予防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80147" y="2221992"/>
            <a:ext cx="2617917" cy="9144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</a:rPr>
              <a:t>・</a:t>
            </a:r>
            <a:r>
              <a:rPr lang="en-US" sz="1050" dirty="0" err="1">
                <a:solidFill>
                  <a:srgbClr val="333333"/>
                </a:solidFill>
              </a:rPr>
              <a:t>朝の挨拶・お話タイム・レク・体操</a:t>
            </a:r>
            <a:r>
              <a:rPr lang="en-US" sz="1050" dirty="0">
                <a:solidFill>
                  <a:srgbClr val="333333"/>
                </a:solidFill>
              </a:rPr>
              <a:t>　</a:t>
            </a:r>
          </a:p>
          <a:p>
            <a:pPr marL="0" indent="0">
              <a:buNone/>
            </a:pPr>
            <a:r>
              <a:rPr lang="ja-JP" altLang="en-US" sz="1050" dirty="0">
                <a:solidFill>
                  <a:srgbClr val="333333"/>
                </a:solidFill>
              </a:rPr>
              <a:t>　</a:t>
            </a:r>
            <a:r>
              <a:rPr lang="en-US" sz="1050" dirty="0" err="1">
                <a:solidFill>
                  <a:srgbClr val="333333"/>
                </a:solidFill>
              </a:rPr>
              <a:t>あらゆる場面に認知トレを組み込む</a:t>
            </a:r>
            <a:endParaRPr lang="en-US" sz="1050" dirty="0">
              <a:solidFill>
                <a:srgbClr val="333333"/>
              </a:solidFill>
            </a:endParaRPr>
          </a:p>
          <a:p>
            <a:pPr marL="0" indent="0">
              <a:lnSpc>
                <a:spcPts val="1000"/>
              </a:lnSpc>
              <a:buNone/>
            </a:pPr>
            <a:endParaRPr lang="en-US" sz="1050" dirty="0">
              <a:solidFill>
                <a:srgbClr val="333333"/>
              </a:solidFill>
            </a:endParaRPr>
          </a:p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</a:rPr>
              <a:t>・</a:t>
            </a:r>
            <a:r>
              <a:rPr lang="en-US" sz="1050" dirty="0" err="1">
                <a:solidFill>
                  <a:srgbClr val="333333"/>
                </a:solidFill>
              </a:rPr>
              <a:t>専門資格を持つ職員が全員参加の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</a:rPr>
              <a:t>　体制を構築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274320" y="3108960"/>
            <a:ext cx="2414016" cy="256032"/>
          </a:xfrm>
          <a:prstGeom prst="rect">
            <a:avLst/>
          </a:prstGeom>
          <a:solidFill>
            <a:srgbClr val="1A3A5C">
              <a:alpha val="21000"/>
            </a:srgbClr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3108960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/>
              <a:t>💡 全利用者が「脳を守る」環境づくり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2944368" y="2011680"/>
            <a:ext cx="384048" cy="548640"/>
          </a:xfrm>
          <a:prstGeom prst="rightArrow">
            <a:avLst/>
          </a:prstGeom>
          <a:solidFill>
            <a:srgbClr val="E8820C"/>
          </a:solidFill>
          <a:ln w="12700">
            <a:solidFill>
              <a:srgbClr val="E8820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255264" y="1353312"/>
            <a:ext cx="2633472" cy="2057400"/>
          </a:xfrm>
          <a:prstGeom prst="rect">
            <a:avLst/>
          </a:prstGeom>
          <a:solidFill>
            <a:srgbClr val="FFFFFF"/>
          </a:solidFill>
          <a:ln w="25400">
            <a:solidFill>
              <a:srgbClr val="1A8C8C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55264" y="1353312"/>
            <a:ext cx="2633472" cy="457200"/>
          </a:xfrm>
          <a:prstGeom prst="rect">
            <a:avLst/>
          </a:prstGeom>
          <a:solidFill>
            <a:srgbClr val="1A8C8C">
              <a:alpha val="31000"/>
            </a:srgbClr>
          </a:solidFill>
          <a:ln w="12700">
            <a:solidFill>
              <a:srgbClr val="1A8C8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55264" y="1353312"/>
            <a:ext cx="26334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/>
              <a:t>STEP 2　「気づき」</a:t>
            </a:r>
            <a:endParaRPr lang="en-US" dirty="0"/>
          </a:p>
        </p:txBody>
      </p:sp>
      <p:sp>
        <p:nvSpPr>
          <p:cNvPr id="24" name="Shape 22"/>
          <p:cNvSpPr/>
          <p:nvPr/>
        </p:nvSpPr>
        <p:spPr>
          <a:xfrm>
            <a:off x="3296208" y="1810512"/>
            <a:ext cx="2523744" cy="347472"/>
          </a:xfrm>
          <a:prstGeom prst="rect">
            <a:avLst/>
          </a:prstGeom>
          <a:solidFill>
            <a:srgbClr val="D5EDED"/>
          </a:solidFill>
          <a:ln w="12700">
            <a:solidFill>
              <a:srgbClr val="D5EDE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28416" y="181051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/>
              <a:t>資格職員による早期発見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3364992" y="2221992"/>
            <a:ext cx="2414016" cy="9144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lnSpc>
                <a:spcPts val="1100"/>
              </a:lnSpc>
              <a:buNone/>
            </a:pPr>
            <a:r>
              <a:rPr lang="en-US" sz="1050" dirty="0">
                <a:solidFill>
                  <a:srgbClr val="333333"/>
                </a:solidFill>
              </a:rPr>
              <a:t>・認知トレを通じ、家族も気づかない
　『脳の衰えサイン』を察知
・資格を持つ職員が脳科学に基づき、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333333"/>
                </a:solidFill>
              </a:rPr>
              <a:t>　悪くなる前に見つけ出します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3364992" y="3108960"/>
            <a:ext cx="2414016" cy="256032"/>
          </a:xfrm>
          <a:prstGeom prst="rect">
            <a:avLst/>
          </a:prstGeom>
          <a:solidFill>
            <a:srgbClr val="1A8C8C">
              <a:alpha val="26000"/>
            </a:srgbClr>
          </a:solidFill>
          <a:ln w="12700">
            <a:solidFill>
              <a:srgbClr val="1A8C8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364992" y="3108960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/>
              <a:t>💡 早期発見で進行を食い止める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035040" y="2011680"/>
            <a:ext cx="384048" cy="548640"/>
          </a:xfrm>
          <a:prstGeom prst="rightArrow">
            <a:avLst/>
          </a:prstGeom>
          <a:solidFill>
            <a:srgbClr val="E8820C"/>
          </a:solidFill>
          <a:ln w="12700">
            <a:solidFill>
              <a:srgbClr val="E8820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345936" y="1353312"/>
            <a:ext cx="2633472" cy="2057400"/>
          </a:xfrm>
          <a:prstGeom prst="rect">
            <a:avLst/>
          </a:prstGeom>
          <a:solidFill>
            <a:srgbClr val="FFFFFF"/>
          </a:solidFill>
          <a:ln w="25400">
            <a:solidFill>
              <a:srgbClr val="2E7D5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345936" y="1353312"/>
            <a:ext cx="2633472" cy="457200"/>
          </a:xfrm>
          <a:prstGeom prst="rect">
            <a:avLst/>
          </a:prstGeom>
          <a:solidFill>
            <a:srgbClr val="2E7D5B">
              <a:alpha val="27000"/>
            </a:srgbClr>
          </a:solidFill>
          <a:ln w="12700">
            <a:solidFill>
              <a:srgbClr val="2E7D5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345936" y="1353312"/>
            <a:ext cx="26334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/>
              <a:t>STEP 3　「攻め」</a:t>
            </a:r>
            <a:endParaRPr lang="en-US" dirty="0"/>
          </a:p>
        </p:txBody>
      </p:sp>
      <p:sp>
        <p:nvSpPr>
          <p:cNvPr id="33" name="Shape 31"/>
          <p:cNvSpPr/>
          <p:nvPr/>
        </p:nvSpPr>
        <p:spPr>
          <a:xfrm>
            <a:off x="6419088" y="1810512"/>
            <a:ext cx="2450592" cy="347472"/>
          </a:xfrm>
          <a:prstGeom prst="rect">
            <a:avLst/>
          </a:prstGeom>
          <a:solidFill>
            <a:srgbClr val="D5EAE0"/>
          </a:solidFill>
          <a:ln w="12700">
            <a:solidFill>
              <a:srgbClr val="D5EAE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419088" y="181051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/>
              <a:t>個別・認知トレーニング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6345936" y="2221992"/>
            <a:ext cx="2523744" cy="9144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</a:rPr>
              <a:t>・要介護３以上</a:t>
            </a:r>
            <a:r>
              <a:rPr lang="ja-JP" altLang="en-US" sz="1100" dirty="0">
                <a:solidFill>
                  <a:srgbClr val="333333"/>
                </a:solidFill>
              </a:rPr>
              <a:t>や</a:t>
            </a:r>
            <a:r>
              <a:rPr lang="en-US" sz="1100" dirty="0" err="1">
                <a:solidFill>
                  <a:srgbClr val="333333"/>
                </a:solidFill>
              </a:rPr>
              <a:t>認知症の進行が不安</a:t>
            </a:r>
            <a:endParaRPr lang="en-US" sz="1100" dirty="0">
              <a:solidFill>
                <a:srgbClr val="333333"/>
              </a:solidFill>
            </a:endParaRPr>
          </a:p>
          <a:p>
            <a:pPr marL="0" indent="0">
              <a:lnSpc>
                <a:spcPts val="1100"/>
              </a:lnSpc>
              <a:buNone/>
            </a:pPr>
            <a:r>
              <a:rPr lang="ja-JP" altLang="en-US" sz="1100" dirty="0">
                <a:solidFill>
                  <a:srgbClr val="333333"/>
                </a:solidFill>
              </a:rPr>
              <a:t>　</a:t>
            </a:r>
            <a:r>
              <a:rPr lang="en-US" sz="1100" dirty="0" err="1">
                <a:solidFill>
                  <a:srgbClr val="333333"/>
                </a:solidFill>
              </a:rPr>
              <a:t>な方に個別集中プログラムを実施</a:t>
            </a:r>
            <a:r>
              <a:rPr lang="en-US" sz="1100" dirty="0">
                <a:solidFill>
                  <a:srgbClr val="333333"/>
                </a:solidFill>
              </a:rPr>
              <a:t>
・</a:t>
            </a:r>
            <a:r>
              <a:rPr lang="en-US" sz="1100" dirty="0" err="1">
                <a:solidFill>
                  <a:srgbClr val="333333"/>
                </a:solidFill>
              </a:rPr>
              <a:t>脳活性化プラス実践士が担当</a:t>
            </a:r>
            <a:r>
              <a:rPr lang="ja-JP" altLang="en-US" sz="1100" dirty="0">
                <a:solidFill>
                  <a:srgbClr val="333333"/>
                </a:solidFill>
              </a:rPr>
              <a:t>。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</a:rPr>
              <a:t>　</a:t>
            </a:r>
            <a:r>
              <a:rPr lang="en-US" altLang="ja-JP" sz="1100" dirty="0" err="1">
                <a:solidFill>
                  <a:srgbClr val="333333"/>
                </a:solidFill>
              </a:rPr>
              <a:t>MMSE</a:t>
            </a:r>
            <a:r>
              <a:rPr lang="en-US" sz="1100" dirty="0" err="1">
                <a:solidFill>
                  <a:srgbClr val="333333"/>
                </a:solidFill>
              </a:rPr>
              <a:t>の改善を目指します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455664" y="3108960"/>
            <a:ext cx="2414016" cy="256032"/>
          </a:xfrm>
          <a:prstGeom prst="rect">
            <a:avLst/>
          </a:prstGeom>
          <a:solidFill>
            <a:srgbClr val="2E7D5B">
              <a:alpha val="26000"/>
            </a:srgbClr>
          </a:solidFill>
          <a:ln w="12700">
            <a:solidFill>
              <a:srgbClr val="2E7D5B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455664" y="3108960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/>
              <a:t>💡 認知症17名中13名が改善</a:t>
            </a:r>
            <a:r>
              <a:rPr lang="ja-JP" altLang="en-US" sz="1050" b="1" dirty="0"/>
              <a:t>・</a:t>
            </a:r>
            <a:r>
              <a:rPr lang="en-US" sz="1050" b="1" dirty="0"/>
              <a:t>2</a:t>
            </a:r>
            <a:r>
              <a:rPr lang="ja-JP" altLang="en-US" sz="1050" b="1" dirty="0"/>
              <a:t>名維持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164592" y="3839799"/>
            <a:ext cx="3931920" cy="1225297"/>
          </a:xfrm>
          <a:prstGeom prst="rect">
            <a:avLst/>
          </a:prstGeom>
          <a:solidFill>
            <a:srgbClr val="FFFFFF"/>
          </a:solidFill>
          <a:ln w="25400">
            <a:solidFill>
              <a:srgbClr val="E8820C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164592" y="3839800"/>
            <a:ext cx="3931920" cy="347472"/>
          </a:xfrm>
          <a:prstGeom prst="rect">
            <a:avLst/>
          </a:prstGeom>
          <a:solidFill>
            <a:srgbClr val="E8820C">
              <a:alpha val="33000"/>
            </a:srgbClr>
          </a:solidFill>
          <a:ln w="12700">
            <a:solidFill>
              <a:srgbClr val="E8820C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164592" y="383980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/>
              <a:t>📺  NHK「脳の特集番組」で改善効果が紹介</a:t>
            </a:r>
            <a:endParaRPr lang="en-US" sz="1400" dirty="0"/>
          </a:p>
        </p:txBody>
      </p:sp>
      <p:sp>
        <p:nvSpPr>
          <p:cNvPr id="41" name="Text 39"/>
          <p:cNvSpPr/>
          <p:nvPr/>
        </p:nvSpPr>
        <p:spPr>
          <a:xfrm>
            <a:off x="274320" y="4205560"/>
            <a:ext cx="3712464" cy="85953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200" dirty="0"/>
              <a:t>認知症・軽度認知症の高齢者</a:t>
            </a:r>
            <a:r>
              <a:rPr lang="en-US" sz="1200" b="1" dirty="0"/>
              <a:t>７人全員</a:t>
            </a:r>
            <a:r>
              <a:rPr lang="en-US" sz="1200" dirty="0"/>
              <a:t>が</a:t>
            </a:r>
          </a:p>
          <a:p>
            <a:pPr marL="0" indent="0">
              <a:buNone/>
            </a:pPr>
            <a:r>
              <a:rPr lang="en-US" sz="1200" dirty="0"/>
              <a:t>3カ月間で認知機能テスト（MMSE）の得点を</a:t>
            </a:r>
          </a:p>
          <a:p>
            <a:pPr marL="0" indent="0">
              <a:buNone/>
            </a:pPr>
            <a:r>
              <a:rPr lang="en-US" sz="1200" b="1" dirty="0"/>
              <a:t>正常値まで改善</a:t>
            </a:r>
            <a:r>
              <a:rPr lang="en-US" sz="1200" dirty="0"/>
              <a:t>しました</a:t>
            </a:r>
          </a:p>
          <a:p>
            <a:pPr marL="0" indent="0">
              <a:buNone/>
            </a:pPr>
            <a:r>
              <a:rPr lang="en-US" sz="1200" dirty="0"/>
              <a:t>（東京都千代田区の教室での改善実績）</a:t>
            </a:r>
          </a:p>
        </p:txBody>
      </p:sp>
      <p:sp>
        <p:nvSpPr>
          <p:cNvPr id="42" name="Shape 40"/>
          <p:cNvSpPr/>
          <p:nvPr/>
        </p:nvSpPr>
        <p:spPr>
          <a:xfrm>
            <a:off x="4297680" y="3839800"/>
            <a:ext cx="4681728" cy="1225296"/>
          </a:xfrm>
          <a:prstGeom prst="rect">
            <a:avLst/>
          </a:prstGeom>
          <a:solidFill>
            <a:srgbClr val="FFFFFF"/>
          </a:solidFill>
          <a:ln w="25400">
            <a:solidFill>
              <a:srgbClr val="1A3A5C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4297680" y="3839800"/>
            <a:ext cx="4681728" cy="347472"/>
          </a:xfrm>
          <a:prstGeom prst="rect">
            <a:avLst/>
          </a:prstGeom>
          <a:solidFill>
            <a:srgbClr val="1A3A5C">
              <a:alpha val="26000"/>
            </a:srgbClr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ja-JP" altLang="en-US" dirty="0"/>
          </a:p>
        </p:txBody>
      </p:sp>
      <p:sp>
        <p:nvSpPr>
          <p:cNvPr id="44" name="Text 42"/>
          <p:cNvSpPr/>
          <p:nvPr/>
        </p:nvSpPr>
        <p:spPr>
          <a:xfrm>
            <a:off x="4297680" y="3839800"/>
            <a:ext cx="46817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/>
              <a:t>厚労省推奨の３条件を満たす科学的根拠のある認知トレーニング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4297680" y="4205560"/>
            <a:ext cx="4663440" cy="85953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200" b="1" dirty="0"/>
              <a:t>①</a:t>
            </a:r>
            <a:r>
              <a:rPr lang="en-US" sz="1200" dirty="0"/>
              <a:t> 自治体教室で改善効果を実証
</a:t>
            </a:r>
            <a:r>
              <a:rPr lang="en-US" sz="1200" b="1" dirty="0"/>
              <a:t>②</a:t>
            </a:r>
            <a:r>
              <a:rPr lang="en-US" sz="1200" dirty="0"/>
              <a:t> ワーキングメモリ（作業記憶）を鍛える
</a:t>
            </a:r>
            <a:r>
              <a:rPr lang="en-US" sz="1200" b="1" dirty="0"/>
              <a:t>③</a:t>
            </a:r>
            <a:r>
              <a:rPr lang="en-US" sz="1200" dirty="0"/>
              <a:t> 資格職員が脳科学に基づきコミュ力・感情を刺激しながら実践</a:t>
            </a:r>
          </a:p>
        </p:txBody>
      </p:sp>
      <p:sp>
        <p:nvSpPr>
          <p:cNvPr id="46" name="Shape 44"/>
          <p:cNvSpPr/>
          <p:nvPr/>
        </p:nvSpPr>
        <p:spPr>
          <a:xfrm>
            <a:off x="164592" y="5268036"/>
            <a:ext cx="5486400" cy="1364100"/>
          </a:xfrm>
          <a:prstGeom prst="rect">
            <a:avLst/>
          </a:prstGeom>
          <a:solidFill>
            <a:srgbClr val="FFFFFF"/>
          </a:solidFill>
          <a:ln w="19050">
            <a:solidFill>
              <a:srgbClr val="2D6EA8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7" name="Text 45"/>
          <p:cNvSpPr/>
          <p:nvPr/>
        </p:nvSpPr>
        <p:spPr>
          <a:xfrm>
            <a:off x="274320" y="537026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/>
              <a:t>◆ ご指導・ご推薦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274320" y="5626296"/>
            <a:ext cx="3200400" cy="96926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212529"/>
                </a:solidFill>
              </a:rPr>
              <a:t>脳科学者　篠原菊紀 氏
</a:t>
            </a:r>
            <a:r>
              <a:rPr lang="en-US" sz="1200" dirty="0" err="1">
                <a:solidFill>
                  <a:srgbClr val="212529"/>
                </a:solidFill>
              </a:rPr>
              <a:t>公立諏訪東京理科大学</a:t>
            </a:r>
            <a:r>
              <a:rPr lang="en-US" sz="1200" dirty="0">
                <a:solidFill>
                  <a:srgbClr val="212529"/>
                </a:solidFill>
              </a:rPr>
              <a:t> 教授
</a:t>
            </a:r>
            <a:endParaRPr lang="en-US" sz="1050" dirty="0">
              <a:solidFill>
                <a:srgbClr val="212529"/>
              </a:solidFill>
            </a:endParaRPr>
          </a:p>
          <a:p>
            <a:pPr marL="0" indent="0">
              <a:buNone/>
            </a:pPr>
            <a:r>
              <a:rPr lang="en-US" sz="900" dirty="0" err="1">
                <a:solidFill>
                  <a:srgbClr val="6C757D"/>
                </a:solidFill>
              </a:rPr>
              <a:t>著書「ボケない脳をつくる」ほか多数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6C757D"/>
                </a:solidFill>
              </a:rPr>
              <a:t>NHK「クローズアップ現代」多数出演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4411648" y="5553144"/>
            <a:ext cx="1166191" cy="914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dist">
              <a:lnSpc>
                <a:spcPts val="1200"/>
              </a:lnSpc>
              <a:buNone/>
            </a:pPr>
            <a:r>
              <a:rPr lang="en-US" sz="1050" dirty="0" err="1">
                <a:solidFill>
                  <a:srgbClr val="6C757D"/>
                </a:solidFill>
                <a:ea typeface="BIZ UDPゴシック" panose="020B0400000000000000" pitchFamily="50" charset="-128"/>
              </a:rPr>
              <a:t>らくしゅう式</a:t>
            </a:r>
            <a:r>
              <a:rPr lang="ja-JP" altLang="en-US" sz="1050" dirty="0">
                <a:solidFill>
                  <a:srgbClr val="6C757D"/>
                </a:solidFill>
                <a:ea typeface="BIZ UDPゴシック" panose="020B0400000000000000" pitchFamily="50" charset="-128"/>
              </a:rPr>
              <a:t>の</a:t>
            </a:r>
            <a:r>
              <a:rPr lang="en-US" sz="1050" dirty="0" err="1">
                <a:solidFill>
                  <a:srgbClr val="6C757D"/>
                </a:solidFill>
                <a:ea typeface="BIZ UDPゴシック" panose="020B0400000000000000" pitchFamily="50" charset="-128"/>
              </a:rPr>
              <a:t>効果は</a:t>
            </a:r>
            <a:r>
              <a:rPr lang="ja-JP" altLang="en-US" sz="1050" dirty="0">
                <a:solidFill>
                  <a:srgbClr val="6C757D"/>
                </a:solidFill>
                <a:ea typeface="BIZ UDPゴシック" panose="020B0400000000000000" pitchFamily="50" charset="-128"/>
              </a:rPr>
              <a:t>ＮＨＫ</a:t>
            </a:r>
            <a:r>
              <a:rPr lang="en-US" sz="1050" dirty="0" err="1">
                <a:solidFill>
                  <a:srgbClr val="6C757D"/>
                </a:solidFill>
                <a:ea typeface="BIZ UDPゴシック" panose="020B0400000000000000" pitchFamily="50" charset="-128"/>
              </a:rPr>
              <a:t>脳特集番組で紹介されました</a:t>
            </a:r>
            <a:r>
              <a:rPr lang="ja-JP" altLang="en-US" sz="1050" dirty="0">
                <a:solidFill>
                  <a:srgbClr val="6C757D"/>
                </a:solidFill>
                <a:ea typeface="BIZ UDPゴシック" panose="020B0400000000000000" pitchFamily="50" charset="-128"/>
              </a:rPr>
              <a:t>（抜粋</a:t>
            </a:r>
            <a:r>
              <a:rPr lang="en-US" altLang="ja-JP" sz="1050" dirty="0">
                <a:solidFill>
                  <a:srgbClr val="6C757D"/>
                </a:solidFill>
                <a:ea typeface="BIZ UDPゴシック" panose="020B0400000000000000" pitchFamily="50" charset="-128"/>
              </a:rPr>
              <a:t>3</a:t>
            </a:r>
            <a:r>
              <a:rPr lang="ja-JP" altLang="en-US" sz="1050" dirty="0">
                <a:solidFill>
                  <a:srgbClr val="6C757D"/>
                </a:solidFill>
                <a:ea typeface="BIZ UDPゴシック" panose="020B0400000000000000" pitchFamily="50" charset="-128"/>
              </a:rPr>
              <a:t>分）</a:t>
            </a:r>
            <a:endParaRPr lang="en-US" sz="1050" dirty="0">
              <a:ea typeface="BIZ UDPゴシック" panose="020B0400000000000000" pitchFamily="50" charset="-128"/>
            </a:endParaRPr>
          </a:p>
        </p:txBody>
      </p:sp>
      <p:sp>
        <p:nvSpPr>
          <p:cNvPr id="52" name="Shape 50"/>
          <p:cNvSpPr/>
          <p:nvPr/>
        </p:nvSpPr>
        <p:spPr>
          <a:xfrm>
            <a:off x="5760720" y="5268036"/>
            <a:ext cx="3218688" cy="1364100"/>
          </a:xfrm>
          <a:prstGeom prst="rect">
            <a:avLst/>
          </a:prstGeom>
          <a:solidFill>
            <a:srgbClr val="1A3A5C">
              <a:alpha val="12000"/>
            </a:srgbClr>
          </a:solidFill>
          <a:ln w="12700">
            <a:solidFill>
              <a:srgbClr val="1A3A5C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3" name="Text 51"/>
          <p:cNvSpPr/>
          <p:nvPr/>
        </p:nvSpPr>
        <p:spPr>
          <a:xfrm>
            <a:off x="5760720" y="5299984"/>
            <a:ext cx="32186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/>
              <a:t>本サービスをご提供する事業所</a:t>
            </a:r>
          </a:p>
        </p:txBody>
      </p:sp>
      <p:sp>
        <p:nvSpPr>
          <p:cNvPr id="54" name="Shape 52"/>
          <p:cNvSpPr/>
          <p:nvPr/>
        </p:nvSpPr>
        <p:spPr>
          <a:xfrm>
            <a:off x="5943600" y="5626296"/>
            <a:ext cx="292608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5943600" y="5827464"/>
            <a:ext cx="2852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0" y="6748272"/>
            <a:ext cx="9144000" cy="109728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pic>
        <p:nvPicPr>
          <p:cNvPr id="60" name="図 59">
            <a:extLst>
              <a:ext uri="{FF2B5EF4-FFF2-40B4-BE49-F238E27FC236}">
                <a16:creationId xmlns:a16="http://schemas.microsoft.com/office/drawing/2014/main" id="{A88AAB17-83B5-BA80-F88D-BA2C707186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5152" y="5534856"/>
            <a:ext cx="1029095" cy="1029095"/>
          </a:xfrm>
          <a:prstGeom prst="rect">
            <a:avLst/>
          </a:prstGeom>
          <a:ln w="9525">
            <a:solidFill>
              <a:srgbClr val="2D6EA8"/>
            </a:solidFill>
          </a:ln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81950F78-C988-7037-31F8-E1847CDF46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1369" y="5553144"/>
            <a:ext cx="1030280" cy="10254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181</Words>
  <Application>Microsoft Office PowerPoint</Application>
  <PresentationFormat>画面に合わせる (4:3)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BIZ UDPゴシック</vt:lpstr>
      <vt:lpstr>Arial</vt:lpstr>
      <vt:lpstr>Office Theme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三好　華乃子</cp:lastModifiedBy>
  <cp:revision>3</cp:revision>
  <cp:lastPrinted>2026-05-30T06:00:46Z</cp:lastPrinted>
  <dcterms:created xsi:type="dcterms:W3CDTF">2026-05-30T05:02:43Z</dcterms:created>
  <dcterms:modified xsi:type="dcterms:W3CDTF">2026-05-30T07:51:02Z</dcterms:modified>
</cp:coreProperties>
</file>