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2813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87DE5-DCE3-4A37-BC48-C8F67947859E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F56D-D79B-4735-8C67-860ABCCD6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91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87DE5-DCE3-4A37-BC48-C8F67947859E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F56D-D79B-4735-8C67-860ABCCD6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88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87DE5-DCE3-4A37-BC48-C8F67947859E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F56D-D79B-4735-8C67-860ABCCD6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173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87DE5-DCE3-4A37-BC48-C8F67947859E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F56D-D79B-4735-8C67-860ABCCD6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248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87DE5-DCE3-4A37-BC48-C8F67947859E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F56D-D79B-4735-8C67-860ABCCD6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178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87DE5-DCE3-4A37-BC48-C8F67947859E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F56D-D79B-4735-8C67-860ABCCD6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6252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87DE5-DCE3-4A37-BC48-C8F67947859E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F56D-D79B-4735-8C67-860ABCCD6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4006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87DE5-DCE3-4A37-BC48-C8F67947859E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F56D-D79B-4735-8C67-860ABCCD6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60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87DE5-DCE3-4A37-BC48-C8F67947859E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F56D-D79B-4735-8C67-860ABCCD6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965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87DE5-DCE3-4A37-BC48-C8F67947859E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F56D-D79B-4735-8C67-860ABCCD6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754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87DE5-DCE3-4A37-BC48-C8F67947859E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F56D-D79B-4735-8C67-860ABCCD6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186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87DE5-DCE3-4A37-BC48-C8F67947859E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6F56D-D79B-4735-8C67-860ABCCD6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015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7672D-33CF-5D21-8A5A-C44119FE3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字幕 2">
            <a:extLst>
              <a:ext uri="{FF2B5EF4-FFF2-40B4-BE49-F238E27FC236}">
                <a16:creationId xmlns:a16="http://schemas.microsoft.com/office/drawing/2014/main" id="{953FF77F-D971-0935-0FF3-4527F500AE6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6858000" cy="1459832"/>
          </a:xfrm>
          <a:prstGeom prst="rect">
            <a:avLst/>
          </a:prstGeom>
        </p:spPr>
        <p:txBody>
          <a:bodyPr vert="horz" lIns="180000" tIns="180000" rIns="180000" bIns="18000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0175" indent="-130175" algn="l">
              <a:lnSpc>
                <a:spcPts val="2400"/>
              </a:lnSpc>
            </a:pPr>
            <a:r>
              <a:rPr lang="ja-JP" altLang="en-US" sz="2000" kern="1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認知症や要介護３の方でも　改善目指せる</a:t>
            </a:r>
            <a:endParaRPr lang="en-US" altLang="ja-JP" sz="2000" kern="100" spc="-15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130175" indent="-130175" algn="l">
              <a:lnSpc>
                <a:spcPts val="2400"/>
              </a:lnSpc>
            </a:pPr>
            <a:r>
              <a:rPr lang="ja-JP" altLang="en-US" sz="2000" kern="1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2000" kern="1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2000" kern="1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個別･認知トレーニング</a:t>
            </a:r>
            <a:r>
              <a:rPr lang="en-US" altLang="ja-JP" sz="2000" kern="1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】</a:t>
            </a:r>
            <a:r>
              <a:rPr lang="ja-JP" altLang="en-US" sz="2000" kern="1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を提供するデイサービス</a:t>
            </a:r>
            <a:endParaRPr lang="en-US" altLang="ja-JP" sz="2000" kern="100" spc="-15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130175" indent="-130175">
              <a:lnSpc>
                <a:spcPts val="2200"/>
              </a:lnSpc>
            </a:pPr>
            <a:r>
              <a:rPr lang="ja-JP" altLang="en-US" sz="1600" kern="100" spc="3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1600" kern="100" spc="3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NHK</a:t>
            </a:r>
            <a:r>
              <a:rPr lang="ja-JP" altLang="en-US" sz="1600" kern="100" spc="3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で紹介、</a:t>
            </a:r>
            <a:r>
              <a:rPr lang="en-US" altLang="ja-JP" sz="1600" kern="100" spc="3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600" kern="100" spc="3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カ月で</a:t>
            </a:r>
            <a:r>
              <a:rPr lang="en-US" altLang="ja-JP" sz="1600" kern="100" spc="3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7</a:t>
            </a:r>
            <a:r>
              <a:rPr lang="ja-JP" altLang="en-US" sz="1600" kern="100" spc="3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人全員が正常値に改善～</a:t>
            </a:r>
            <a:endParaRPr lang="ja-JP" altLang="ja-JP" sz="1600" kern="100" spc="3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223157E-ADC4-CD77-F93B-4765289606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0488" y="4783860"/>
            <a:ext cx="4108473" cy="381201"/>
          </a:xfrm>
        </p:spPr>
        <p:txBody>
          <a:bodyPr>
            <a:noAutofit/>
          </a:bodyPr>
          <a:lstStyle/>
          <a:p>
            <a:pPr marL="130175" indent="-130175" algn="l">
              <a:lnSpc>
                <a:spcPts val="1600"/>
              </a:lnSpc>
            </a:pPr>
            <a:r>
              <a:rPr lang="ja-JP" altLang="en-US" sz="14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 </a:t>
            </a:r>
            <a:r>
              <a:rPr lang="ja-JP" altLang="en-US" sz="16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ＮＨＫ「脳の特集番組」で改善効果が紹介</a:t>
            </a:r>
            <a:endParaRPr lang="ja-JP" altLang="ja-JP" sz="110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5D3635C-DEEC-DB7E-C446-214E514D6336}"/>
              </a:ext>
            </a:extLst>
          </p:cNvPr>
          <p:cNvSpPr txBox="1"/>
          <p:nvPr/>
        </p:nvSpPr>
        <p:spPr>
          <a:xfrm>
            <a:off x="351072" y="6013713"/>
            <a:ext cx="6458802" cy="1192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厚労省推奨の条件を満たす「認知トレーニング」～脳トレとの違い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厚労省推奨の３つの条件を満たす、科学的根拠のある認知トレーニングです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900"/>
              </a:lnSpc>
            </a:pP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①自治体教室で改善効果が実証　②ワーキングメモリ（作業記憶）を鍛える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③資格取得の職員が、脳科学に基づきコミュ力・感情を刺激しながら実践</a:t>
            </a:r>
          </a:p>
        </p:txBody>
      </p:sp>
      <p:grpSp>
        <p:nvGrpSpPr>
          <p:cNvPr id="1037" name="グループ化 1036">
            <a:extLst>
              <a:ext uri="{FF2B5EF4-FFF2-40B4-BE49-F238E27FC236}">
                <a16:creationId xmlns:a16="http://schemas.microsoft.com/office/drawing/2014/main" id="{2BBA30A8-40D8-40A1-6A97-88FA474DD1BB}"/>
              </a:ext>
            </a:extLst>
          </p:cNvPr>
          <p:cNvGrpSpPr/>
          <p:nvPr/>
        </p:nvGrpSpPr>
        <p:grpSpPr>
          <a:xfrm>
            <a:off x="513434" y="7288351"/>
            <a:ext cx="3477040" cy="1223029"/>
            <a:chOff x="61287" y="2345183"/>
            <a:chExt cx="3477040" cy="1223029"/>
          </a:xfrm>
        </p:grpSpPr>
        <p:sp>
          <p:nvSpPr>
            <p:cNvPr id="14" name="AutoShape 5">
              <a:extLst>
                <a:ext uri="{FF2B5EF4-FFF2-40B4-BE49-F238E27FC236}">
                  <a16:creationId xmlns:a16="http://schemas.microsoft.com/office/drawing/2014/main" id="{1E46D26E-0376-CEE0-0CF5-28B403906D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87" y="2345183"/>
              <a:ext cx="3477040" cy="1223029"/>
            </a:xfrm>
            <a:prstGeom prst="roundRect">
              <a:avLst>
                <a:gd name="adj" fmla="val 4637"/>
              </a:avLst>
            </a:prstGeom>
            <a:solidFill>
              <a:srgbClr val="FDE9D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pic>
          <p:nvPicPr>
            <p:cNvPr id="1030" name="図 1">
              <a:extLst>
                <a:ext uri="{FF2B5EF4-FFF2-40B4-BE49-F238E27FC236}">
                  <a16:creationId xmlns:a16="http://schemas.microsoft.com/office/drawing/2014/main" id="{5BA9A34E-078B-C81A-31C9-CF588303670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5913" y="2390794"/>
              <a:ext cx="1140498" cy="1138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FC5C580-9348-C7FC-1B6D-31E0608857D8}"/>
              </a:ext>
            </a:extLst>
          </p:cNvPr>
          <p:cNvSpPr txBox="1"/>
          <p:nvPr/>
        </p:nvSpPr>
        <p:spPr>
          <a:xfrm>
            <a:off x="1617359" y="7308202"/>
            <a:ext cx="2449315" cy="11515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◆ご指導・ご推薦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脳科学者　篠原菊紀 氏</a:t>
            </a: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公立諏訪東京理科大学教授</a:t>
            </a:r>
          </a:p>
          <a:p>
            <a:endParaRPr lang="ja-JP" altLang="en-US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著書「ボケない脳をつくる」など、 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ＮＨＫ「クローズアップ現代」多数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31C43430-6AEB-613E-F006-939598578248}"/>
              </a:ext>
            </a:extLst>
          </p:cNvPr>
          <p:cNvSpPr/>
          <p:nvPr/>
        </p:nvSpPr>
        <p:spPr>
          <a:xfrm>
            <a:off x="38100" y="41512"/>
            <a:ext cx="6779172" cy="1306025"/>
          </a:xfrm>
          <a:prstGeom prst="roundRect">
            <a:avLst>
              <a:gd name="adj" fmla="val 8621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0234288-C641-EA8A-3E61-5EACA0260C8B}"/>
              </a:ext>
            </a:extLst>
          </p:cNvPr>
          <p:cNvGrpSpPr/>
          <p:nvPr/>
        </p:nvGrpSpPr>
        <p:grpSpPr>
          <a:xfrm>
            <a:off x="84979" y="6016913"/>
            <a:ext cx="294820" cy="311459"/>
            <a:chOff x="116026" y="1354750"/>
            <a:chExt cx="294820" cy="311459"/>
          </a:xfrm>
        </p:grpSpPr>
        <p:sp>
          <p:nvSpPr>
            <p:cNvPr id="19" name="ひし形 14">
              <a:extLst>
                <a:ext uri="{FF2B5EF4-FFF2-40B4-BE49-F238E27FC236}">
                  <a16:creationId xmlns:a16="http://schemas.microsoft.com/office/drawing/2014/main" id="{5E739C82-5117-A15E-7515-AC3111730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026" y="1354750"/>
              <a:ext cx="156555" cy="311459"/>
            </a:xfrm>
            <a:custGeom>
              <a:avLst/>
              <a:gdLst>
                <a:gd name="connsiteX0" fmla="*/ 0 w 588523"/>
                <a:gd name="connsiteY0" fmla="*/ 294262 h 588523"/>
                <a:gd name="connsiteX1" fmla="*/ 294262 w 588523"/>
                <a:gd name="connsiteY1" fmla="*/ 0 h 588523"/>
                <a:gd name="connsiteX2" fmla="*/ 588523 w 588523"/>
                <a:gd name="connsiteY2" fmla="*/ 294262 h 588523"/>
                <a:gd name="connsiteX3" fmla="*/ 294262 w 588523"/>
                <a:gd name="connsiteY3" fmla="*/ 588523 h 588523"/>
                <a:gd name="connsiteX4" fmla="*/ 0 w 588523"/>
                <a:gd name="connsiteY4" fmla="*/ 294262 h 588523"/>
                <a:gd name="connsiteX0" fmla="*/ 141673 w 294261"/>
                <a:gd name="connsiteY0" fmla="*/ 304895 h 588523"/>
                <a:gd name="connsiteX1" fmla="*/ 0 w 294261"/>
                <a:gd name="connsiteY1" fmla="*/ 0 h 588523"/>
                <a:gd name="connsiteX2" fmla="*/ 294261 w 294261"/>
                <a:gd name="connsiteY2" fmla="*/ 294262 h 588523"/>
                <a:gd name="connsiteX3" fmla="*/ 0 w 294261"/>
                <a:gd name="connsiteY3" fmla="*/ 588523 h 588523"/>
                <a:gd name="connsiteX4" fmla="*/ 141673 w 294261"/>
                <a:gd name="connsiteY4" fmla="*/ 304895 h 588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261" h="588523">
                  <a:moveTo>
                    <a:pt x="141673" y="304895"/>
                  </a:moveTo>
                  <a:lnTo>
                    <a:pt x="0" y="0"/>
                  </a:lnTo>
                  <a:lnTo>
                    <a:pt x="294261" y="294262"/>
                  </a:lnTo>
                  <a:lnTo>
                    <a:pt x="0" y="588523"/>
                  </a:lnTo>
                  <a:lnTo>
                    <a:pt x="141673" y="3048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25" name="ひし形 14">
              <a:extLst>
                <a:ext uri="{FF2B5EF4-FFF2-40B4-BE49-F238E27FC236}">
                  <a16:creationId xmlns:a16="http://schemas.microsoft.com/office/drawing/2014/main" id="{B707ACB3-1B51-4514-0BB8-493874E405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4291" y="1354750"/>
              <a:ext cx="156555" cy="311459"/>
            </a:xfrm>
            <a:custGeom>
              <a:avLst/>
              <a:gdLst>
                <a:gd name="connsiteX0" fmla="*/ 0 w 588523"/>
                <a:gd name="connsiteY0" fmla="*/ 294262 h 588523"/>
                <a:gd name="connsiteX1" fmla="*/ 294262 w 588523"/>
                <a:gd name="connsiteY1" fmla="*/ 0 h 588523"/>
                <a:gd name="connsiteX2" fmla="*/ 588523 w 588523"/>
                <a:gd name="connsiteY2" fmla="*/ 294262 h 588523"/>
                <a:gd name="connsiteX3" fmla="*/ 294262 w 588523"/>
                <a:gd name="connsiteY3" fmla="*/ 588523 h 588523"/>
                <a:gd name="connsiteX4" fmla="*/ 0 w 588523"/>
                <a:gd name="connsiteY4" fmla="*/ 294262 h 588523"/>
                <a:gd name="connsiteX0" fmla="*/ 141673 w 294261"/>
                <a:gd name="connsiteY0" fmla="*/ 304895 h 588523"/>
                <a:gd name="connsiteX1" fmla="*/ 0 w 294261"/>
                <a:gd name="connsiteY1" fmla="*/ 0 h 588523"/>
                <a:gd name="connsiteX2" fmla="*/ 294261 w 294261"/>
                <a:gd name="connsiteY2" fmla="*/ 294262 h 588523"/>
                <a:gd name="connsiteX3" fmla="*/ 0 w 294261"/>
                <a:gd name="connsiteY3" fmla="*/ 588523 h 588523"/>
                <a:gd name="connsiteX4" fmla="*/ 141673 w 294261"/>
                <a:gd name="connsiteY4" fmla="*/ 304895 h 588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261" h="588523">
                  <a:moveTo>
                    <a:pt x="141673" y="304895"/>
                  </a:moveTo>
                  <a:lnTo>
                    <a:pt x="0" y="0"/>
                  </a:lnTo>
                  <a:lnTo>
                    <a:pt x="294261" y="294262"/>
                  </a:lnTo>
                  <a:lnTo>
                    <a:pt x="0" y="588523"/>
                  </a:lnTo>
                  <a:lnTo>
                    <a:pt x="141673" y="3048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35" name="グループ化 1034">
            <a:extLst>
              <a:ext uri="{FF2B5EF4-FFF2-40B4-BE49-F238E27FC236}">
                <a16:creationId xmlns:a16="http://schemas.microsoft.com/office/drawing/2014/main" id="{91E79EE0-E7E5-5B4C-2A5C-44025C2F6B8D}"/>
              </a:ext>
            </a:extLst>
          </p:cNvPr>
          <p:cNvGrpSpPr/>
          <p:nvPr/>
        </p:nvGrpSpPr>
        <p:grpSpPr>
          <a:xfrm>
            <a:off x="81537" y="4758772"/>
            <a:ext cx="294820" cy="311459"/>
            <a:chOff x="880845" y="1303752"/>
            <a:chExt cx="294820" cy="311459"/>
          </a:xfrm>
        </p:grpSpPr>
        <p:sp>
          <p:nvSpPr>
            <p:cNvPr id="1031" name="ひし形 14">
              <a:extLst>
                <a:ext uri="{FF2B5EF4-FFF2-40B4-BE49-F238E27FC236}">
                  <a16:creationId xmlns:a16="http://schemas.microsoft.com/office/drawing/2014/main" id="{9B0A62D5-2131-C03B-782F-04DCCED4E1E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0845" y="1303752"/>
              <a:ext cx="156555" cy="311459"/>
            </a:xfrm>
            <a:custGeom>
              <a:avLst/>
              <a:gdLst>
                <a:gd name="connsiteX0" fmla="*/ 0 w 588523"/>
                <a:gd name="connsiteY0" fmla="*/ 294262 h 588523"/>
                <a:gd name="connsiteX1" fmla="*/ 294262 w 588523"/>
                <a:gd name="connsiteY1" fmla="*/ 0 h 588523"/>
                <a:gd name="connsiteX2" fmla="*/ 588523 w 588523"/>
                <a:gd name="connsiteY2" fmla="*/ 294262 h 588523"/>
                <a:gd name="connsiteX3" fmla="*/ 294262 w 588523"/>
                <a:gd name="connsiteY3" fmla="*/ 588523 h 588523"/>
                <a:gd name="connsiteX4" fmla="*/ 0 w 588523"/>
                <a:gd name="connsiteY4" fmla="*/ 294262 h 588523"/>
                <a:gd name="connsiteX0" fmla="*/ 141673 w 294261"/>
                <a:gd name="connsiteY0" fmla="*/ 304895 h 588523"/>
                <a:gd name="connsiteX1" fmla="*/ 0 w 294261"/>
                <a:gd name="connsiteY1" fmla="*/ 0 h 588523"/>
                <a:gd name="connsiteX2" fmla="*/ 294261 w 294261"/>
                <a:gd name="connsiteY2" fmla="*/ 294262 h 588523"/>
                <a:gd name="connsiteX3" fmla="*/ 0 w 294261"/>
                <a:gd name="connsiteY3" fmla="*/ 588523 h 588523"/>
                <a:gd name="connsiteX4" fmla="*/ 141673 w 294261"/>
                <a:gd name="connsiteY4" fmla="*/ 304895 h 588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261" h="588523">
                  <a:moveTo>
                    <a:pt x="141673" y="304895"/>
                  </a:moveTo>
                  <a:lnTo>
                    <a:pt x="0" y="0"/>
                  </a:lnTo>
                  <a:lnTo>
                    <a:pt x="294261" y="294262"/>
                  </a:lnTo>
                  <a:lnTo>
                    <a:pt x="0" y="588523"/>
                  </a:lnTo>
                  <a:lnTo>
                    <a:pt x="141673" y="3048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33" name="ひし形 14">
              <a:extLst>
                <a:ext uri="{FF2B5EF4-FFF2-40B4-BE49-F238E27FC236}">
                  <a16:creationId xmlns:a16="http://schemas.microsoft.com/office/drawing/2014/main" id="{C16C83F9-2ED0-3FA2-41EF-4AB7213BEBF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9110" y="1303752"/>
              <a:ext cx="156555" cy="311459"/>
            </a:xfrm>
            <a:custGeom>
              <a:avLst/>
              <a:gdLst>
                <a:gd name="connsiteX0" fmla="*/ 0 w 588523"/>
                <a:gd name="connsiteY0" fmla="*/ 294262 h 588523"/>
                <a:gd name="connsiteX1" fmla="*/ 294262 w 588523"/>
                <a:gd name="connsiteY1" fmla="*/ 0 h 588523"/>
                <a:gd name="connsiteX2" fmla="*/ 588523 w 588523"/>
                <a:gd name="connsiteY2" fmla="*/ 294262 h 588523"/>
                <a:gd name="connsiteX3" fmla="*/ 294262 w 588523"/>
                <a:gd name="connsiteY3" fmla="*/ 588523 h 588523"/>
                <a:gd name="connsiteX4" fmla="*/ 0 w 588523"/>
                <a:gd name="connsiteY4" fmla="*/ 294262 h 588523"/>
                <a:gd name="connsiteX0" fmla="*/ 141673 w 294261"/>
                <a:gd name="connsiteY0" fmla="*/ 304895 h 588523"/>
                <a:gd name="connsiteX1" fmla="*/ 0 w 294261"/>
                <a:gd name="connsiteY1" fmla="*/ 0 h 588523"/>
                <a:gd name="connsiteX2" fmla="*/ 294261 w 294261"/>
                <a:gd name="connsiteY2" fmla="*/ 294262 h 588523"/>
                <a:gd name="connsiteX3" fmla="*/ 0 w 294261"/>
                <a:gd name="connsiteY3" fmla="*/ 588523 h 588523"/>
                <a:gd name="connsiteX4" fmla="*/ 141673 w 294261"/>
                <a:gd name="connsiteY4" fmla="*/ 304895 h 588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261" h="588523">
                  <a:moveTo>
                    <a:pt x="141673" y="304895"/>
                  </a:moveTo>
                  <a:lnTo>
                    <a:pt x="0" y="0"/>
                  </a:lnTo>
                  <a:lnTo>
                    <a:pt x="294261" y="294262"/>
                  </a:lnTo>
                  <a:lnTo>
                    <a:pt x="0" y="588523"/>
                  </a:lnTo>
                  <a:lnTo>
                    <a:pt x="141673" y="3048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039" name="字幕 2">
            <a:extLst>
              <a:ext uri="{FF2B5EF4-FFF2-40B4-BE49-F238E27FC236}">
                <a16:creationId xmlns:a16="http://schemas.microsoft.com/office/drawing/2014/main" id="{9D2DF085-C271-3DC6-4E5E-3F96F87C003A}"/>
              </a:ext>
            </a:extLst>
          </p:cNvPr>
          <p:cNvSpPr txBox="1">
            <a:spLocks/>
          </p:cNvSpPr>
          <p:nvPr/>
        </p:nvSpPr>
        <p:spPr>
          <a:xfrm>
            <a:off x="174459" y="5095223"/>
            <a:ext cx="4229100" cy="6388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0175" indent="-130175" algn="l">
              <a:lnSpc>
                <a:spcPts val="1600"/>
              </a:lnSpc>
              <a:spcBef>
                <a:spcPts val="600"/>
              </a:spcBef>
            </a:pPr>
            <a:r>
              <a:rPr lang="ja-JP" altLang="en-US" sz="140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認知症</a:t>
            </a:r>
            <a:r>
              <a:rPr lang="en-US" altLang="ja-JP" sz="140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/</a:t>
            </a:r>
            <a:r>
              <a:rPr lang="ja-JP" altLang="en-US" sz="140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軽度認知症の高齢者７人全員が</a:t>
            </a:r>
            <a:r>
              <a:rPr lang="en-US" altLang="ja-JP" sz="140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40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カ月間で</a:t>
            </a:r>
            <a:endParaRPr lang="en-US" altLang="ja-JP" sz="1400" u="sng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30175" indent="-130175" algn="l">
              <a:lnSpc>
                <a:spcPts val="1600"/>
              </a:lnSpc>
              <a:spcBef>
                <a:spcPts val="600"/>
              </a:spcBef>
            </a:pPr>
            <a:r>
              <a:rPr lang="ja-JP" altLang="en-US" sz="1400" u="sng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認知機能テストの得点を正常値まで改善しました</a:t>
            </a:r>
            <a:endParaRPr lang="ja-JP" altLang="ja-JP" sz="1400" u="sng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59" name="四角形: 角を丸くする 1058">
            <a:extLst>
              <a:ext uri="{FF2B5EF4-FFF2-40B4-BE49-F238E27FC236}">
                <a16:creationId xmlns:a16="http://schemas.microsoft.com/office/drawing/2014/main" id="{691B0675-7680-1520-F07B-397478761AA5}"/>
              </a:ext>
            </a:extLst>
          </p:cNvPr>
          <p:cNvSpPr/>
          <p:nvPr/>
        </p:nvSpPr>
        <p:spPr>
          <a:xfrm>
            <a:off x="116025" y="8686800"/>
            <a:ext cx="6532426" cy="1060316"/>
          </a:xfrm>
          <a:prstGeom prst="roundRect">
            <a:avLst>
              <a:gd name="adj" fmla="val 815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まずは無料体験・ご見学のお申し込みを！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施設名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6A9AEDDD-1127-840A-DF48-817DF2241808}"/>
              </a:ext>
            </a:extLst>
          </p:cNvPr>
          <p:cNvGrpSpPr/>
          <p:nvPr/>
        </p:nvGrpSpPr>
        <p:grpSpPr>
          <a:xfrm>
            <a:off x="4606361" y="3745147"/>
            <a:ext cx="2251639" cy="2064354"/>
            <a:chOff x="5749361" y="1869588"/>
            <a:chExt cx="2251639" cy="2064354"/>
          </a:xfrm>
        </p:grpSpPr>
        <p:pic>
          <p:nvPicPr>
            <p:cNvPr id="15" name="Picture 3">
              <a:extLst>
                <a:ext uri="{FF2B5EF4-FFF2-40B4-BE49-F238E27FC236}">
                  <a16:creationId xmlns:a16="http://schemas.microsoft.com/office/drawing/2014/main" id="{9316D6DB-4D71-B78E-1589-3654742D48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0487" y="2012493"/>
              <a:ext cx="2133600" cy="1623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ectangle 2">
              <a:extLst>
                <a:ext uri="{FF2B5EF4-FFF2-40B4-BE49-F238E27FC236}">
                  <a16:creationId xmlns:a16="http://schemas.microsoft.com/office/drawing/2014/main" id="{E2B45B56-9E8F-B810-9B28-47D353FCC0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9361" y="1870184"/>
              <a:ext cx="2217277" cy="1765738"/>
            </a:xfrm>
            <a:prstGeom prst="rect">
              <a:avLst/>
            </a:prstGeom>
            <a:noFill/>
            <a:ln w="12700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テキスト ボックス 1044">
              <a:extLst>
                <a:ext uri="{FF2B5EF4-FFF2-40B4-BE49-F238E27FC236}">
                  <a16:creationId xmlns:a16="http://schemas.microsoft.com/office/drawing/2014/main" id="{9F60CD76-4065-6823-7A1B-204B29FF01D1}"/>
                </a:ext>
              </a:extLst>
            </p:cNvPr>
            <p:cNvSpPr txBox="1"/>
            <p:nvPr/>
          </p:nvSpPr>
          <p:spPr>
            <a:xfrm>
              <a:off x="6172441" y="1869588"/>
              <a:ext cx="1268682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1000" spc="-1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ＭＭＳＥの改善実績</a:t>
              </a:r>
            </a:p>
          </p:txBody>
        </p:sp>
        <p:sp>
          <p:nvSpPr>
            <p:cNvPr id="1048" name="テキスト ボックス 1047">
              <a:extLst>
                <a:ext uri="{FF2B5EF4-FFF2-40B4-BE49-F238E27FC236}">
                  <a16:creationId xmlns:a16="http://schemas.microsoft.com/office/drawing/2014/main" id="{99280C08-6610-9741-2D6E-60314C26DB5D}"/>
                </a:ext>
              </a:extLst>
            </p:cNvPr>
            <p:cNvSpPr txBox="1"/>
            <p:nvPr/>
          </p:nvSpPr>
          <p:spPr>
            <a:xfrm>
              <a:off x="5810250" y="3656943"/>
              <a:ext cx="219075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1200" spc="-15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東京都千代田区の教室の改善実績</a:t>
              </a:r>
            </a:p>
          </p:txBody>
        </p:sp>
      </p:grpSp>
      <p:pic>
        <p:nvPicPr>
          <p:cNvPr id="5" name="図 4">
            <a:extLst>
              <a:ext uri="{FF2B5EF4-FFF2-40B4-BE49-F238E27FC236}">
                <a16:creationId xmlns:a16="http://schemas.microsoft.com/office/drawing/2014/main" id="{015D969B-3017-2234-FAE2-160616CDF9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0957" y="7359313"/>
            <a:ext cx="1290140" cy="1286322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927D9F8-3B04-19F0-0F6B-D8BFE338F493}"/>
              </a:ext>
            </a:extLst>
          </p:cNvPr>
          <p:cNvSpPr txBox="1"/>
          <p:nvPr/>
        </p:nvSpPr>
        <p:spPr>
          <a:xfrm>
            <a:off x="323851" y="2198391"/>
            <a:ext cx="4533900" cy="1056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朝の挨拶･お話タイム･レク･体操などあらゆる時間に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認知トレーニングを組み込み、全員参加を実現します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lnSpc>
                <a:spcPts val="800"/>
              </a:lnSpc>
            </a:pP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脳の衰えサイン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を早期発見、早期対策を行います</a:t>
            </a:r>
          </a:p>
          <a:p>
            <a:pPr algn="just"/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D1A8B74-4527-E4C7-74B2-C4A68AF7978F}"/>
              </a:ext>
            </a:extLst>
          </p:cNvPr>
          <p:cNvGrpSpPr/>
          <p:nvPr/>
        </p:nvGrpSpPr>
        <p:grpSpPr>
          <a:xfrm>
            <a:off x="77820" y="1455095"/>
            <a:ext cx="294820" cy="311459"/>
            <a:chOff x="880845" y="1303752"/>
            <a:chExt cx="294820" cy="311459"/>
          </a:xfrm>
        </p:grpSpPr>
        <p:sp>
          <p:nvSpPr>
            <p:cNvPr id="10" name="ひし形 14">
              <a:extLst>
                <a:ext uri="{FF2B5EF4-FFF2-40B4-BE49-F238E27FC236}">
                  <a16:creationId xmlns:a16="http://schemas.microsoft.com/office/drawing/2014/main" id="{C639D49F-468F-1D86-FCC8-EF733EBF31F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0845" y="1303752"/>
              <a:ext cx="156555" cy="311459"/>
            </a:xfrm>
            <a:custGeom>
              <a:avLst/>
              <a:gdLst>
                <a:gd name="connsiteX0" fmla="*/ 0 w 588523"/>
                <a:gd name="connsiteY0" fmla="*/ 294262 h 588523"/>
                <a:gd name="connsiteX1" fmla="*/ 294262 w 588523"/>
                <a:gd name="connsiteY1" fmla="*/ 0 h 588523"/>
                <a:gd name="connsiteX2" fmla="*/ 588523 w 588523"/>
                <a:gd name="connsiteY2" fmla="*/ 294262 h 588523"/>
                <a:gd name="connsiteX3" fmla="*/ 294262 w 588523"/>
                <a:gd name="connsiteY3" fmla="*/ 588523 h 588523"/>
                <a:gd name="connsiteX4" fmla="*/ 0 w 588523"/>
                <a:gd name="connsiteY4" fmla="*/ 294262 h 588523"/>
                <a:gd name="connsiteX0" fmla="*/ 141673 w 294261"/>
                <a:gd name="connsiteY0" fmla="*/ 304895 h 588523"/>
                <a:gd name="connsiteX1" fmla="*/ 0 w 294261"/>
                <a:gd name="connsiteY1" fmla="*/ 0 h 588523"/>
                <a:gd name="connsiteX2" fmla="*/ 294261 w 294261"/>
                <a:gd name="connsiteY2" fmla="*/ 294262 h 588523"/>
                <a:gd name="connsiteX3" fmla="*/ 0 w 294261"/>
                <a:gd name="connsiteY3" fmla="*/ 588523 h 588523"/>
                <a:gd name="connsiteX4" fmla="*/ 141673 w 294261"/>
                <a:gd name="connsiteY4" fmla="*/ 304895 h 588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261" h="588523">
                  <a:moveTo>
                    <a:pt x="141673" y="304895"/>
                  </a:moveTo>
                  <a:lnTo>
                    <a:pt x="0" y="0"/>
                  </a:lnTo>
                  <a:lnTo>
                    <a:pt x="294261" y="294262"/>
                  </a:lnTo>
                  <a:lnTo>
                    <a:pt x="0" y="588523"/>
                  </a:lnTo>
                  <a:lnTo>
                    <a:pt x="141673" y="3048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ひし形 14">
              <a:extLst>
                <a:ext uri="{FF2B5EF4-FFF2-40B4-BE49-F238E27FC236}">
                  <a16:creationId xmlns:a16="http://schemas.microsoft.com/office/drawing/2014/main" id="{7B9A8380-3531-6242-39AE-C2E047B1B64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9110" y="1303752"/>
              <a:ext cx="156555" cy="311459"/>
            </a:xfrm>
            <a:custGeom>
              <a:avLst/>
              <a:gdLst>
                <a:gd name="connsiteX0" fmla="*/ 0 w 588523"/>
                <a:gd name="connsiteY0" fmla="*/ 294262 h 588523"/>
                <a:gd name="connsiteX1" fmla="*/ 294262 w 588523"/>
                <a:gd name="connsiteY1" fmla="*/ 0 h 588523"/>
                <a:gd name="connsiteX2" fmla="*/ 588523 w 588523"/>
                <a:gd name="connsiteY2" fmla="*/ 294262 h 588523"/>
                <a:gd name="connsiteX3" fmla="*/ 294262 w 588523"/>
                <a:gd name="connsiteY3" fmla="*/ 588523 h 588523"/>
                <a:gd name="connsiteX4" fmla="*/ 0 w 588523"/>
                <a:gd name="connsiteY4" fmla="*/ 294262 h 588523"/>
                <a:gd name="connsiteX0" fmla="*/ 141673 w 294261"/>
                <a:gd name="connsiteY0" fmla="*/ 304895 h 588523"/>
                <a:gd name="connsiteX1" fmla="*/ 0 w 294261"/>
                <a:gd name="connsiteY1" fmla="*/ 0 h 588523"/>
                <a:gd name="connsiteX2" fmla="*/ 294261 w 294261"/>
                <a:gd name="connsiteY2" fmla="*/ 294262 h 588523"/>
                <a:gd name="connsiteX3" fmla="*/ 0 w 294261"/>
                <a:gd name="connsiteY3" fmla="*/ 588523 h 588523"/>
                <a:gd name="connsiteX4" fmla="*/ 141673 w 294261"/>
                <a:gd name="connsiteY4" fmla="*/ 304895 h 588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261" h="588523">
                  <a:moveTo>
                    <a:pt x="141673" y="304895"/>
                  </a:moveTo>
                  <a:lnTo>
                    <a:pt x="0" y="0"/>
                  </a:lnTo>
                  <a:lnTo>
                    <a:pt x="294261" y="294262"/>
                  </a:lnTo>
                  <a:lnTo>
                    <a:pt x="0" y="588523"/>
                  </a:lnTo>
                  <a:lnTo>
                    <a:pt x="141673" y="3048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6AFD9E8-0949-02E3-7A42-3C70D25E8EC7}"/>
              </a:ext>
            </a:extLst>
          </p:cNvPr>
          <p:cNvSpPr txBox="1"/>
          <p:nvPr/>
        </p:nvSpPr>
        <p:spPr>
          <a:xfrm>
            <a:off x="369175" y="1468615"/>
            <a:ext cx="62046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認知症基本法</a:t>
            </a:r>
            <a:r>
              <a:rPr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rPr>
              <a:t>に完全対応、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らくしゅう式「脳守りシステム」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字幕 2">
            <a:extLst>
              <a:ext uri="{FF2B5EF4-FFF2-40B4-BE49-F238E27FC236}">
                <a16:creationId xmlns:a16="http://schemas.microsoft.com/office/drawing/2014/main" id="{A0E0869C-5DFF-7671-F5E8-F91E21B3DD52}"/>
              </a:ext>
            </a:extLst>
          </p:cNvPr>
          <p:cNvSpPr txBox="1">
            <a:spLocks/>
          </p:cNvSpPr>
          <p:nvPr/>
        </p:nvSpPr>
        <p:spPr>
          <a:xfrm>
            <a:off x="146320" y="1877071"/>
            <a:ext cx="4863830" cy="4089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0175" indent="-130175" algn="l">
              <a:lnSpc>
                <a:spcPts val="1600"/>
              </a:lnSpc>
              <a:spcBef>
                <a:spcPts val="600"/>
              </a:spcBef>
            </a:pPr>
            <a:r>
              <a:rPr lang="ja-JP" altLang="en-US" sz="14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① 「全員まるっと認知症予防」、早期発見の体制で安心</a:t>
            </a:r>
            <a:endParaRPr lang="ja-JP" altLang="ja-JP" sz="1400" b="1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2" name="字幕 2">
            <a:extLst>
              <a:ext uri="{FF2B5EF4-FFF2-40B4-BE49-F238E27FC236}">
                <a16:creationId xmlns:a16="http://schemas.microsoft.com/office/drawing/2014/main" id="{CFFF6A9C-ED76-E124-8E6B-1BBA11F1CAC0}"/>
              </a:ext>
            </a:extLst>
          </p:cNvPr>
          <p:cNvSpPr txBox="1">
            <a:spLocks/>
          </p:cNvSpPr>
          <p:nvPr/>
        </p:nvSpPr>
        <p:spPr>
          <a:xfrm>
            <a:off x="174693" y="3163552"/>
            <a:ext cx="4740207" cy="3606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0175" indent="-130175" algn="l">
              <a:lnSpc>
                <a:spcPts val="1600"/>
              </a:lnSpc>
              <a:spcBef>
                <a:spcPts val="600"/>
              </a:spcBef>
            </a:pPr>
            <a:r>
              <a:rPr lang="ja-JP" altLang="en-US" sz="14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②認知症･要介護３の方には「個別・認知トレーニング」</a:t>
            </a:r>
            <a:endParaRPr lang="en-US" altLang="ja-JP" sz="1400" b="1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68" name="テキスト ボックス 1067">
            <a:extLst>
              <a:ext uri="{FF2B5EF4-FFF2-40B4-BE49-F238E27FC236}">
                <a16:creationId xmlns:a16="http://schemas.microsoft.com/office/drawing/2014/main" id="{E0E60385-F7CB-AF7A-5D40-74A77C24F730}"/>
              </a:ext>
            </a:extLst>
          </p:cNvPr>
          <p:cNvSpPr txBox="1"/>
          <p:nvPr/>
        </p:nvSpPr>
        <p:spPr>
          <a:xfrm>
            <a:off x="5165558" y="7562212"/>
            <a:ext cx="169244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ja-JP" altLang="en-US" sz="1100" spc="-1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らくしゅう式の効果は</a:t>
            </a:r>
            <a:endParaRPr lang="en-US" altLang="ja-JP" sz="1100" spc="-1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500"/>
              </a:lnSpc>
            </a:pPr>
            <a:r>
              <a:rPr lang="ja-JP" altLang="en-US" sz="1100" spc="-1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「ＮＨＫ脳の特集番組」</a:t>
            </a:r>
            <a:endParaRPr lang="en-US" altLang="ja-JP" sz="1100" spc="-1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500"/>
              </a:lnSpc>
            </a:pPr>
            <a:r>
              <a:rPr lang="ja-JP" altLang="en-US" sz="1100" spc="-1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で紹介されました</a:t>
            </a:r>
            <a:endParaRPr lang="en-US" altLang="ja-JP" sz="1100" spc="-1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500"/>
              </a:lnSpc>
            </a:pPr>
            <a:r>
              <a:rPr lang="ja-JP" altLang="en-US" sz="1100" spc="-1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（抜粋</a:t>
            </a:r>
            <a:r>
              <a:rPr lang="en-US" altLang="ja-JP" sz="1100" spc="-1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100" spc="-1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分）</a:t>
            </a:r>
            <a:endParaRPr lang="en-US" altLang="ja-JP" sz="1100" spc="-1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BB19C120-5616-30FE-F081-1505EAB4E2A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29188" y="1847850"/>
            <a:ext cx="1928812" cy="1409700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0FBB257-06A9-9A87-73E2-13DC347B9109}"/>
              </a:ext>
            </a:extLst>
          </p:cNvPr>
          <p:cNvSpPr txBox="1"/>
          <p:nvPr/>
        </p:nvSpPr>
        <p:spPr>
          <a:xfrm>
            <a:off x="350518" y="3493791"/>
            <a:ext cx="4221482" cy="1069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要介護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・認知症の方には、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MMSE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で評価を行い「個別・認知トレーニング」で改善を目指します</a:t>
            </a:r>
          </a:p>
          <a:p>
            <a:pPr algn="just">
              <a:lnSpc>
                <a:spcPts val="900"/>
              </a:lnSpc>
            </a:pP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「集団が難しい＝何もしない」ではなく、</a:t>
            </a:r>
          </a:p>
          <a:p>
            <a:pPr algn="just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「その方に合った形で取り組める」体制です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2B6E20F-C933-DB0E-5E34-49C908F6E9E8}"/>
              </a:ext>
            </a:extLst>
          </p:cNvPr>
          <p:cNvSpPr txBox="1"/>
          <p:nvPr/>
        </p:nvSpPr>
        <p:spPr>
          <a:xfrm>
            <a:off x="4819650" y="3284241"/>
            <a:ext cx="203835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「脳活性化プラス実践士」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のスタッフがサポート</a:t>
            </a:r>
          </a:p>
        </p:txBody>
      </p:sp>
    </p:spTree>
    <p:extLst>
      <p:ext uri="{BB962C8B-B14F-4D97-AF65-F5344CB8AC3E}">
        <p14:creationId xmlns:p14="http://schemas.microsoft.com/office/powerpoint/2010/main" val="4222165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359</Words>
  <Application>Microsoft Office PowerPoint</Application>
  <PresentationFormat>A4 210 x 297 mm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2026-02-02T02:25:33Z</dcterms:created>
  <dcterms:modified xsi:type="dcterms:W3CDTF">2026-02-08T04:49:21Z</dcterms:modified>
</cp:coreProperties>
</file>