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140"/>
            <a:ext cx="8414644" cy="1143000"/>
          </a:xfrm>
        </p:spPr>
        <p:txBody>
          <a:bodyPr>
            <a:noAutofit/>
          </a:bodyPr>
          <a:lstStyle/>
          <a:p>
            <a:r>
              <a:rPr lang="ja-JP" altLang="en-US" sz="2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認知症基本法が追風。らくしゅう式の２つの講座</a:t>
            </a:r>
            <a:r>
              <a:rPr sz="2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で</a:t>
            </a:r>
            <a:br>
              <a:rPr lang="en-US" sz="2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sz="2800" dirty="0" err="1">
                <a:latin typeface="游ゴシック" panose="020B0400000000000000" pitchFamily="50" charset="-128"/>
                <a:ea typeface="游ゴシック" panose="020B0400000000000000" pitchFamily="50" charset="-128"/>
              </a:rPr>
              <a:t>集客・採用・保険外</a:t>
            </a:r>
            <a:r>
              <a:rPr lang="ja-JP" altLang="en-US" sz="2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収益の全てが手に入る！</a:t>
            </a:r>
            <a:endParaRPr sz="28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199" y="1371604"/>
            <a:ext cx="4058529" cy="3833442"/>
          </a:xfrm>
          <a:prstGeom prst="rect">
            <a:avLst/>
          </a:prstGeom>
          <a:noFill/>
          <a:ln w="127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lnSpc>
                <a:spcPts val="2200"/>
              </a:lnSpc>
            </a:pPr>
            <a:r>
              <a:rPr sz="16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【</a:t>
            </a:r>
            <a:r>
              <a:rPr lang="ja-JP" altLang="en-US" sz="16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１．</a:t>
            </a:r>
            <a:r>
              <a:rPr sz="1600" b="1" dirty="0" err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スタッフ</a:t>
            </a:r>
            <a:r>
              <a:rPr lang="ja-JP" altLang="en-US" sz="16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向け</a:t>
            </a:r>
            <a:r>
              <a:rPr sz="1600" b="1" dirty="0" err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講座</a:t>
            </a:r>
            <a:r>
              <a:rPr sz="16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】</a:t>
            </a:r>
          </a:p>
          <a:p>
            <a:endParaRPr lang="en-US" altLang="ja-JP" sz="16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①初期講座をデイで</a:t>
            </a:r>
            <a:r>
              <a:rPr sz="1600" dirty="0" err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受講</a:t>
            </a:r>
            <a:r>
              <a:rPr lang="ja-JP" altLang="en-US" sz="1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（２ｈ）</a:t>
            </a:r>
            <a:endParaRPr lang="en-US" altLang="ja-JP" sz="16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8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endParaRPr lang="en-US" altLang="ja-JP" sz="16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 ・会員ページに動画・テキスト有</a:t>
            </a:r>
            <a:endParaRPr sz="16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sz="16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②毎月届く教材</a:t>
            </a:r>
            <a:r>
              <a:rPr sz="1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を</a:t>
            </a:r>
            <a:r>
              <a:rPr lang="ja-JP" altLang="en-US" sz="1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利用者に</a:t>
            </a:r>
            <a:r>
              <a:rPr sz="1600" dirty="0" err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実践</a:t>
            </a:r>
            <a:r>
              <a:rPr lang="ja-JP" altLang="en-US" sz="1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しスキル</a:t>
            </a:r>
            <a:endParaRPr lang="en-US" altLang="ja-JP" sz="16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</a:t>
            </a:r>
            <a:r>
              <a:rPr lang="en-US" altLang="ja-JP" sz="1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UP</a:t>
            </a:r>
            <a:r>
              <a:rPr lang="ja-JP" altLang="en-US" sz="1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。「脳活性化プラス実践士」取得</a:t>
            </a:r>
            <a:endParaRPr sz="16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8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endParaRPr lang="en-US" sz="16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</a:t>
            </a:r>
            <a:endParaRPr lang="en-US" altLang="ja-JP" sz="16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200"/>
              </a:lnSpc>
            </a:pPr>
            <a:endParaRPr lang="en-US" altLang="ja-JP" sz="16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altLang="ja-JP" sz="16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en-US" altLang="ja-JP" sz="1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デイのメリット</a:t>
            </a:r>
            <a:r>
              <a:rPr lang="en-US" altLang="ja-JP" sz="1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】</a:t>
            </a:r>
            <a:r>
              <a:rPr lang="ja-JP" altLang="en-US" sz="1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</a:t>
            </a:r>
            <a:endParaRPr lang="en-US" altLang="ja-JP" sz="16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800"/>
              </a:lnSpc>
            </a:pPr>
            <a:r>
              <a:rPr sz="1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endParaRPr lang="en-US" sz="16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◎</a:t>
            </a:r>
            <a:r>
              <a:rPr sz="1600" dirty="0" err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予防</a:t>
            </a:r>
            <a:r>
              <a:rPr lang="ja-JP" altLang="en-US" sz="1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に強い施設をつくり、</a:t>
            </a:r>
            <a:r>
              <a:rPr sz="1600" dirty="0" err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差別化</a:t>
            </a:r>
            <a:endParaRPr sz="16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8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endParaRPr lang="en-US" altLang="ja-JP" sz="16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◎</a:t>
            </a:r>
            <a:r>
              <a:rPr sz="1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ja-JP" altLang="en-US" sz="1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ケアマネの紹介増える「</a:t>
            </a:r>
            <a:r>
              <a:rPr sz="1600" dirty="0" err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集客</a:t>
            </a:r>
            <a:r>
              <a:rPr lang="ja-JP" altLang="en-US" sz="1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」</a:t>
            </a:r>
            <a:endParaRPr sz="16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757044" y="1371604"/>
            <a:ext cx="4114800" cy="383344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lnSpc>
                <a:spcPts val="2200"/>
              </a:lnSpc>
            </a:pPr>
            <a:r>
              <a:rPr sz="16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【</a:t>
            </a:r>
            <a:r>
              <a:rPr lang="ja-JP" altLang="en-US" sz="16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２．地域</a:t>
            </a:r>
            <a:r>
              <a:rPr sz="1600" b="1" dirty="0" err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住民向け講座</a:t>
            </a:r>
            <a:r>
              <a:rPr sz="16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】</a:t>
            </a:r>
          </a:p>
          <a:p>
            <a:endParaRPr lang="en-US" sz="16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①地域住民が学べる講座</a:t>
            </a:r>
            <a:r>
              <a:rPr lang="ja-JP" altLang="en-US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（１ｈ。</a:t>
            </a:r>
            <a:r>
              <a:rPr lang="en-US" altLang="ja-JP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lang="ja-JP" altLang="en-US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千円）</a:t>
            </a:r>
          </a:p>
          <a:p>
            <a:pPr>
              <a:lnSpc>
                <a:spcPts val="8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endParaRPr lang="en-US" altLang="ja-JP" sz="16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endParaRPr lang="en-US" sz="16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②親の認知症に不安をもつ４０～５０代</a:t>
            </a:r>
            <a:endParaRPr lang="en-US" altLang="ja-JP" sz="16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の住民が受講。家庭で進行抑制できる</a:t>
            </a:r>
            <a:endParaRPr lang="en-US" sz="16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</a:t>
            </a:r>
            <a:endParaRPr lang="en-US" altLang="ja-JP" sz="16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200"/>
              </a:lnSpc>
            </a:pPr>
            <a:endParaRPr lang="en-US" altLang="ja-JP" sz="16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altLang="ja-JP" sz="16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en-US" altLang="ja-JP" sz="1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デイのメリット</a:t>
            </a:r>
            <a:r>
              <a:rPr lang="en-US" altLang="ja-JP" sz="1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】</a:t>
            </a:r>
          </a:p>
          <a:p>
            <a:pPr>
              <a:lnSpc>
                <a:spcPts val="800"/>
              </a:lnSpc>
            </a:pPr>
            <a:endParaRPr lang="en-US" altLang="ja-JP" sz="16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◎受講者が親を紹介［集客］</a:t>
            </a:r>
            <a:endParaRPr lang="en-US" altLang="ja-JP" sz="16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800"/>
              </a:lnSpc>
            </a:pPr>
            <a:endParaRPr lang="en-US" altLang="ja-JP" sz="16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◎受講者がデイに応募［採用］</a:t>
            </a:r>
            <a:endParaRPr lang="en-US" altLang="ja-JP" sz="16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800"/>
              </a:lnSpc>
            </a:pPr>
            <a:endParaRPr lang="en-US" altLang="ja-JP" sz="16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◎受講料を毎月得られる［保険外収益］</a:t>
            </a:r>
            <a:endParaRPr sz="16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sz="16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5377469"/>
            <a:ext cx="6995826" cy="116955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✔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「</a:t>
            </a:r>
            <a:r>
              <a:rPr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sz="1400" dirty="0" err="1">
                <a:latin typeface="游ゴシック" panose="020B0400000000000000" pitchFamily="50" charset="-128"/>
                <a:ea typeface="游ゴシック" panose="020B0400000000000000" pitchFamily="50" charset="-128"/>
              </a:rPr>
              <a:t>地域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で</a:t>
            </a:r>
            <a:r>
              <a:rPr sz="1400" dirty="0" err="1">
                <a:latin typeface="游ゴシック" panose="020B0400000000000000" pitchFamily="50" charset="-128"/>
                <a:ea typeface="游ゴシック" panose="020B0400000000000000" pitchFamily="50" charset="-128"/>
              </a:rPr>
              <a:t>講座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を</a:t>
            </a:r>
            <a:r>
              <a:rPr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6か月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開催</a:t>
            </a:r>
            <a:r>
              <a:rPr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で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、利益</a:t>
            </a:r>
            <a:r>
              <a:rPr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662万円増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！</a:t>
            </a:r>
            <a:r>
              <a:rPr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」</a:t>
            </a:r>
            <a:r>
              <a:rPr lang="ja-JP" altLang="en-US" sz="1400">
                <a:latin typeface="游ゴシック" panose="020B0400000000000000" pitchFamily="50" charset="-128"/>
                <a:ea typeface="游ゴシック" panose="020B0400000000000000" pitchFamily="50" charset="-128"/>
              </a:rPr>
              <a:t>の詳細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は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QR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コードから</a:t>
            </a:r>
            <a:endParaRPr sz="1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sz="1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✔</a:t>
            </a:r>
            <a:r>
              <a:rPr 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sz="1400" dirty="0" err="1">
                <a:latin typeface="游ゴシック" panose="020B0400000000000000" pitchFamily="50" charset="-128"/>
                <a:ea typeface="游ゴシック" panose="020B0400000000000000" pitchFamily="50" charset="-128"/>
              </a:rPr>
              <a:t>地域講座は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デイサービスや</a:t>
            </a:r>
            <a:r>
              <a:rPr sz="1400" dirty="0" err="1">
                <a:latin typeface="游ゴシック" panose="020B0400000000000000" pitchFamily="50" charset="-128"/>
                <a:ea typeface="游ゴシック" panose="020B0400000000000000" pitchFamily="50" charset="-128"/>
              </a:rPr>
              <a:t>公民館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など</a:t>
            </a:r>
            <a:r>
              <a:rPr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で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開催</a:t>
            </a:r>
            <a:r>
              <a:rPr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OK</a:t>
            </a:r>
          </a:p>
          <a:p>
            <a:endParaRPr lang="en-US" sz="1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✔ 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「無料オンライン相談」で講座開催を支援中！→</a:t>
            </a:r>
            <a:r>
              <a:rPr lang="ja-JP" altLang="en-US" sz="1400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お申込み：</a:t>
            </a:r>
            <a:r>
              <a:rPr lang="en-US" altLang="ja-JP" sz="1400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rakushu@3good.co.jp</a:t>
            </a:r>
            <a:endParaRPr sz="1400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" name="矢印: 下 5">
            <a:extLst>
              <a:ext uri="{FF2B5EF4-FFF2-40B4-BE49-F238E27FC236}">
                <a16:creationId xmlns:a16="http://schemas.microsoft.com/office/drawing/2014/main" id="{564E6B35-2393-82CB-BB5E-11347F5BE45E}"/>
              </a:ext>
            </a:extLst>
          </p:cNvPr>
          <p:cNvSpPr/>
          <p:nvPr/>
        </p:nvSpPr>
        <p:spPr>
          <a:xfrm>
            <a:off x="1364558" y="3530999"/>
            <a:ext cx="422031" cy="253218"/>
          </a:xfrm>
          <a:prstGeom prst="downArrow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8DC815D7-52BD-E248-44AF-29F9B166B4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7569" y="5377469"/>
            <a:ext cx="1064275" cy="1064275"/>
          </a:xfrm>
          <a:prstGeom prst="rect">
            <a:avLst/>
          </a:prstGeom>
        </p:spPr>
      </p:pic>
      <p:sp>
        <p:nvSpPr>
          <p:cNvPr id="9" name="TextBox 4">
            <a:extLst>
              <a:ext uri="{FF2B5EF4-FFF2-40B4-BE49-F238E27FC236}">
                <a16:creationId xmlns:a16="http://schemas.microsoft.com/office/drawing/2014/main" id="{5400766B-7338-C4BC-846C-0EE9ED1E55DF}"/>
              </a:ext>
            </a:extLst>
          </p:cNvPr>
          <p:cNvSpPr txBox="1"/>
          <p:nvPr/>
        </p:nvSpPr>
        <p:spPr>
          <a:xfrm>
            <a:off x="7090233" y="6530834"/>
            <a:ext cx="2053767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らくしゅう式 脳機能訓練🄬</a:t>
            </a:r>
            <a:endParaRPr sz="1200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9842EAAF-A703-837D-A233-62D73D9B6B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7651" y="3177400"/>
            <a:ext cx="560881" cy="35359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243</Words>
  <Application>Microsoft Office PowerPoint</Application>
  <PresentationFormat>画面に合わせる (4:3)</PresentationFormat>
  <Paragraphs>41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Theme</vt:lpstr>
      <vt:lpstr>認知症基本法が追風。らくしゅう式の２つの講座で 集客・採用・保険外収益の全てが手に入る！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2025-06-30T00:29:00Z</dcterms:created>
  <dcterms:modified xsi:type="dcterms:W3CDTF">2025-06-30T00:31:11Z</dcterms:modified>
  <cp:category/>
</cp:coreProperties>
</file>