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39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7DE5-DCE3-4A37-BC48-C8F67947859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6F56D-D79B-4735-8C67-860ABCCD6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91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7DE5-DCE3-4A37-BC48-C8F67947859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6F56D-D79B-4735-8C67-860ABCCD6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8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7DE5-DCE3-4A37-BC48-C8F67947859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6F56D-D79B-4735-8C67-860ABCCD6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17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7DE5-DCE3-4A37-BC48-C8F67947859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6F56D-D79B-4735-8C67-860ABCCD6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48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7DE5-DCE3-4A37-BC48-C8F67947859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6F56D-D79B-4735-8C67-860ABCCD6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178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7DE5-DCE3-4A37-BC48-C8F67947859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6F56D-D79B-4735-8C67-860ABCCD6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25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7DE5-DCE3-4A37-BC48-C8F67947859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6F56D-D79B-4735-8C67-860ABCCD6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00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7DE5-DCE3-4A37-BC48-C8F67947859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6F56D-D79B-4735-8C67-860ABCCD6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60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7DE5-DCE3-4A37-BC48-C8F67947859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6F56D-D79B-4735-8C67-860ABCCD6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96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7DE5-DCE3-4A37-BC48-C8F67947859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6F56D-D79B-4735-8C67-860ABCCD6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754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7DE5-DCE3-4A37-BC48-C8F67947859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6F56D-D79B-4735-8C67-860ABCCD6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18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87DE5-DCE3-4A37-BC48-C8F67947859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6F56D-D79B-4735-8C67-860ABCCD6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01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BE1D0-948F-F6EE-49F1-0F085DCA95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D9B9D8E-DA26-FBFC-3CBC-71F95669E34B}"/>
              </a:ext>
            </a:extLst>
          </p:cNvPr>
          <p:cNvSpPr/>
          <p:nvPr/>
        </p:nvSpPr>
        <p:spPr>
          <a:xfrm>
            <a:off x="2833917" y="1797343"/>
            <a:ext cx="3428338" cy="26752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字幕 2">
            <a:extLst>
              <a:ext uri="{FF2B5EF4-FFF2-40B4-BE49-F238E27FC236}">
                <a16:creationId xmlns:a16="http://schemas.microsoft.com/office/drawing/2014/main" id="{7E2298DD-7083-B3CB-F380-26DB77BD670B}"/>
              </a:ext>
            </a:extLst>
          </p:cNvPr>
          <p:cNvSpPr txBox="1">
            <a:spLocks/>
          </p:cNvSpPr>
          <p:nvPr/>
        </p:nvSpPr>
        <p:spPr>
          <a:xfrm>
            <a:off x="360220" y="4502726"/>
            <a:ext cx="5583382" cy="3463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indent="-130175" algn="l">
              <a:lnSpc>
                <a:spcPct val="100000"/>
              </a:lnSpc>
            </a:pP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今すぐ体験！今日からできる「</a:t>
            </a:r>
            <a:r>
              <a:rPr lang="en-US" altLang="ja-JP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つのプログラム」（添付）</a:t>
            </a:r>
            <a:endParaRPr lang="en-US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39" name="字幕 2">
            <a:extLst>
              <a:ext uri="{FF2B5EF4-FFF2-40B4-BE49-F238E27FC236}">
                <a16:creationId xmlns:a16="http://schemas.microsoft.com/office/drawing/2014/main" id="{4A855B79-387B-CB4D-35DD-78F8FCE52BE3}"/>
              </a:ext>
            </a:extLst>
          </p:cNvPr>
          <p:cNvSpPr txBox="1">
            <a:spLocks/>
          </p:cNvSpPr>
          <p:nvPr/>
        </p:nvSpPr>
        <p:spPr>
          <a:xfrm>
            <a:off x="332512" y="1758337"/>
            <a:ext cx="6525488" cy="3438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indent="-130175" algn="l">
              <a:lnSpc>
                <a:spcPct val="100000"/>
              </a:lnSpc>
            </a:pP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ＮＨＫ 脳の特集番組で紹介！「改善効果が実証された認知トレーニング」　</a:t>
            </a:r>
            <a:endParaRPr lang="en-US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965C6BB3-A31E-2624-DC62-38F224A0D57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6858000" cy="852616"/>
          </a:xfrm>
          <a:prstGeom prst="rect">
            <a:avLst/>
          </a:prstGeom>
        </p:spPr>
        <p:txBody>
          <a:bodyPr vert="horz" lIns="180000" tIns="180000" rIns="180000" bIns="18000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indent="-130175" algn="l">
              <a:lnSpc>
                <a:spcPts val="1800"/>
              </a:lnSpc>
            </a:pPr>
            <a:r>
              <a:rPr lang="ja-JP" altLang="en-US" kern="1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今すぐできる！ご自宅で楽しく認知トレーニング</a:t>
            </a:r>
            <a:endParaRPr lang="en-US" altLang="ja-JP" kern="100" spc="-15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0175" indent="-130175">
              <a:lnSpc>
                <a:spcPts val="1800"/>
              </a:lnSpc>
            </a:pPr>
            <a:r>
              <a:rPr lang="ja-JP" altLang="en-US" kern="1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～ＮＨＫで紹介、効果が実証された「らくしゅう式 」～</a:t>
            </a:r>
            <a:endParaRPr lang="ja-JP" altLang="ja-JP" sz="2200" kern="100" spc="300" dirty="0">
              <a:latin typeface="ＭＳ Ｐ明朝" panose="02020600040205080304" pitchFamily="18" charset="-128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02B90AB-EF61-0032-831F-3A7C9736F8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058753"/>
            <a:ext cx="6858000" cy="562978"/>
          </a:xfrm>
        </p:spPr>
        <p:txBody>
          <a:bodyPr>
            <a:noAutofit/>
          </a:bodyPr>
          <a:lstStyle/>
          <a:p>
            <a:pPr marL="130175" indent="-130175" algn="l">
              <a:lnSpc>
                <a:spcPts val="1400"/>
              </a:lnSpc>
            </a:pPr>
            <a:r>
              <a:rPr lang="ja-JP" altLang="en-US" sz="1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私たちのデイサービスでは毎日、利用者の皆様にらくしゅう式を提供しています。</a:t>
            </a:r>
            <a:endParaRPr lang="en-US" altLang="ja-JP" sz="1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0175" indent="-130175" algn="l">
              <a:lnSpc>
                <a:spcPts val="1400"/>
              </a:lnSpc>
            </a:pPr>
            <a:r>
              <a:rPr lang="ja-JP" altLang="en-US" sz="1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デイに来ない日も、ご家族と一緒に楽しく</a:t>
            </a: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会話をしながら</a:t>
            </a:r>
            <a:r>
              <a:rPr lang="ja-JP" altLang="en-US" sz="1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取組んでいただけます。</a:t>
            </a:r>
            <a:endParaRPr lang="ja-JP" alt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1B8F5FB-3189-51B8-1FA7-1A03A6359E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36" y="2709823"/>
            <a:ext cx="1891987" cy="12699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5B251B8-5443-8EB3-DEC5-20AD42F7F218}"/>
              </a:ext>
            </a:extLst>
          </p:cNvPr>
          <p:cNvSpPr/>
          <p:nvPr/>
        </p:nvSpPr>
        <p:spPr>
          <a:xfrm>
            <a:off x="96982" y="41513"/>
            <a:ext cx="6525491" cy="811103"/>
          </a:xfrm>
          <a:prstGeom prst="roundRect">
            <a:avLst>
              <a:gd name="adj" fmla="val 8621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59" name="四角形: 角を丸くする 1058">
            <a:extLst>
              <a:ext uri="{FF2B5EF4-FFF2-40B4-BE49-F238E27FC236}">
                <a16:creationId xmlns:a16="http://schemas.microsoft.com/office/drawing/2014/main" id="{74E17508-FAED-B261-03A3-F71D0D263758}"/>
              </a:ext>
            </a:extLst>
          </p:cNvPr>
          <p:cNvSpPr/>
          <p:nvPr/>
        </p:nvSpPr>
        <p:spPr>
          <a:xfrm>
            <a:off x="1037967" y="9206510"/>
            <a:ext cx="5572897" cy="657977"/>
          </a:xfrm>
          <a:prstGeom prst="roundRect">
            <a:avLst>
              <a:gd name="adj" fmla="val 815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100" dirty="0"/>
              <a:t>施設名</a:t>
            </a:r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D2DC7F96-8CBC-4D4C-0F22-8BF676BF0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958" y="2288966"/>
            <a:ext cx="2133600" cy="1623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">
            <a:extLst>
              <a:ext uri="{FF2B5EF4-FFF2-40B4-BE49-F238E27FC236}">
                <a16:creationId xmlns:a16="http://schemas.microsoft.com/office/drawing/2014/main" id="{81B859E5-766E-799D-7221-B18BFCAF9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8832" y="2202077"/>
            <a:ext cx="2217277" cy="1765738"/>
          </a:xfrm>
          <a:prstGeom prst="rect">
            <a:avLst/>
          </a:prstGeom>
          <a:noFill/>
          <a:ln w="12700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27" name="テキスト ボックス 1026">
            <a:extLst>
              <a:ext uri="{FF2B5EF4-FFF2-40B4-BE49-F238E27FC236}">
                <a16:creationId xmlns:a16="http://schemas.microsoft.com/office/drawing/2014/main" id="{AAA917AB-3EB4-495E-C59C-BEC4724EB41A}"/>
              </a:ext>
            </a:extLst>
          </p:cNvPr>
          <p:cNvSpPr txBox="1"/>
          <p:nvPr/>
        </p:nvSpPr>
        <p:spPr>
          <a:xfrm>
            <a:off x="249381" y="4012539"/>
            <a:ext cx="261850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spc="-1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ＮＨＫあさイチ「ワーキングメモリ特集」</a:t>
            </a:r>
          </a:p>
        </p:txBody>
      </p:sp>
      <p:sp>
        <p:nvSpPr>
          <p:cNvPr id="1045" name="テキスト ボックス 1044">
            <a:extLst>
              <a:ext uri="{FF2B5EF4-FFF2-40B4-BE49-F238E27FC236}">
                <a16:creationId xmlns:a16="http://schemas.microsoft.com/office/drawing/2014/main" id="{99693B28-A0D0-1E6F-95F9-EFFE75AEEC9F}"/>
              </a:ext>
            </a:extLst>
          </p:cNvPr>
          <p:cNvSpPr txBox="1"/>
          <p:nvPr/>
        </p:nvSpPr>
        <p:spPr>
          <a:xfrm>
            <a:off x="4851912" y="2159916"/>
            <a:ext cx="126868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spc="-1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ＭＭＳＥの改善実績</a:t>
            </a:r>
          </a:p>
        </p:txBody>
      </p:sp>
      <p:sp>
        <p:nvSpPr>
          <p:cNvPr id="1048" name="テキスト ボックス 1047">
            <a:extLst>
              <a:ext uri="{FF2B5EF4-FFF2-40B4-BE49-F238E27FC236}">
                <a16:creationId xmlns:a16="http://schemas.microsoft.com/office/drawing/2014/main" id="{D3015B53-1890-6025-8D51-48CE28E1E708}"/>
              </a:ext>
            </a:extLst>
          </p:cNvPr>
          <p:cNvSpPr txBox="1"/>
          <p:nvPr/>
        </p:nvSpPr>
        <p:spPr>
          <a:xfrm>
            <a:off x="4761472" y="3988835"/>
            <a:ext cx="192353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100" spc="-1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東京都千代田区の予防教室</a:t>
            </a:r>
          </a:p>
        </p:txBody>
      </p:sp>
      <p:sp>
        <p:nvSpPr>
          <p:cNvPr id="9" name="字幕 2">
            <a:extLst>
              <a:ext uri="{FF2B5EF4-FFF2-40B4-BE49-F238E27FC236}">
                <a16:creationId xmlns:a16="http://schemas.microsoft.com/office/drawing/2014/main" id="{BA9001C7-6C9B-B609-32F7-44761A3F8801}"/>
              </a:ext>
            </a:extLst>
          </p:cNvPr>
          <p:cNvSpPr txBox="1">
            <a:spLocks/>
          </p:cNvSpPr>
          <p:nvPr/>
        </p:nvSpPr>
        <p:spPr>
          <a:xfrm>
            <a:off x="263236" y="2132409"/>
            <a:ext cx="4364182" cy="4962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indent="-130175" algn="l">
              <a:lnSpc>
                <a:spcPts val="12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認知症や軽度認知症の疑いの高齢者７人全員が</a:t>
            </a:r>
            <a:r>
              <a: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カ月で</a:t>
            </a:r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0175" indent="-130175" algn="l">
              <a:lnSpc>
                <a:spcPts val="12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認知機能テスト（</a:t>
            </a:r>
            <a:r>
              <a: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MMSE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）の得点を正常値まで改善。</a:t>
            </a:r>
            <a:endParaRPr lang="ja-JP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5873837E-B386-A457-D7DE-01A9A85300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4703" y="2736834"/>
            <a:ext cx="1035626" cy="1035626"/>
          </a:xfrm>
          <a:prstGeom prst="rect">
            <a:avLst/>
          </a:prstGeom>
        </p:spPr>
      </p:pic>
      <p:sp>
        <p:nvSpPr>
          <p:cNvPr id="16" name="字幕 2">
            <a:extLst>
              <a:ext uri="{FF2B5EF4-FFF2-40B4-BE49-F238E27FC236}">
                <a16:creationId xmlns:a16="http://schemas.microsoft.com/office/drawing/2014/main" id="{B5C0E51D-3AA5-8D91-F901-D5196F90367B}"/>
              </a:ext>
            </a:extLst>
          </p:cNvPr>
          <p:cNvSpPr txBox="1">
            <a:spLocks/>
          </p:cNvSpPr>
          <p:nvPr/>
        </p:nvSpPr>
        <p:spPr>
          <a:xfrm>
            <a:off x="2809478" y="3797203"/>
            <a:ext cx="1648690" cy="496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indent="-130175" algn="l">
              <a:lnSpc>
                <a:spcPts val="1100"/>
              </a:lnSpc>
            </a:pP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QR</a:t>
            </a: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コードから動画を</a:t>
            </a:r>
            <a:endParaRPr lang="en-US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0175" indent="-130175" algn="l">
              <a:lnSpc>
                <a:spcPts val="1100"/>
              </a:lnSpc>
            </a:pPr>
            <a:r>
              <a:rPr lang="ja-JP" altLang="en-US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すぐに視聴できます</a:t>
            </a:r>
            <a:endParaRPr lang="en-US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0175" indent="-130175" algn="l">
              <a:lnSpc>
                <a:spcPts val="1100"/>
              </a:lnSpc>
            </a:pPr>
            <a:endParaRPr lang="en-US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7750B96C-9E38-7AE6-5DA4-30093A55DD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838" y="1783487"/>
            <a:ext cx="218034" cy="231661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A54545B-C9BB-6A6B-21EB-A57FEEA5C524}"/>
              </a:ext>
            </a:extLst>
          </p:cNvPr>
          <p:cNvSpPr/>
          <p:nvPr/>
        </p:nvSpPr>
        <p:spPr>
          <a:xfrm>
            <a:off x="-4051793" y="2576944"/>
            <a:ext cx="2333830" cy="23981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66CAC5D7-C55C-FA08-509A-715E55782F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836" y="4516582"/>
            <a:ext cx="218034" cy="231661"/>
          </a:xfrm>
          <a:prstGeom prst="rect">
            <a:avLst/>
          </a:prstGeom>
        </p:spPr>
      </p:pic>
      <p:sp>
        <p:nvSpPr>
          <p:cNvPr id="30" name="字幕 2">
            <a:extLst>
              <a:ext uri="{FF2B5EF4-FFF2-40B4-BE49-F238E27FC236}">
                <a16:creationId xmlns:a16="http://schemas.microsoft.com/office/drawing/2014/main" id="{DEE7EEB2-CB79-74EB-6B31-4F104BBD4809}"/>
              </a:ext>
            </a:extLst>
          </p:cNvPr>
          <p:cNvSpPr txBox="1">
            <a:spLocks/>
          </p:cNvSpPr>
          <p:nvPr/>
        </p:nvSpPr>
        <p:spPr>
          <a:xfrm>
            <a:off x="374071" y="5235827"/>
            <a:ext cx="5888183" cy="87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indent="-130175" algn="l">
              <a:lnSpc>
                <a:spcPts val="12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・ご家族（サポーター）と一緒に、会話をしながら取組みます。</a:t>
            </a:r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0175" indent="-130175" algn="l">
              <a:lnSpc>
                <a:spcPts val="12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・お勉強ではありません。間違えたりとまどっているとき、たくさん脳が活性化。</a:t>
            </a:r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0175" indent="-130175" algn="l">
              <a:lnSpc>
                <a:spcPts val="12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・間違いを笑い飛ばしながら、拍手もしながら楽しく取組みましょう。</a:t>
            </a:r>
            <a:endParaRPr lang="ja-JP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24" name="字幕 2">
            <a:extLst>
              <a:ext uri="{FF2B5EF4-FFF2-40B4-BE49-F238E27FC236}">
                <a16:creationId xmlns:a16="http://schemas.microsoft.com/office/drawing/2014/main" id="{44E77D9F-A0DA-F629-30A7-590F53AF9A9A}"/>
              </a:ext>
            </a:extLst>
          </p:cNvPr>
          <p:cNvSpPr txBox="1">
            <a:spLocks/>
          </p:cNvSpPr>
          <p:nvPr/>
        </p:nvSpPr>
        <p:spPr>
          <a:xfrm>
            <a:off x="457199" y="6484611"/>
            <a:ext cx="6400802" cy="15352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indent="-130175" algn="l">
              <a:lnSpc>
                <a:spcPts val="12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認知症予防のカギとなる「ワーキングメモリ」（作業記憶）を鍛えます。</a:t>
            </a:r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0175" indent="-130175" algn="l">
              <a:lnSpc>
                <a:spcPts val="12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・「音読」：声に出しながら</a:t>
            </a:r>
            <a:r>
              <a: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回音読します。各回の音読方法は記載してあります。</a:t>
            </a:r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0175" indent="-130175" algn="l">
              <a:lnSpc>
                <a:spcPts val="12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・「計算」：簡単な計算をスラスラ解くことで活性化。答え合わせは一切しません。</a:t>
            </a:r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0175" indent="-130175" algn="l">
              <a:lnSpc>
                <a:spcPts val="12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・「レク型」：ワーキングメモリなど様々な能力を楽しく鍛えます（脳力マーク参照）</a:t>
            </a:r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0175" indent="-130175" algn="l">
              <a:lnSpc>
                <a:spcPts val="4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0175" indent="-130175" algn="l">
              <a:lnSpc>
                <a:spcPts val="12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計算・音読のレベルは</a:t>
            </a:r>
            <a:r>
              <a: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種類。上のレベル（らくらく）のご提供もできます。</a:t>
            </a:r>
            <a:endParaRPr lang="ja-JP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26" name="字幕 2">
            <a:extLst>
              <a:ext uri="{FF2B5EF4-FFF2-40B4-BE49-F238E27FC236}">
                <a16:creationId xmlns:a16="http://schemas.microsoft.com/office/drawing/2014/main" id="{413C90FE-356D-A420-68CF-63A0EF22C4BF}"/>
              </a:ext>
            </a:extLst>
          </p:cNvPr>
          <p:cNvSpPr txBox="1">
            <a:spLocks/>
          </p:cNvSpPr>
          <p:nvPr/>
        </p:nvSpPr>
        <p:spPr>
          <a:xfrm>
            <a:off x="235524" y="6221377"/>
            <a:ext cx="2604656" cy="3438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indent="-130175" algn="l">
              <a:lnSpc>
                <a:spcPts val="12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〇「プログラムの取組み方」</a:t>
            </a:r>
            <a:endParaRPr lang="ja-JP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29" name="字幕 2">
            <a:extLst>
              <a:ext uri="{FF2B5EF4-FFF2-40B4-BE49-F238E27FC236}">
                <a16:creationId xmlns:a16="http://schemas.microsoft.com/office/drawing/2014/main" id="{554D9A48-84A2-4C40-1ED7-9B890F4FD2B0}"/>
              </a:ext>
            </a:extLst>
          </p:cNvPr>
          <p:cNvSpPr txBox="1">
            <a:spLocks/>
          </p:cNvSpPr>
          <p:nvPr/>
        </p:nvSpPr>
        <p:spPr>
          <a:xfrm>
            <a:off x="221672" y="4917175"/>
            <a:ext cx="2422674" cy="316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indent="-130175" algn="l">
              <a:lnSpc>
                <a:spcPts val="12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〇「取組みルール」</a:t>
            </a:r>
            <a:endParaRPr lang="ja-JP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32" name="字幕 2">
            <a:extLst>
              <a:ext uri="{FF2B5EF4-FFF2-40B4-BE49-F238E27FC236}">
                <a16:creationId xmlns:a16="http://schemas.microsoft.com/office/drawing/2014/main" id="{19623DA9-6836-E7AA-2B68-7CCDE3171BB7}"/>
              </a:ext>
            </a:extLst>
          </p:cNvPr>
          <p:cNvSpPr txBox="1">
            <a:spLocks/>
          </p:cNvSpPr>
          <p:nvPr/>
        </p:nvSpPr>
        <p:spPr>
          <a:xfrm>
            <a:off x="360213" y="8495395"/>
            <a:ext cx="6400805" cy="5793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indent="-130175" algn="l">
              <a:lnSpc>
                <a:spcPts val="12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認知症の進行抑制を目指し、ご家庭で認知トレーニングを実践したい方向けの講座です。</a:t>
            </a:r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0175" indent="-130175" algn="l">
              <a:lnSpc>
                <a:spcPts val="12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デイサービスで受講ができて（約</a:t>
            </a:r>
            <a:r>
              <a:rPr lang="en-US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60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分）、資格取得も可能です。</a:t>
            </a:r>
            <a:endParaRPr lang="ja-JP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038" name="図 1037">
            <a:extLst>
              <a:ext uri="{FF2B5EF4-FFF2-40B4-BE49-F238E27FC236}">
                <a16:creationId xmlns:a16="http://schemas.microsoft.com/office/drawing/2014/main" id="{7756F7F5-4ADD-2B0F-EDF1-30F83BF7FF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836" y="8188037"/>
            <a:ext cx="218034" cy="231661"/>
          </a:xfrm>
          <a:prstGeom prst="rect">
            <a:avLst/>
          </a:prstGeom>
        </p:spPr>
      </p:pic>
      <p:sp>
        <p:nvSpPr>
          <p:cNvPr id="1041" name="字幕 2">
            <a:extLst>
              <a:ext uri="{FF2B5EF4-FFF2-40B4-BE49-F238E27FC236}">
                <a16:creationId xmlns:a16="http://schemas.microsoft.com/office/drawing/2014/main" id="{39312FB0-9125-AA09-CA4D-86CEEE22A8B5}"/>
              </a:ext>
            </a:extLst>
          </p:cNvPr>
          <p:cNvSpPr txBox="1">
            <a:spLocks/>
          </p:cNvSpPr>
          <p:nvPr/>
        </p:nvSpPr>
        <p:spPr>
          <a:xfrm>
            <a:off x="360219" y="8174181"/>
            <a:ext cx="5583382" cy="3463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indent="-130175" algn="l">
              <a:lnSpc>
                <a:spcPct val="100000"/>
              </a:lnSpc>
            </a:pPr>
            <a:r>
              <a:rPr lang="ja-JP" altLang="en-US" sz="1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もっと学びたいご家族の方へ「普及員講座」のご案内</a:t>
            </a:r>
            <a:endParaRPr lang="en-US" altLang="ja-JP" sz="11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F56F299-1563-7763-0258-283FFAEB55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992" y="5758248"/>
            <a:ext cx="930190" cy="83629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字幕 2">
            <a:extLst>
              <a:ext uri="{FF2B5EF4-FFF2-40B4-BE49-F238E27FC236}">
                <a16:creationId xmlns:a16="http://schemas.microsoft.com/office/drawing/2014/main" id="{E6DD2286-01BA-7B8D-307A-D76B108AB0C1}"/>
              </a:ext>
            </a:extLst>
          </p:cNvPr>
          <p:cNvSpPr txBox="1">
            <a:spLocks/>
          </p:cNvSpPr>
          <p:nvPr/>
        </p:nvSpPr>
        <p:spPr>
          <a:xfrm>
            <a:off x="4667109" y="8999400"/>
            <a:ext cx="2079680" cy="3258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indent="-130175" algn="l">
              <a:lnSpc>
                <a:spcPts val="1100"/>
              </a:lnSpc>
            </a:pP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らくしゅう式 脳機能訓練🄬</a:t>
            </a:r>
            <a:endParaRPr lang="en-US" altLang="ja-JP" sz="12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355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Ｐ明朝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2025-06-30T00:24:48Z</dcterms:created>
  <dcterms:modified xsi:type="dcterms:W3CDTF">2025-06-30T23:25:37Z</dcterms:modified>
</cp:coreProperties>
</file>