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5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8FA-48F6-42BE-A1ED-4FEC731C9B53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C23F-3D74-4A81-BFCB-2E06DA8D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01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8FA-48F6-42BE-A1ED-4FEC731C9B53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C23F-3D74-4A81-BFCB-2E06DA8D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93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8FA-48F6-42BE-A1ED-4FEC731C9B53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C23F-3D74-4A81-BFCB-2E06DA8D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7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8FA-48F6-42BE-A1ED-4FEC731C9B53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C23F-3D74-4A81-BFCB-2E06DA8D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94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8FA-48F6-42BE-A1ED-4FEC731C9B53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C23F-3D74-4A81-BFCB-2E06DA8D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42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8FA-48F6-42BE-A1ED-4FEC731C9B53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C23F-3D74-4A81-BFCB-2E06DA8D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082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8FA-48F6-42BE-A1ED-4FEC731C9B53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C23F-3D74-4A81-BFCB-2E06DA8D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435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8FA-48F6-42BE-A1ED-4FEC731C9B53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C23F-3D74-4A81-BFCB-2E06DA8D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42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8FA-48F6-42BE-A1ED-4FEC731C9B53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C23F-3D74-4A81-BFCB-2E06DA8D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30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8FA-48F6-42BE-A1ED-4FEC731C9B53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C23F-3D74-4A81-BFCB-2E06DA8D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24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8FA-48F6-42BE-A1ED-4FEC731C9B53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9C23F-3D74-4A81-BFCB-2E06DA8D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75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598FA-48F6-42BE-A1ED-4FEC731C9B53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9C23F-3D74-4A81-BFCB-2E06DA8D4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40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8873B1A-DF9D-7F69-13DB-CF1C22A7BC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38" y="120968"/>
            <a:ext cx="1147404" cy="1098279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8B64B7C-67D8-5CDD-F01D-AFE069EA0207}"/>
              </a:ext>
            </a:extLst>
          </p:cNvPr>
          <p:cNvSpPr txBox="1"/>
          <p:nvPr/>
        </p:nvSpPr>
        <p:spPr>
          <a:xfrm>
            <a:off x="1430657" y="0"/>
            <a:ext cx="80201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＼親の「もの忘れ」が気になるあなたへ／</a:t>
            </a:r>
            <a:endParaRPr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NHK</a:t>
            </a: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で紹介！話題の認知トレを学べる講座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B9D48659-CD37-7471-39F4-EB63F82306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812" y="5885420"/>
            <a:ext cx="755520" cy="850660"/>
          </a:xfrm>
          <a:prstGeom prst="rect">
            <a:avLst/>
          </a:prstGeom>
        </p:spPr>
      </p:pic>
      <p:sp>
        <p:nvSpPr>
          <p:cNvPr id="28" name="字幕 2">
            <a:extLst>
              <a:ext uri="{FF2B5EF4-FFF2-40B4-BE49-F238E27FC236}">
                <a16:creationId xmlns:a16="http://schemas.microsoft.com/office/drawing/2014/main" id="{D2AE13E9-C29A-A5A0-8C29-35B4394EA8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21802" y="1519312"/>
            <a:ext cx="2585723" cy="250873"/>
          </a:xfrm>
        </p:spPr>
        <p:txBody>
          <a:bodyPr>
            <a:noAutofit/>
          </a:bodyPr>
          <a:lstStyle/>
          <a:p>
            <a:pPr marL="105764" indent="-105764" algn="l">
              <a:lnSpc>
                <a:spcPts val="975"/>
              </a:lnSpc>
            </a:pP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◆自治体の教室での</a:t>
            </a:r>
            <a:r>
              <a:rPr lang="ja-JP" altLang="en-US" sz="1400" kern="100" spc="-122" dirty="0">
                <a:latin typeface="+mn-ea"/>
                <a:cs typeface="Times New Roman" panose="02020603050405020304" pitchFamily="18" charset="0"/>
              </a:rPr>
              <a:t>改善効果</a:t>
            </a:r>
            <a:endParaRPr lang="ja-JP" altLang="ja-JP" sz="1400" kern="100" dirty="0"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117F997-3D68-E221-29CD-61F1C5892D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7702" y="1730326"/>
            <a:ext cx="2180989" cy="1458668"/>
          </a:xfrm>
          <a:prstGeom prst="rect">
            <a:avLst/>
          </a:prstGeom>
          <a:ln w="12700">
            <a:solidFill>
              <a:srgbClr val="000000"/>
            </a:solidFill>
          </a:ln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FAC4C1-9B63-F2D4-16EF-9649DD01CE48}"/>
              </a:ext>
            </a:extLst>
          </p:cNvPr>
          <p:cNvSpPr txBox="1"/>
          <p:nvPr/>
        </p:nvSpPr>
        <p:spPr>
          <a:xfrm>
            <a:off x="0" y="3239949"/>
            <a:ext cx="3002279" cy="502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400" spc="-122" dirty="0">
                <a:latin typeface="+mn-ea"/>
              </a:rPr>
              <a:t>ＮＨＫあさイチ「脳の特集番組」</a:t>
            </a:r>
            <a:endParaRPr lang="en-US" altLang="ja-JP" sz="1400" spc="-122" dirty="0">
              <a:latin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400" spc="-122" dirty="0">
                <a:latin typeface="+mn-ea"/>
              </a:rPr>
              <a:t>で改善効果・取組みが詳しく紹介！</a:t>
            </a:r>
          </a:p>
        </p:txBody>
      </p:sp>
      <p:grpSp>
        <p:nvGrpSpPr>
          <p:cNvPr id="1037" name="グループ化 1036">
            <a:extLst>
              <a:ext uri="{FF2B5EF4-FFF2-40B4-BE49-F238E27FC236}">
                <a16:creationId xmlns:a16="http://schemas.microsoft.com/office/drawing/2014/main" id="{02DA4C39-C1AF-0828-897B-32605CACA609}"/>
              </a:ext>
            </a:extLst>
          </p:cNvPr>
          <p:cNvGrpSpPr/>
          <p:nvPr/>
        </p:nvGrpSpPr>
        <p:grpSpPr>
          <a:xfrm>
            <a:off x="7420291" y="1816320"/>
            <a:ext cx="2339339" cy="1779974"/>
            <a:chOff x="9290539" y="4249381"/>
            <a:chExt cx="2879187" cy="2190737"/>
          </a:xfrm>
        </p:grpSpPr>
        <p:pic>
          <p:nvPicPr>
            <p:cNvPr id="27" name="Picture 3">
              <a:extLst>
                <a:ext uri="{FF2B5EF4-FFF2-40B4-BE49-F238E27FC236}">
                  <a16:creationId xmlns:a16="http://schemas.microsoft.com/office/drawing/2014/main" id="{11C47926-2346-97E3-B38B-CE274C5DA7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90539" y="4249381"/>
              <a:ext cx="2879187" cy="21907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字幕 2">
              <a:extLst>
                <a:ext uri="{FF2B5EF4-FFF2-40B4-BE49-F238E27FC236}">
                  <a16:creationId xmlns:a16="http://schemas.microsoft.com/office/drawing/2014/main" id="{80AEB639-2C8B-36CA-4C9A-5159A5327A0B}"/>
                </a:ext>
              </a:extLst>
            </p:cNvPr>
            <p:cNvSpPr txBox="1">
              <a:spLocks/>
            </p:cNvSpPr>
            <p:nvPr/>
          </p:nvSpPr>
          <p:spPr>
            <a:xfrm>
              <a:off x="9633264" y="4353762"/>
              <a:ext cx="1871765" cy="297660"/>
            </a:xfrm>
            <a:prstGeom prst="rect">
              <a:avLst/>
            </a:prstGeom>
          </p:spPr>
          <p:txBody>
            <a:bodyPr vert="horz" lIns="74295" tIns="37148" rIns="74295" bIns="37148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05764" indent="-105764" algn="l">
                <a:lnSpc>
                  <a:spcPts val="975"/>
                </a:lnSpc>
              </a:pPr>
              <a:r>
                <a:rPr lang="ja-JP" altLang="en-US" sz="812" kern="100" spc="-122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千代田区の認知症予防教室</a:t>
              </a:r>
              <a:endParaRPr lang="ja-JP" altLang="ja-JP" sz="812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BBE54742-A00E-B0F6-47D5-887432DC1D2D}"/>
              </a:ext>
            </a:extLst>
          </p:cNvPr>
          <p:cNvGrpSpPr/>
          <p:nvPr/>
        </p:nvGrpSpPr>
        <p:grpSpPr>
          <a:xfrm>
            <a:off x="5237873" y="4189232"/>
            <a:ext cx="4386773" cy="1761403"/>
            <a:chOff x="8000911" y="2229697"/>
            <a:chExt cx="5399104" cy="2608222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EADB215C-4969-8922-B58D-F0475C2A9E1D}"/>
                </a:ext>
              </a:extLst>
            </p:cNvPr>
            <p:cNvGrpSpPr/>
            <p:nvPr/>
          </p:nvGrpSpPr>
          <p:grpSpPr>
            <a:xfrm>
              <a:off x="8430878" y="2688178"/>
              <a:ext cx="4969137" cy="2149741"/>
              <a:chOff x="7865954" y="4910876"/>
              <a:chExt cx="4969137" cy="2149741"/>
            </a:xfrm>
          </p:grpSpPr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47E5971E-39D4-D175-5D6B-8826C451D341}"/>
                  </a:ext>
                </a:extLst>
              </p:cNvPr>
              <p:cNvGrpSpPr/>
              <p:nvPr/>
            </p:nvGrpSpPr>
            <p:grpSpPr>
              <a:xfrm>
                <a:off x="7865954" y="4911237"/>
                <a:ext cx="4605544" cy="2149380"/>
                <a:chOff x="-633076" y="2366015"/>
                <a:chExt cx="4605544" cy="2149380"/>
              </a:xfrm>
            </p:grpSpPr>
            <p:sp>
              <p:nvSpPr>
                <p:cNvPr id="23" name="AutoShape 5">
                  <a:extLst>
                    <a:ext uri="{FF2B5EF4-FFF2-40B4-BE49-F238E27FC236}">
                      <a16:creationId xmlns:a16="http://schemas.microsoft.com/office/drawing/2014/main" id="{574EC020-4AA1-F761-FC88-4F6F39D953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-633076" y="2366015"/>
                  <a:ext cx="4605544" cy="2149380"/>
                </a:xfrm>
                <a:prstGeom prst="roundRect">
                  <a:avLst>
                    <a:gd name="adj" fmla="val 4637"/>
                  </a:avLst>
                </a:prstGeom>
                <a:solidFill>
                  <a:srgbClr val="FDE9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60364" tIns="7224" rIns="60364" bIns="7224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sz="1462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pic>
              <p:nvPicPr>
                <p:cNvPr id="24" name="図 1">
                  <a:extLst>
                    <a:ext uri="{FF2B5EF4-FFF2-40B4-BE49-F238E27FC236}">
                      <a16:creationId xmlns:a16="http://schemas.microsoft.com/office/drawing/2014/main" id="{4175C3A9-333C-E6DB-C399-6C1C270704E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7">
                  <a:extLst>
                    <a:ext uri="{BEBA8EAE-BF5A-486C-A8C5-ECC9F3942E4B}">
                      <a14:imgProps xmlns:a14="http://schemas.microsoft.com/office/drawing/2010/main">
                        <a14:imgLayer r:embed="rId8">
                          <a14:imgEffect>
                            <a14:brightnessContrast bright="2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-491679" y="2619781"/>
                  <a:ext cx="1399556" cy="15603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8014D188-A801-2FD2-0196-F8FA79362BC6}"/>
                  </a:ext>
                </a:extLst>
              </p:cNvPr>
              <p:cNvSpPr txBox="1"/>
              <p:nvPr/>
            </p:nvSpPr>
            <p:spPr>
              <a:xfrm>
                <a:off x="9431570" y="4910876"/>
                <a:ext cx="3403521" cy="19597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脳科学者　篠原菊紀氏</a:t>
                </a:r>
                <a:endParaRPr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200"/>
                  </a:lnSpc>
                </a:pPr>
                <a:endParaRPr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公立諏訪東京理科大学教授</a:t>
                </a:r>
              </a:p>
              <a:p>
                <a:r>
                  <a:rPr lang="ja-JP" altLang="en-US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著書「ボケない脳をつくる」</a:t>
                </a:r>
                <a:endParaRPr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ＴＶ「ためしてガッテン」、</a:t>
                </a:r>
                <a:endParaRPr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「クローズアップ現代」他</a:t>
                </a:r>
              </a:p>
            </p:txBody>
          </p:sp>
        </p:grp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500D8F98-3A4E-10D1-BB32-E93EC968EA3C}"/>
                </a:ext>
              </a:extLst>
            </p:cNvPr>
            <p:cNvSpPr txBox="1"/>
            <p:nvPr/>
          </p:nvSpPr>
          <p:spPr>
            <a:xfrm>
              <a:off x="8000911" y="2229697"/>
              <a:ext cx="2948419" cy="3788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400" dirty="0">
                  <a:latin typeface="+mn-ea"/>
                </a:rPr>
                <a:t>◆脳科学の先生</a:t>
              </a:r>
              <a:endParaRPr lang="en-US" altLang="ja-JP" sz="1400" dirty="0">
                <a:latin typeface="+mn-ea"/>
              </a:endParaRPr>
            </a:p>
          </p:txBody>
        </p:sp>
      </p:grpSp>
      <p:sp>
        <p:nvSpPr>
          <p:cNvPr id="1032" name="正方形/長方形 1031">
            <a:extLst>
              <a:ext uri="{FF2B5EF4-FFF2-40B4-BE49-F238E27FC236}">
                <a16:creationId xmlns:a16="http://schemas.microsoft.com/office/drawing/2014/main" id="{B2C5E274-9FFB-6067-E214-CC9D812A3424}"/>
              </a:ext>
            </a:extLst>
          </p:cNvPr>
          <p:cNvSpPr/>
          <p:nvPr/>
        </p:nvSpPr>
        <p:spPr>
          <a:xfrm>
            <a:off x="258408" y="4173028"/>
            <a:ext cx="4862233" cy="1608798"/>
          </a:xfrm>
          <a:prstGeom prst="rect">
            <a:avLst/>
          </a:prstGeom>
          <a:noFill/>
          <a:ln w="12700">
            <a:prstDash val="sys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967663"/>
                      <a:gd name="connsiteY0" fmla="*/ 0 h 848210"/>
                      <a:gd name="connsiteX1" fmla="*/ 417736 w 5967663"/>
                      <a:gd name="connsiteY1" fmla="*/ 0 h 848210"/>
                      <a:gd name="connsiteX2" fmla="*/ 1133856 w 5967663"/>
                      <a:gd name="connsiteY2" fmla="*/ 0 h 848210"/>
                      <a:gd name="connsiteX3" fmla="*/ 1790299 w 5967663"/>
                      <a:gd name="connsiteY3" fmla="*/ 0 h 848210"/>
                      <a:gd name="connsiteX4" fmla="*/ 2208035 w 5967663"/>
                      <a:gd name="connsiteY4" fmla="*/ 0 h 848210"/>
                      <a:gd name="connsiteX5" fmla="*/ 2745125 w 5967663"/>
                      <a:gd name="connsiteY5" fmla="*/ 0 h 848210"/>
                      <a:gd name="connsiteX6" fmla="*/ 3461245 w 5967663"/>
                      <a:gd name="connsiteY6" fmla="*/ 0 h 848210"/>
                      <a:gd name="connsiteX7" fmla="*/ 4058011 w 5967663"/>
                      <a:gd name="connsiteY7" fmla="*/ 0 h 848210"/>
                      <a:gd name="connsiteX8" fmla="*/ 4714454 w 5967663"/>
                      <a:gd name="connsiteY8" fmla="*/ 0 h 848210"/>
                      <a:gd name="connsiteX9" fmla="*/ 5251543 w 5967663"/>
                      <a:gd name="connsiteY9" fmla="*/ 0 h 848210"/>
                      <a:gd name="connsiteX10" fmla="*/ 5967663 w 5967663"/>
                      <a:gd name="connsiteY10" fmla="*/ 0 h 848210"/>
                      <a:gd name="connsiteX11" fmla="*/ 5967663 w 5967663"/>
                      <a:gd name="connsiteY11" fmla="*/ 441069 h 848210"/>
                      <a:gd name="connsiteX12" fmla="*/ 5967663 w 5967663"/>
                      <a:gd name="connsiteY12" fmla="*/ 848210 h 848210"/>
                      <a:gd name="connsiteX13" fmla="*/ 5549927 w 5967663"/>
                      <a:gd name="connsiteY13" fmla="*/ 848210 h 848210"/>
                      <a:gd name="connsiteX14" fmla="*/ 5132190 w 5967663"/>
                      <a:gd name="connsiteY14" fmla="*/ 848210 h 848210"/>
                      <a:gd name="connsiteX15" fmla="*/ 4475747 w 5967663"/>
                      <a:gd name="connsiteY15" fmla="*/ 848210 h 848210"/>
                      <a:gd name="connsiteX16" fmla="*/ 4058011 w 5967663"/>
                      <a:gd name="connsiteY16" fmla="*/ 848210 h 848210"/>
                      <a:gd name="connsiteX17" fmla="*/ 3461245 w 5967663"/>
                      <a:gd name="connsiteY17" fmla="*/ 848210 h 848210"/>
                      <a:gd name="connsiteX18" fmla="*/ 2983832 w 5967663"/>
                      <a:gd name="connsiteY18" fmla="*/ 848210 h 848210"/>
                      <a:gd name="connsiteX19" fmla="*/ 2387065 w 5967663"/>
                      <a:gd name="connsiteY19" fmla="*/ 848210 h 848210"/>
                      <a:gd name="connsiteX20" fmla="*/ 1790299 w 5967663"/>
                      <a:gd name="connsiteY20" fmla="*/ 848210 h 848210"/>
                      <a:gd name="connsiteX21" fmla="*/ 1193533 w 5967663"/>
                      <a:gd name="connsiteY21" fmla="*/ 848210 h 848210"/>
                      <a:gd name="connsiteX22" fmla="*/ 596766 w 5967663"/>
                      <a:gd name="connsiteY22" fmla="*/ 848210 h 848210"/>
                      <a:gd name="connsiteX23" fmla="*/ 0 w 5967663"/>
                      <a:gd name="connsiteY23" fmla="*/ 848210 h 848210"/>
                      <a:gd name="connsiteX24" fmla="*/ 0 w 5967663"/>
                      <a:gd name="connsiteY24" fmla="*/ 415623 h 848210"/>
                      <a:gd name="connsiteX25" fmla="*/ 0 w 5967663"/>
                      <a:gd name="connsiteY25" fmla="*/ 0 h 8482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5967663" h="848210" fill="none" extrusionOk="0">
                        <a:moveTo>
                          <a:pt x="0" y="0"/>
                        </a:moveTo>
                        <a:cubicBezTo>
                          <a:pt x="143330" y="-18310"/>
                          <a:pt x="321441" y="32480"/>
                          <a:pt x="417736" y="0"/>
                        </a:cubicBezTo>
                        <a:cubicBezTo>
                          <a:pt x="514031" y="-32480"/>
                          <a:pt x="813145" y="21999"/>
                          <a:pt x="1133856" y="0"/>
                        </a:cubicBezTo>
                        <a:cubicBezTo>
                          <a:pt x="1454567" y="-21999"/>
                          <a:pt x="1647758" y="64200"/>
                          <a:pt x="1790299" y="0"/>
                        </a:cubicBezTo>
                        <a:cubicBezTo>
                          <a:pt x="1932840" y="-64200"/>
                          <a:pt x="2066300" y="12853"/>
                          <a:pt x="2208035" y="0"/>
                        </a:cubicBezTo>
                        <a:cubicBezTo>
                          <a:pt x="2349770" y="-12853"/>
                          <a:pt x="2502212" y="3678"/>
                          <a:pt x="2745125" y="0"/>
                        </a:cubicBezTo>
                        <a:cubicBezTo>
                          <a:pt x="2988038" y="-3678"/>
                          <a:pt x="3268202" y="46945"/>
                          <a:pt x="3461245" y="0"/>
                        </a:cubicBezTo>
                        <a:cubicBezTo>
                          <a:pt x="3654288" y="-46945"/>
                          <a:pt x="3808788" y="23469"/>
                          <a:pt x="4058011" y="0"/>
                        </a:cubicBezTo>
                        <a:cubicBezTo>
                          <a:pt x="4307234" y="-23469"/>
                          <a:pt x="4387784" y="63867"/>
                          <a:pt x="4714454" y="0"/>
                        </a:cubicBezTo>
                        <a:cubicBezTo>
                          <a:pt x="5041124" y="-63867"/>
                          <a:pt x="4989641" y="16715"/>
                          <a:pt x="5251543" y="0"/>
                        </a:cubicBezTo>
                        <a:cubicBezTo>
                          <a:pt x="5513445" y="-16715"/>
                          <a:pt x="5671220" y="85562"/>
                          <a:pt x="5967663" y="0"/>
                        </a:cubicBezTo>
                        <a:cubicBezTo>
                          <a:pt x="5967949" y="190621"/>
                          <a:pt x="5945379" y="277107"/>
                          <a:pt x="5967663" y="441069"/>
                        </a:cubicBezTo>
                        <a:cubicBezTo>
                          <a:pt x="5989947" y="605031"/>
                          <a:pt x="5937405" y="748127"/>
                          <a:pt x="5967663" y="848210"/>
                        </a:cubicBezTo>
                        <a:cubicBezTo>
                          <a:pt x="5764768" y="859985"/>
                          <a:pt x="5750471" y="826757"/>
                          <a:pt x="5549927" y="848210"/>
                        </a:cubicBezTo>
                        <a:cubicBezTo>
                          <a:pt x="5349383" y="869663"/>
                          <a:pt x="5336992" y="799671"/>
                          <a:pt x="5132190" y="848210"/>
                        </a:cubicBezTo>
                        <a:cubicBezTo>
                          <a:pt x="4927388" y="896749"/>
                          <a:pt x="4700010" y="806246"/>
                          <a:pt x="4475747" y="848210"/>
                        </a:cubicBezTo>
                        <a:cubicBezTo>
                          <a:pt x="4251484" y="890174"/>
                          <a:pt x="4149484" y="800424"/>
                          <a:pt x="4058011" y="848210"/>
                        </a:cubicBezTo>
                        <a:cubicBezTo>
                          <a:pt x="3966538" y="895996"/>
                          <a:pt x="3584113" y="778717"/>
                          <a:pt x="3461245" y="848210"/>
                        </a:cubicBezTo>
                        <a:cubicBezTo>
                          <a:pt x="3338377" y="917703"/>
                          <a:pt x="3183458" y="834863"/>
                          <a:pt x="2983832" y="848210"/>
                        </a:cubicBezTo>
                        <a:cubicBezTo>
                          <a:pt x="2784206" y="861557"/>
                          <a:pt x="2623750" y="799003"/>
                          <a:pt x="2387065" y="848210"/>
                        </a:cubicBezTo>
                        <a:cubicBezTo>
                          <a:pt x="2150380" y="897417"/>
                          <a:pt x="1931596" y="798378"/>
                          <a:pt x="1790299" y="848210"/>
                        </a:cubicBezTo>
                        <a:cubicBezTo>
                          <a:pt x="1649002" y="898042"/>
                          <a:pt x="1429316" y="779512"/>
                          <a:pt x="1193533" y="848210"/>
                        </a:cubicBezTo>
                        <a:cubicBezTo>
                          <a:pt x="957750" y="916908"/>
                          <a:pt x="808777" y="824777"/>
                          <a:pt x="596766" y="848210"/>
                        </a:cubicBezTo>
                        <a:cubicBezTo>
                          <a:pt x="384755" y="871643"/>
                          <a:pt x="233006" y="832872"/>
                          <a:pt x="0" y="848210"/>
                        </a:cubicBezTo>
                        <a:cubicBezTo>
                          <a:pt x="-34840" y="666600"/>
                          <a:pt x="26121" y="618482"/>
                          <a:pt x="0" y="415623"/>
                        </a:cubicBezTo>
                        <a:cubicBezTo>
                          <a:pt x="-26121" y="212764"/>
                          <a:pt x="42655" y="144974"/>
                          <a:pt x="0" y="0"/>
                        </a:cubicBezTo>
                        <a:close/>
                      </a:path>
                      <a:path w="5967663" h="848210" stroke="0" extrusionOk="0">
                        <a:moveTo>
                          <a:pt x="0" y="0"/>
                        </a:moveTo>
                        <a:cubicBezTo>
                          <a:pt x="241959" y="-18870"/>
                          <a:pt x="406053" y="28305"/>
                          <a:pt x="537090" y="0"/>
                        </a:cubicBezTo>
                        <a:cubicBezTo>
                          <a:pt x="668127" y="-28305"/>
                          <a:pt x="765407" y="26082"/>
                          <a:pt x="954826" y="0"/>
                        </a:cubicBezTo>
                        <a:cubicBezTo>
                          <a:pt x="1144245" y="-26082"/>
                          <a:pt x="1314661" y="36015"/>
                          <a:pt x="1670946" y="0"/>
                        </a:cubicBezTo>
                        <a:cubicBezTo>
                          <a:pt x="2027231" y="-36015"/>
                          <a:pt x="1974684" y="55451"/>
                          <a:pt x="2208035" y="0"/>
                        </a:cubicBezTo>
                        <a:cubicBezTo>
                          <a:pt x="2441386" y="-55451"/>
                          <a:pt x="2624836" y="97"/>
                          <a:pt x="2745125" y="0"/>
                        </a:cubicBezTo>
                        <a:cubicBezTo>
                          <a:pt x="2865414" y="-97"/>
                          <a:pt x="3305103" y="27986"/>
                          <a:pt x="3461245" y="0"/>
                        </a:cubicBezTo>
                        <a:cubicBezTo>
                          <a:pt x="3617387" y="-27986"/>
                          <a:pt x="3718822" y="19693"/>
                          <a:pt x="3938658" y="0"/>
                        </a:cubicBezTo>
                        <a:cubicBezTo>
                          <a:pt x="4158494" y="-19693"/>
                          <a:pt x="4331703" y="68688"/>
                          <a:pt x="4654777" y="0"/>
                        </a:cubicBezTo>
                        <a:cubicBezTo>
                          <a:pt x="4977851" y="-68688"/>
                          <a:pt x="5111431" y="66661"/>
                          <a:pt x="5370897" y="0"/>
                        </a:cubicBezTo>
                        <a:cubicBezTo>
                          <a:pt x="5630363" y="-66661"/>
                          <a:pt x="5727349" y="47707"/>
                          <a:pt x="5967663" y="0"/>
                        </a:cubicBezTo>
                        <a:cubicBezTo>
                          <a:pt x="5996185" y="91820"/>
                          <a:pt x="5943465" y="228195"/>
                          <a:pt x="5967663" y="441069"/>
                        </a:cubicBezTo>
                        <a:cubicBezTo>
                          <a:pt x="5991861" y="653943"/>
                          <a:pt x="5935140" y="722695"/>
                          <a:pt x="5967663" y="848210"/>
                        </a:cubicBezTo>
                        <a:cubicBezTo>
                          <a:pt x="5782788" y="866153"/>
                          <a:pt x="5701225" y="819392"/>
                          <a:pt x="5549927" y="848210"/>
                        </a:cubicBezTo>
                        <a:cubicBezTo>
                          <a:pt x="5398629" y="877028"/>
                          <a:pt x="5063784" y="777551"/>
                          <a:pt x="4833807" y="848210"/>
                        </a:cubicBezTo>
                        <a:cubicBezTo>
                          <a:pt x="4603830" y="918869"/>
                          <a:pt x="4485450" y="791189"/>
                          <a:pt x="4356394" y="848210"/>
                        </a:cubicBezTo>
                        <a:cubicBezTo>
                          <a:pt x="4227338" y="905231"/>
                          <a:pt x="3921226" y="837348"/>
                          <a:pt x="3759628" y="848210"/>
                        </a:cubicBezTo>
                        <a:cubicBezTo>
                          <a:pt x="3598030" y="859072"/>
                          <a:pt x="3371022" y="825152"/>
                          <a:pt x="3043508" y="848210"/>
                        </a:cubicBezTo>
                        <a:cubicBezTo>
                          <a:pt x="2715994" y="871268"/>
                          <a:pt x="2635776" y="784748"/>
                          <a:pt x="2446742" y="848210"/>
                        </a:cubicBezTo>
                        <a:cubicBezTo>
                          <a:pt x="2257708" y="911672"/>
                          <a:pt x="2200769" y="827878"/>
                          <a:pt x="2029005" y="848210"/>
                        </a:cubicBezTo>
                        <a:cubicBezTo>
                          <a:pt x="1857241" y="868542"/>
                          <a:pt x="1696664" y="813847"/>
                          <a:pt x="1551592" y="848210"/>
                        </a:cubicBezTo>
                        <a:cubicBezTo>
                          <a:pt x="1406520" y="882573"/>
                          <a:pt x="1161949" y="802707"/>
                          <a:pt x="835473" y="848210"/>
                        </a:cubicBezTo>
                        <a:cubicBezTo>
                          <a:pt x="508997" y="893713"/>
                          <a:pt x="192548" y="831646"/>
                          <a:pt x="0" y="848210"/>
                        </a:cubicBezTo>
                        <a:cubicBezTo>
                          <a:pt x="-42330" y="764814"/>
                          <a:pt x="46738" y="535574"/>
                          <a:pt x="0" y="441069"/>
                        </a:cubicBezTo>
                        <a:cubicBezTo>
                          <a:pt x="-46738" y="346564"/>
                          <a:pt x="3331" y="19569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主　催</a:t>
            </a:r>
            <a:r>
              <a:rPr lang="en-US" altLang="ja-JP" sz="1600" dirty="0">
                <a:latin typeface="+mn-ea"/>
              </a:rPr>
              <a:t>】</a:t>
            </a:r>
            <a:r>
              <a:rPr lang="ja-JP" altLang="en-US" sz="1600" dirty="0">
                <a:latin typeface="+mn-ea"/>
              </a:rPr>
              <a:t>　○○</a:t>
            </a:r>
            <a:r>
              <a:rPr lang="en-US" altLang="ja-JP" sz="1600" dirty="0">
                <a:latin typeface="+mn-ea"/>
              </a:rPr>
              <a:t>××</a:t>
            </a:r>
            <a:r>
              <a:rPr lang="ja-JP" altLang="en-US" sz="1600" dirty="0">
                <a:latin typeface="+mn-ea"/>
              </a:rPr>
              <a:t>デイサービス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定　員</a:t>
            </a:r>
            <a:r>
              <a:rPr lang="en-US" altLang="ja-JP" sz="1600" dirty="0"/>
              <a:t>】</a:t>
            </a:r>
            <a:r>
              <a:rPr lang="ja-JP" altLang="en-US" sz="1600" dirty="0"/>
              <a:t>　○名　★参加費：３０００円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日　時</a:t>
            </a:r>
            <a:r>
              <a:rPr lang="en-US" altLang="ja-JP" sz="1600" dirty="0"/>
              <a:t>】</a:t>
            </a:r>
            <a:r>
              <a:rPr lang="ja-JP" altLang="en-US" sz="1600" dirty="0"/>
              <a:t>　令和７年○月○日（日）</a:t>
            </a:r>
          </a:p>
          <a:p>
            <a:r>
              <a:rPr lang="ja-JP" altLang="en-US" sz="1600" dirty="0"/>
              <a:t>　　　　　　１８時～１９時（</a:t>
            </a:r>
            <a:r>
              <a:rPr lang="en-US" altLang="ja-JP" sz="1600" dirty="0"/>
              <a:t>17:30</a:t>
            </a:r>
            <a:r>
              <a:rPr lang="ja-JP" altLang="en-US" sz="1600" dirty="0"/>
              <a:t>開場）</a:t>
            </a:r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お申込み</a:t>
            </a:r>
            <a:r>
              <a:rPr lang="en-US" altLang="ja-JP" sz="1600" dirty="0"/>
              <a:t>】</a:t>
            </a:r>
            <a:r>
              <a:rPr lang="ja-JP" altLang="en-US" sz="1600" dirty="0"/>
              <a:t>電話：</a:t>
            </a:r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住所：</a:t>
            </a:r>
          </a:p>
        </p:txBody>
      </p:sp>
      <p:sp>
        <p:nvSpPr>
          <p:cNvPr id="1036" name="正方形/長方形 1035">
            <a:extLst>
              <a:ext uri="{FF2B5EF4-FFF2-40B4-BE49-F238E27FC236}">
                <a16:creationId xmlns:a16="http://schemas.microsoft.com/office/drawing/2014/main" id="{3833D97F-7510-E345-0D54-5DE8A96B27CE}"/>
              </a:ext>
            </a:extLst>
          </p:cNvPr>
          <p:cNvSpPr/>
          <p:nvPr/>
        </p:nvSpPr>
        <p:spPr>
          <a:xfrm>
            <a:off x="2750459" y="1548510"/>
            <a:ext cx="4817960" cy="2165362"/>
          </a:xfrm>
          <a:prstGeom prst="rect">
            <a:avLst/>
          </a:prstGeom>
          <a:noFill/>
          <a:ln w="12700">
            <a:noFill/>
            <a:prstDash val="sys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967663"/>
                      <a:gd name="connsiteY0" fmla="*/ 0 h 848210"/>
                      <a:gd name="connsiteX1" fmla="*/ 417736 w 5967663"/>
                      <a:gd name="connsiteY1" fmla="*/ 0 h 848210"/>
                      <a:gd name="connsiteX2" fmla="*/ 1133856 w 5967663"/>
                      <a:gd name="connsiteY2" fmla="*/ 0 h 848210"/>
                      <a:gd name="connsiteX3" fmla="*/ 1790299 w 5967663"/>
                      <a:gd name="connsiteY3" fmla="*/ 0 h 848210"/>
                      <a:gd name="connsiteX4" fmla="*/ 2208035 w 5967663"/>
                      <a:gd name="connsiteY4" fmla="*/ 0 h 848210"/>
                      <a:gd name="connsiteX5" fmla="*/ 2745125 w 5967663"/>
                      <a:gd name="connsiteY5" fmla="*/ 0 h 848210"/>
                      <a:gd name="connsiteX6" fmla="*/ 3461245 w 5967663"/>
                      <a:gd name="connsiteY6" fmla="*/ 0 h 848210"/>
                      <a:gd name="connsiteX7" fmla="*/ 4058011 w 5967663"/>
                      <a:gd name="connsiteY7" fmla="*/ 0 h 848210"/>
                      <a:gd name="connsiteX8" fmla="*/ 4714454 w 5967663"/>
                      <a:gd name="connsiteY8" fmla="*/ 0 h 848210"/>
                      <a:gd name="connsiteX9" fmla="*/ 5251543 w 5967663"/>
                      <a:gd name="connsiteY9" fmla="*/ 0 h 848210"/>
                      <a:gd name="connsiteX10" fmla="*/ 5967663 w 5967663"/>
                      <a:gd name="connsiteY10" fmla="*/ 0 h 848210"/>
                      <a:gd name="connsiteX11" fmla="*/ 5967663 w 5967663"/>
                      <a:gd name="connsiteY11" fmla="*/ 441069 h 848210"/>
                      <a:gd name="connsiteX12" fmla="*/ 5967663 w 5967663"/>
                      <a:gd name="connsiteY12" fmla="*/ 848210 h 848210"/>
                      <a:gd name="connsiteX13" fmla="*/ 5549927 w 5967663"/>
                      <a:gd name="connsiteY13" fmla="*/ 848210 h 848210"/>
                      <a:gd name="connsiteX14" fmla="*/ 5132190 w 5967663"/>
                      <a:gd name="connsiteY14" fmla="*/ 848210 h 848210"/>
                      <a:gd name="connsiteX15" fmla="*/ 4475747 w 5967663"/>
                      <a:gd name="connsiteY15" fmla="*/ 848210 h 848210"/>
                      <a:gd name="connsiteX16" fmla="*/ 4058011 w 5967663"/>
                      <a:gd name="connsiteY16" fmla="*/ 848210 h 848210"/>
                      <a:gd name="connsiteX17" fmla="*/ 3461245 w 5967663"/>
                      <a:gd name="connsiteY17" fmla="*/ 848210 h 848210"/>
                      <a:gd name="connsiteX18" fmla="*/ 2983832 w 5967663"/>
                      <a:gd name="connsiteY18" fmla="*/ 848210 h 848210"/>
                      <a:gd name="connsiteX19" fmla="*/ 2387065 w 5967663"/>
                      <a:gd name="connsiteY19" fmla="*/ 848210 h 848210"/>
                      <a:gd name="connsiteX20" fmla="*/ 1790299 w 5967663"/>
                      <a:gd name="connsiteY20" fmla="*/ 848210 h 848210"/>
                      <a:gd name="connsiteX21" fmla="*/ 1193533 w 5967663"/>
                      <a:gd name="connsiteY21" fmla="*/ 848210 h 848210"/>
                      <a:gd name="connsiteX22" fmla="*/ 596766 w 5967663"/>
                      <a:gd name="connsiteY22" fmla="*/ 848210 h 848210"/>
                      <a:gd name="connsiteX23" fmla="*/ 0 w 5967663"/>
                      <a:gd name="connsiteY23" fmla="*/ 848210 h 848210"/>
                      <a:gd name="connsiteX24" fmla="*/ 0 w 5967663"/>
                      <a:gd name="connsiteY24" fmla="*/ 415623 h 848210"/>
                      <a:gd name="connsiteX25" fmla="*/ 0 w 5967663"/>
                      <a:gd name="connsiteY25" fmla="*/ 0 h 8482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5967663" h="848210" fill="none" extrusionOk="0">
                        <a:moveTo>
                          <a:pt x="0" y="0"/>
                        </a:moveTo>
                        <a:cubicBezTo>
                          <a:pt x="143330" y="-18310"/>
                          <a:pt x="321441" y="32480"/>
                          <a:pt x="417736" y="0"/>
                        </a:cubicBezTo>
                        <a:cubicBezTo>
                          <a:pt x="514031" y="-32480"/>
                          <a:pt x="813145" y="21999"/>
                          <a:pt x="1133856" y="0"/>
                        </a:cubicBezTo>
                        <a:cubicBezTo>
                          <a:pt x="1454567" y="-21999"/>
                          <a:pt x="1647758" y="64200"/>
                          <a:pt x="1790299" y="0"/>
                        </a:cubicBezTo>
                        <a:cubicBezTo>
                          <a:pt x="1932840" y="-64200"/>
                          <a:pt x="2066300" y="12853"/>
                          <a:pt x="2208035" y="0"/>
                        </a:cubicBezTo>
                        <a:cubicBezTo>
                          <a:pt x="2349770" y="-12853"/>
                          <a:pt x="2502212" y="3678"/>
                          <a:pt x="2745125" y="0"/>
                        </a:cubicBezTo>
                        <a:cubicBezTo>
                          <a:pt x="2988038" y="-3678"/>
                          <a:pt x="3268202" y="46945"/>
                          <a:pt x="3461245" y="0"/>
                        </a:cubicBezTo>
                        <a:cubicBezTo>
                          <a:pt x="3654288" y="-46945"/>
                          <a:pt x="3808788" y="23469"/>
                          <a:pt x="4058011" y="0"/>
                        </a:cubicBezTo>
                        <a:cubicBezTo>
                          <a:pt x="4307234" y="-23469"/>
                          <a:pt x="4387784" y="63867"/>
                          <a:pt x="4714454" y="0"/>
                        </a:cubicBezTo>
                        <a:cubicBezTo>
                          <a:pt x="5041124" y="-63867"/>
                          <a:pt x="4989641" y="16715"/>
                          <a:pt x="5251543" y="0"/>
                        </a:cubicBezTo>
                        <a:cubicBezTo>
                          <a:pt x="5513445" y="-16715"/>
                          <a:pt x="5671220" y="85562"/>
                          <a:pt x="5967663" y="0"/>
                        </a:cubicBezTo>
                        <a:cubicBezTo>
                          <a:pt x="5967949" y="190621"/>
                          <a:pt x="5945379" y="277107"/>
                          <a:pt x="5967663" y="441069"/>
                        </a:cubicBezTo>
                        <a:cubicBezTo>
                          <a:pt x="5989947" y="605031"/>
                          <a:pt x="5937405" y="748127"/>
                          <a:pt x="5967663" y="848210"/>
                        </a:cubicBezTo>
                        <a:cubicBezTo>
                          <a:pt x="5764768" y="859985"/>
                          <a:pt x="5750471" y="826757"/>
                          <a:pt x="5549927" y="848210"/>
                        </a:cubicBezTo>
                        <a:cubicBezTo>
                          <a:pt x="5349383" y="869663"/>
                          <a:pt x="5336992" y="799671"/>
                          <a:pt x="5132190" y="848210"/>
                        </a:cubicBezTo>
                        <a:cubicBezTo>
                          <a:pt x="4927388" y="896749"/>
                          <a:pt x="4700010" y="806246"/>
                          <a:pt x="4475747" y="848210"/>
                        </a:cubicBezTo>
                        <a:cubicBezTo>
                          <a:pt x="4251484" y="890174"/>
                          <a:pt x="4149484" y="800424"/>
                          <a:pt x="4058011" y="848210"/>
                        </a:cubicBezTo>
                        <a:cubicBezTo>
                          <a:pt x="3966538" y="895996"/>
                          <a:pt x="3584113" y="778717"/>
                          <a:pt x="3461245" y="848210"/>
                        </a:cubicBezTo>
                        <a:cubicBezTo>
                          <a:pt x="3338377" y="917703"/>
                          <a:pt x="3183458" y="834863"/>
                          <a:pt x="2983832" y="848210"/>
                        </a:cubicBezTo>
                        <a:cubicBezTo>
                          <a:pt x="2784206" y="861557"/>
                          <a:pt x="2623750" y="799003"/>
                          <a:pt x="2387065" y="848210"/>
                        </a:cubicBezTo>
                        <a:cubicBezTo>
                          <a:pt x="2150380" y="897417"/>
                          <a:pt x="1931596" y="798378"/>
                          <a:pt x="1790299" y="848210"/>
                        </a:cubicBezTo>
                        <a:cubicBezTo>
                          <a:pt x="1649002" y="898042"/>
                          <a:pt x="1429316" y="779512"/>
                          <a:pt x="1193533" y="848210"/>
                        </a:cubicBezTo>
                        <a:cubicBezTo>
                          <a:pt x="957750" y="916908"/>
                          <a:pt x="808777" y="824777"/>
                          <a:pt x="596766" y="848210"/>
                        </a:cubicBezTo>
                        <a:cubicBezTo>
                          <a:pt x="384755" y="871643"/>
                          <a:pt x="233006" y="832872"/>
                          <a:pt x="0" y="848210"/>
                        </a:cubicBezTo>
                        <a:cubicBezTo>
                          <a:pt x="-34840" y="666600"/>
                          <a:pt x="26121" y="618482"/>
                          <a:pt x="0" y="415623"/>
                        </a:cubicBezTo>
                        <a:cubicBezTo>
                          <a:pt x="-26121" y="212764"/>
                          <a:pt x="42655" y="144974"/>
                          <a:pt x="0" y="0"/>
                        </a:cubicBezTo>
                        <a:close/>
                      </a:path>
                      <a:path w="5967663" h="848210" stroke="0" extrusionOk="0">
                        <a:moveTo>
                          <a:pt x="0" y="0"/>
                        </a:moveTo>
                        <a:cubicBezTo>
                          <a:pt x="241959" y="-18870"/>
                          <a:pt x="406053" y="28305"/>
                          <a:pt x="537090" y="0"/>
                        </a:cubicBezTo>
                        <a:cubicBezTo>
                          <a:pt x="668127" y="-28305"/>
                          <a:pt x="765407" y="26082"/>
                          <a:pt x="954826" y="0"/>
                        </a:cubicBezTo>
                        <a:cubicBezTo>
                          <a:pt x="1144245" y="-26082"/>
                          <a:pt x="1314661" y="36015"/>
                          <a:pt x="1670946" y="0"/>
                        </a:cubicBezTo>
                        <a:cubicBezTo>
                          <a:pt x="2027231" y="-36015"/>
                          <a:pt x="1974684" y="55451"/>
                          <a:pt x="2208035" y="0"/>
                        </a:cubicBezTo>
                        <a:cubicBezTo>
                          <a:pt x="2441386" y="-55451"/>
                          <a:pt x="2624836" y="97"/>
                          <a:pt x="2745125" y="0"/>
                        </a:cubicBezTo>
                        <a:cubicBezTo>
                          <a:pt x="2865414" y="-97"/>
                          <a:pt x="3305103" y="27986"/>
                          <a:pt x="3461245" y="0"/>
                        </a:cubicBezTo>
                        <a:cubicBezTo>
                          <a:pt x="3617387" y="-27986"/>
                          <a:pt x="3718822" y="19693"/>
                          <a:pt x="3938658" y="0"/>
                        </a:cubicBezTo>
                        <a:cubicBezTo>
                          <a:pt x="4158494" y="-19693"/>
                          <a:pt x="4331703" y="68688"/>
                          <a:pt x="4654777" y="0"/>
                        </a:cubicBezTo>
                        <a:cubicBezTo>
                          <a:pt x="4977851" y="-68688"/>
                          <a:pt x="5111431" y="66661"/>
                          <a:pt x="5370897" y="0"/>
                        </a:cubicBezTo>
                        <a:cubicBezTo>
                          <a:pt x="5630363" y="-66661"/>
                          <a:pt x="5727349" y="47707"/>
                          <a:pt x="5967663" y="0"/>
                        </a:cubicBezTo>
                        <a:cubicBezTo>
                          <a:pt x="5996185" y="91820"/>
                          <a:pt x="5943465" y="228195"/>
                          <a:pt x="5967663" y="441069"/>
                        </a:cubicBezTo>
                        <a:cubicBezTo>
                          <a:pt x="5991861" y="653943"/>
                          <a:pt x="5935140" y="722695"/>
                          <a:pt x="5967663" y="848210"/>
                        </a:cubicBezTo>
                        <a:cubicBezTo>
                          <a:pt x="5782788" y="866153"/>
                          <a:pt x="5701225" y="819392"/>
                          <a:pt x="5549927" y="848210"/>
                        </a:cubicBezTo>
                        <a:cubicBezTo>
                          <a:pt x="5398629" y="877028"/>
                          <a:pt x="5063784" y="777551"/>
                          <a:pt x="4833807" y="848210"/>
                        </a:cubicBezTo>
                        <a:cubicBezTo>
                          <a:pt x="4603830" y="918869"/>
                          <a:pt x="4485450" y="791189"/>
                          <a:pt x="4356394" y="848210"/>
                        </a:cubicBezTo>
                        <a:cubicBezTo>
                          <a:pt x="4227338" y="905231"/>
                          <a:pt x="3921226" y="837348"/>
                          <a:pt x="3759628" y="848210"/>
                        </a:cubicBezTo>
                        <a:cubicBezTo>
                          <a:pt x="3598030" y="859072"/>
                          <a:pt x="3371022" y="825152"/>
                          <a:pt x="3043508" y="848210"/>
                        </a:cubicBezTo>
                        <a:cubicBezTo>
                          <a:pt x="2715994" y="871268"/>
                          <a:pt x="2635776" y="784748"/>
                          <a:pt x="2446742" y="848210"/>
                        </a:cubicBezTo>
                        <a:cubicBezTo>
                          <a:pt x="2257708" y="911672"/>
                          <a:pt x="2200769" y="827878"/>
                          <a:pt x="2029005" y="848210"/>
                        </a:cubicBezTo>
                        <a:cubicBezTo>
                          <a:pt x="1857241" y="868542"/>
                          <a:pt x="1696664" y="813847"/>
                          <a:pt x="1551592" y="848210"/>
                        </a:cubicBezTo>
                        <a:cubicBezTo>
                          <a:pt x="1406520" y="882573"/>
                          <a:pt x="1161949" y="802707"/>
                          <a:pt x="835473" y="848210"/>
                        </a:cubicBezTo>
                        <a:cubicBezTo>
                          <a:pt x="508997" y="893713"/>
                          <a:pt x="192548" y="831646"/>
                          <a:pt x="0" y="848210"/>
                        </a:cubicBezTo>
                        <a:cubicBezTo>
                          <a:pt x="-42330" y="764814"/>
                          <a:pt x="46738" y="535574"/>
                          <a:pt x="0" y="441069"/>
                        </a:cubicBezTo>
                        <a:cubicBezTo>
                          <a:pt x="-46738" y="346564"/>
                          <a:pt x="3331" y="19569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600" b="1" dirty="0">
                <a:latin typeface="+mn-ea"/>
              </a:rPr>
              <a:t>「最近、親の認知症進行が不安</a:t>
            </a:r>
            <a:r>
              <a:rPr lang="en-US" altLang="ja-JP" sz="1600" b="1" dirty="0">
                <a:latin typeface="+mn-ea"/>
              </a:rPr>
              <a:t>…</a:t>
            </a:r>
            <a:r>
              <a:rPr lang="ja-JP" altLang="en-US" sz="1600" b="1" dirty="0">
                <a:latin typeface="+mn-ea"/>
              </a:rPr>
              <a:t>」</a:t>
            </a:r>
            <a:endParaRPr lang="en-US" altLang="ja-JP" sz="1600" b="1" dirty="0">
              <a:latin typeface="+mn-ea"/>
            </a:endParaRPr>
          </a:p>
          <a:p>
            <a:r>
              <a:rPr lang="ja-JP" altLang="en-US" sz="1600" b="1" dirty="0">
                <a:latin typeface="+mn-ea"/>
              </a:rPr>
              <a:t>「いつまで自宅暮らしをさせていいのか不安」「進行抑制のために、なにか始めてあげたい」</a:t>
            </a:r>
            <a:endParaRPr lang="en-US" altLang="ja-JP" sz="1600" b="1" dirty="0">
              <a:latin typeface="+mn-ea"/>
            </a:endParaRPr>
          </a:p>
          <a:p>
            <a:pPr>
              <a:lnSpc>
                <a:spcPts val="1200"/>
              </a:lnSpc>
            </a:pPr>
            <a:endParaRPr lang="en-US" altLang="ja-JP" sz="1600" b="1" dirty="0">
              <a:latin typeface="+mn-ea"/>
            </a:endParaRPr>
          </a:p>
          <a:p>
            <a:r>
              <a:rPr lang="ja-JP" altLang="en-US" sz="1600" b="1" dirty="0">
                <a:latin typeface="+mn-ea"/>
              </a:rPr>
              <a:t>そんな方にこそ知ってほしい、</a:t>
            </a:r>
            <a:r>
              <a:rPr lang="en-US" altLang="ja-JP" sz="1600" b="1" dirty="0">
                <a:latin typeface="+mn-ea"/>
              </a:rPr>
              <a:t>NHK</a:t>
            </a:r>
            <a:r>
              <a:rPr lang="ja-JP" altLang="en-US" sz="1600" b="1" dirty="0">
                <a:latin typeface="+mn-ea"/>
              </a:rPr>
              <a:t>で紹介の</a:t>
            </a:r>
            <a:endParaRPr lang="en-US" altLang="ja-JP" sz="1600" b="1" dirty="0">
              <a:latin typeface="+mn-ea"/>
            </a:endParaRPr>
          </a:p>
          <a:p>
            <a:r>
              <a:rPr lang="ja-JP" altLang="en-US" sz="1600" b="1" dirty="0">
                <a:latin typeface="+mn-ea"/>
              </a:rPr>
              <a:t>効果が実証された認知トレーニングです！</a:t>
            </a:r>
            <a:endParaRPr lang="en-US" altLang="ja-JP" sz="1600" b="1" dirty="0">
              <a:latin typeface="+mn-ea"/>
            </a:endParaRPr>
          </a:p>
          <a:p>
            <a:pPr>
              <a:lnSpc>
                <a:spcPts val="1200"/>
              </a:lnSpc>
            </a:pPr>
            <a:endParaRPr lang="en-US" altLang="ja-JP" sz="1600" b="1" dirty="0">
              <a:latin typeface="+mn-ea"/>
            </a:endParaRPr>
          </a:p>
          <a:p>
            <a:r>
              <a:rPr lang="ja-JP" altLang="en-US" sz="1600" b="1" dirty="0">
                <a:latin typeface="+mn-ea"/>
              </a:rPr>
              <a:t>ご家族と楽しく会話しながら、認知症の進行予防</a:t>
            </a:r>
          </a:p>
          <a:p>
            <a:r>
              <a:rPr lang="ja-JP" altLang="en-US" sz="1600" b="1" dirty="0">
                <a:latin typeface="+mn-ea"/>
              </a:rPr>
              <a:t>が期待できます（</a:t>
            </a:r>
            <a:r>
              <a:rPr lang="en-US" altLang="ja-JP" sz="1600" b="1" dirty="0">
                <a:latin typeface="+mn-ea"/>
              </a:rPr>
              <a:t>1</a:t>
            </a:r>
            <a:r>
              <a:rPr lang="ja-JP" altLang="en-US" sz="1600" b="1" dirty="0">
                <a:latin typeface="+mn-ea"/>
              </a:rPr>
              <a:t>時間、普及員資格を授与）</a:t>
            </a:r>
            <a:endParaRPr lang="ja-JP" altLang="en-US" sz="1600" dirty="0">
              <a:latin typeface="+mn-ea"/>
            </a:endParaRPr>
          </a:p>
        </p:txBody>
      </p:sp>
      <p:sp>
        <p:nvSpPr>
          <p:cNvPr id="1041" name="テキスト ボックス 1040">
            <a:extLst>
              <a:ext uri="{FF2B5EF4-FFF2-40B4-BE49-F238E27FC236}">
                <a16:creationId xmlns:a16="http://schemas.microsoft.com/office/drawing/2014/main" id="{B87B79D7-C888-9A25-AB57-C72C387EBB82}"/>
              </a:ext>
            </a:extLst>
          </p:cNvPr>
          <p:cNvSpPr txBox="1"/>
          <p:nvPr/>
        </p:nvSpPr>
        <p:spPr>
          <a:xfrm>
            <a:off x="1152378" y="5829221"/>
            <a:ext cx="8288179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+mn-ea"/>
              </a:rPr>
              <a:t>介護スタッフ募集中</a:t>
            </a:r>
            <a:r>
              <a:rPr lang="en-US" altLang="ja-JP" b="1" dirty="0">
                <a:latin typeface="+mn-ea"/>
              </a:rPr>
              <a:t>!!</a:t>
            </a:r>
            <a:r>
              <a:rPr lang="ja-JP" altLang="en-US" sz="1137" dirty="0">
                <a:latin typeface="+mn-ea"/>
              </a:rPr>
              <a:t>　</a:t>
            </a:r>
            <a:endParaRPr lang="en-US" altLang="ja-JP" sz="1137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高齢者の脳の元気に貢献しながら楽しく働けます。さらに上級の実践士資格の取得も可能です。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毎月、多様なプログラムが届くので、レクの考案準備の負担も他社と比べて少なくて済みます。</a:t>
            </a:r>
          </a:p>
        </p:txBody>
      </p:sp>
      <p:sp>
        <p:nvSpPr>
          <p:cNvPr id="1045" name="テキスト ボックス 1044">
            <a:extLst>
              <a:ext uri="{FF2B5EF4-FFF2-40B4-BE49-F238E27FC236}">
                <a16:creationId xmlns:a16="http://schemas.microsoft.com/office/drawing/2014/main" id="{2518BD83-7441-5E2A-E94F-34C7D2CCD90C}"/>
              </a:ext>
            </a:extLst>
          </p:cNvPr>
          <p:cNvSpPr txBox="1"/>
          <p:nvPr/>
        </p:nvSpPr>
        <p:spPr>
          <a:xfrm>
            <a:off x="115210" y="3834469"/>
            <a:ext cx="43161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+mn-ea"/>
              </a:rPr>
              <a:t>お問い合わせは、デイサービスまで！</a:t>
            </a:r>
            <a:endParaRPr lang="en-US" altLang="ja-JP" b="1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B234F76-8DA2-F6A2-0F3E-4AEE0F37073D}"/>
              </a:ext>
            </a:extLst>
          </p:cNvPr>
          <p:cNvSpPr txBox="1"/>
          <p:nvPr/>
        </p:nvSpPr>
        <p:spPr>
          <a:xfrm>
            <a:off x="7397262" y="3715906"/>
            <a:ext cx="26775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400" spc="-122" dirty="0">
                <a:latin typeface="+mn-ea"/>
              </a:rPr>
              <a:t>週に１ｈ・</a:t>
            </a:r>
            <a:r>
              <a:rPr lang="en-US" altLang="ja-JP" sz="1400" spc="-122" dirty="0">
                <a:latin typeface="+mn-ea"/>
              </a:rPr>
              <a:t>3</a:t>
            </a:r>
            <a:r>
              <a:rPr lang="ja-JP" altLang="en-US" sz="1400" spc="-122" dirty="0">
                <a:latin typeface="+mn-ea"/>
              </a:rPr>
              <a:t>カ月の取組みで、</a:t>
            </a:r>
            <a:endParaRPr lang="en-US" altLang="ja-JP" sz="1400" spc="-122" dirty="0">
              <a:latin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400" spc="-122" dirty="0">
                <a:latin typeface="+mn-ea"/>
              </a:rPr>
              <a:t>認知症や</a:t>
            </a:r>
            <a:r>
              <a:rPr lang="en-US" altLang="ja-JP" sz="1400" spc="-122" dirty="0">
                <a:latin typeface="+mn-ea"/>
              </a:rPr>
              <a:t>MCI</a:t>
            </a:r>
            <a:r>
              <a:rPr lang="ja-JP" altLang="en-US" sz="1400" spc="-122" dirty="0">
                <a:latin typeface="+mn-ea"/>
              </a:rPr>
              <a:t>の疑いの高齢者</a:t>
            </a:r>
            <a:r>
              <a:rPr lang="en-US" altLang="ja-JP" sz="1400" spc="-122" dirty="0">
                <a:latin typeface="+mn-ea"/>
              </a:rPr>
              <a:t>7</a:t>
            </a:r>
            <a:r>
              <a:rPr lang="ja-JP" altLang="en-US" sz="1400" spc="-122" dirty="0">
                <a:latin typeface="+mn-ea"/>
              </a:rPr>
              <a:t>人</a:t>
            </a:r>
            <a:endParaRPr lang="en-US" altLang="ja-JP" sz="1400" spc="-122" dirty="0">
              <a:latin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400" spc="-122" dirty="0">
                <a:latin typeface="+mn-ea"/>
              </a:rPr>
              <a:t>全員が</a:t>
            </a:r>
            <a:r>
              <a:rPr lang="en-US" altLang="ja-JP" sz="1400" spc="-122" dirty="0">
                <a:latin typeface="+mn-ea"/>
              </a:rPr>
              <a:t>MMSE</a:t>
            </a:r>
            <a:r>
              <a:rPr lang="ja-JP" altLang="en-US" sz="1400" spc="-122" dirty="0">
                <a:latin typeface="+mn-ea"/>
              </a:rPr>
              <a:t>を正常値まで改善。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52B9C3D-94A6-5815-4D08-823ED46F91CA}"/>
              </a:ext>
            </a:extLst>
          </p:cNvPr>
          <p:cNvCxnSpPr/>
          <p:nvPr/>
        </p:nvCxnSpPr>
        <p:spPr>
          <a:xfrm>
            <a:off x="1434905" y="1280160"/>
            <a:ext cx="79904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4679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299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2025-05-10T01:58:37Z</dcterms:created>
  <dcterms:modified xsi:type="dcterms:W3CDTF">2025-05-10T01:58:56Z</dcterms:modified>
</cp:coreProperties>
</file>