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95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13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378601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2071935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4035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3620948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478428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197608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139443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375042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24643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269524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4598FA-48F6-42BE-A1ED-4FEC731C9B53}" type="datetimeFigureOut">
              <a:rPr kumimoji="1" lang="ja-JP" altLang="en-US" smtClean="0"/>
              <a:t>2025/1/8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258575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598FA-48F6-42BE-A1ED-4FEC731C9B53}" type="datetimeFigureOut">
              <a:rPr kumimoji="1" lang="ja-JP" altLang="en-US" smtClean="0"/>
              <a:t>2025/1/8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9C23F-3D74-4A81-BFCB-2E06DA8D4BD2}" type="slidenum">
              <a:rPr kumimoji="1" lang="ja-JP" altLang="en-US" smtClean="0"/>
              <a:t>‹#›</a:t>
            </a:fld>
            <a:endParaRPr kumimoji="1" lang="ja-JP" altLang="en-US"/>
          </a:p>
        </p:txBody>
      </p:sp>
    </p:spTree>
    <p:extLst>
      <p:ext uri="{BB962C8B-B14F-4D97-AF65-F5344CB8AC3E}">
        <p14:creationId xmlns:p14="http://schemas.microsoft.com/office/powerpoint/2010/main" val="32634007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9.png"/><Relationship Id="rId3" Type="http://schemas.microsoft.com/office/2007/relationships/hdphoto" Target="../media/hdphoto1.wdp"/><Relationship Id="rId7" Type="http://schemas.openxmlformats.org/officeDocument/2006/relationships/image" Target="../media/image5.png"/><Relationship Id="rId12"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microsoft.com/office/2007/relationships/hdphoto" Target="../media/hdphoto2.wdp"/><Relationship Id="rId4" Type="http://schemas.openxmlformats.org/officeDocument/2006/relationships/image" Target="../media/image2.png"/><Relationship Id="rId9" Type="http://schemas.openxmlformats.org/officeDocument/2006/relationships/image" Target="../media/image7.png"/><Relationship Id="rId14" Type="http://schemas.microsoft.com/office/2007/relationships/hdphoto" Target="../media/hdphoto4.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2" name="図 1041">
            <a:extLst>
              <a:ext uri="{FF2B5EF4-FFF2-40B4-BE49-F238E27FC236}">
                <a16:creationId xmlns:a16="http://schemas.microsoft.com/office/drawing/2014/main" id="{B7B67E4D-731A-C776-D3A9-A0916D8F8675}"/>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Lst>
          </a:blip>
          <a:srcRect l="5406" t="41111" r="5004" b="42381"/>
          <a:stretch/>
        </p:blipFill>
        <p:spPr>
          <a:xfrm>
            <a:off x="3352800" y="1859279"/>
            <a:ext cx="5730240" cy="182881"/>
          </a:xfrm>
          <a:prstGeom prst="rect">
            <a:avLst/>
          </a:prstGeom>
        </p:spPr>
      </p:pic>
      <p:pic>
        <p:nvPicPr>
          <p:cNvPr id="5" name="図 4">
            <a:extLst>
              <a:ext uri="{FF2B5EF4-FFF2-40B4-BE49-F238E27FC236}">
                <a16:creationId xmlns:a16="http://schemas.microsoft.com/office/drawing/2014/main" id="{C8873B1A-DF9D-7F69-13DB-CF1C22A7BC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138" y="120968"/>
            <a:ext cx="1147404" cy="1098279"/>
          </a:xfrm>
          <a:prstGeom prst="rect">
            <a:avLst/>
          </a:prstGeom>
        </p:spPr>
      </p:pic>
      <p:sp>
        <p:nvSpPr>
          <p:cNvPr id="6" name="テキスト ボックス 5">
            <a:extLst>
              <a:ext uri="{FF2B5EF4-FFF2-40B4-BE49-F238E27FC236}">
                <a16:creationId xmlns:a16="http://schemas.microsoft.com/office/drawing/2014/main" id="{73E7CCBF-0E78-6B7B-1575-9DA505A36721}"/>
              </a:ext>
            </a:extLst>
          </p:cNvPr>
          <p:cNvSpPr txBox="1"/>
          <p:nvPr/>
        </p:nvSpPr>
        <p:spPr>
          <a:xfrm>
            <a:off x="1318261" y="109540"/>
            <a:ext cx="7802136" cy="369332"/>
          </a:xfrm>
          <a:prstGeom prst="rect">
            <a:avLst/>
          </a:prstGeom>
          <a:noFill/>
        </p:spPr>
        <p:txBody>
          <a:bodyPr wrap="none" rtlCol="0">
            <a:spAutoFit/>
          </a:bodyPr>
          <a:lstStyle/>
          <a:p>
            <a:r>
              <a:rPr lang="ja-JP" altLang="en-US" b="1" dirty="0"/>
              <a:t>ＮＨＫで紹介の認知症予防プログラムを学び、身近な高齢者に行えます！</a:t>
            </a:r>
          </a:p>
        </p:txBody>
      </p:sp>
      <p:sp>
        <p:nvSpPr>
          <p:cNvPr id="7" name="テキスト ボックス 6">
            <a:extLst>
              <a:ext uri="{FF2B5EF4-FFF2-40B4-BE49-F238E27FC236}">
                <a16:creationId xmlns:a16="http://schemas.microsoft.com/office/drawing/2014/main" id="{38B64B7C-67D8-5CDD-F01D-AFE069EA0207}"/>
              </a:ext>
            </a:extLst>
          </p:cNvPr>
          <p:cNvSpPr txBox="1"/>
          <p:nvPr/>
        </p:nvSpPr>
        <p:spPr>
          <a:xfrm>
            <a:off x="1430657" y="496255"/>
            <a:ext cx="8117928" cy="692497"/>
          </a:xfrm>
          <a:prstGeom prst="rect">
            <a:avLst/>
          </a:prstGeom>
          <a:noFill/>
        </p:spPr>
        <p:txBody>
          <a:bodyPr wrap="none" rtlCol="0">
            <a:spAutoFit/>
          </a:bodyPr>
          <a:lstStyle/>
          <a:p>
            <a:r>
              <a:rPr lang="ja-JP" altLang="en-US" sz="3900" b="1" dirty="0"/>
              <a:t>脳活性化プラス🄬･実践士養成講座</a:t>
            </a:r>
          </a:p>
        </p:txBody>
      </p:sp>
      <p:sp>
        <p:nvSpPr>
          <p:cNvPr id="8" name="テキスト ボックス 7">
            <a:extLst>
              <a:ext uri="{FF2B5EF4-FFF2-40B4-BE49-F238E27FC236}">
                <a16:creationId xmlns:a16="http://schemas.microsoft.com/office/drawing/2014/main" id="{DD546EA0-38B3-7F84-26CF-F80CC0AC3F8E}"/>
              </a:ext>
            </a:extLst>
          </p:cNvPr>
          <p:cNvSpPr txBox="1"/>
          <p:nvPr/>
        </p:nvSpPr>
        <p:spPr>
          <a:xfrm>
            <a:off x="3830481" y="1283498"/>
            <a:ext cx="4626588" cy="692498"/>
          </a:xfrm>
          <a:prstGeom prst="rect">
            <a:avLst/>
          </a:prstGeom>
          <a:noFill/>
        </p:spPr>
        <p:txBody>
          <a:bodyPr wrap="none" rtlCol="0">
            <a:spAutoFit/>
          </a:bodyPr>
          <a:lstStyle/>
          <a:p>
            <a:r>
              <a:rPr lang="ja-JP" altLang="en-US" sz="3900" b="1" dirty="0"/>
              <a:t>受・講・生　募集 </a:t>
            </a:r>
            <a:r>
              <a:rPr lang="en-US" altLang="ja-JP" sz="3900" b="1" dirty="0"/>
              <a:t>!!</a:t>
            </a:r>
            <a:endParaRPr lang="ja-JP" altLang="en-US" sz="3900" b="1" dirty="0"/>
          </a:p>
        </p:txBody>
      </p:sp>
      <p:pic>
        <p:nvPicPr>
          <p:cNvPr id="19" name="図 18">
            <a:extLst>
              <a:ext uri="{FF2B5EF4-FFF2-40B4-BE49-F238E27FC236}">
                <a16:creationId xmlns:a16="http://schemas.microsoft.com/office/drawing/2014/main" id="{B9ECA437-CD95-0AAD-D607-5F6027BA1989}"/>
              </a:ext>
            </a:extLst>
          </p:cNvPr>
          <p:cNvPicPr>
            <a:picLocks noChangeAspect="1"/>
          </p:cNvPicPr>
          <p:nvPr/>
        </p:nvPicPr>
        <p:blipFill>
          <a:blip r:embed="rId5"/>
          <a:stretch>
            <a:fillRect/>
          </a:stretch>
        </p:blipFill>
        <p:spPr>
          <a:xfrm>
            <a:off x="8167080" y="7397118"/>
            <a:ext cx="2576544" cy="1314834"/>
          </a:xfrm>
          <a:prstGeom prst="rect">
            <a:avLst/>
          </a:prstGeom>
          <a:effectLst>
            <a:outerShdw blurRad="50800" dist="101600" dir="4440000" algn="tl" rotWithShape="0">
              <a:prstClr val="black">
                <a:alpha val="40000"/>
              </a:prstClr>
            </a:outerShdw>
          </a:effectLst>
        </p:spPr>
      </p:pic>
      <p:pic>
        <p:nvPicPr>
          <p:cNvPr id="20" name="図 19">
            <a:extLst>
              <a:ext uri="{FF2B5EF4-FFF2-40B4-BE49-F238E27FC236}">
                <a16:creationId xmlns:a16="http://schemas.microsoft.com/office/drawing/2014/main" id="{B9D48659-CD37-7471-39F4-EB63F82306FA}"/>
              </a:ext>
            </a:extLst>
          </p:cNvPr>
          <p:cNvPicPr>
            <a:picLocks noChangeAspect="1"/>
          </p:cNvPicPr>
          <p:nvPr/>
        </p:nvPicPr>
        <p:blipFill>
          <a:blip r:embed="rId6"/>
          <a:stretch>
            <a:fillRect/>
          </a:stretch>
        </p:blipFill>
        <p:spPr>
          <a:xfrm>
            <a:off x="355812" y="5885420"/>
            <a:ext cx="755520" cy="850660"/>
          </a:xfrm>
          <a:prstGeom prst="rect">
            <a:avLst/>
          </a:prstGeom>
        </p:spPr>
      </p:pic>
      <p:sp>
        <p:nvSpPr>
          <p:cNvPr id="28" name="字幕 2">
            <a:extLst>
              <a:ext uri="{FF2B5EF4-FFF2-40B4-BE49-F238E27FC236}">
                <a16:creationId xmlns:a16="http://schemas.microsoft.com/office/drawing/2014/main" id="{D2AE13E9-C29A-A5A0-8C29-35B4394EA8DA}"/>
              </a:ext>
            </a:extLst>
          </p:cNvPr>
          <p:cNvSpPr>
            <a:spLocks noGrp="1"/>
          </p:cNvSpPr>
          <p:nvPr>
            <p:ph type="subTitle" idx="1"/>
          </p:nvPr>
        </p:nvSpPr>
        <p:spPr>
          <a:xfrm>
            <a:off x="7207736" y="3543299"/>
            <a:ext cx="2393464" cy="266701"/>
          </a:xfrm>
        </p:spPr>
        <p:txBody>
          <a:bodyPr>
            <a:noAutofit/>
          </a:bodyPr>
          <a:lstStyle/>
          <a:p>
            <a:pPr marL="105764" indent="-105764" algn="l">
              <a:lnSpc>
                <a:spcPts val="975"/>
              </a:lnSpc>
            </a:pPr>
            <a:r>
              <a:rPr lang="ja-JP" altLang="en-US" sz="1200" kern="100" dirty="0">
                <a:latin typeface="+mn-ea"/>
                <a:cs typeface="Times New Roman" panose="02020603050405020304" pitchFamily="18" charset="0"/>
              </a:rPr>
              <a:t>◆ＮＨＫで</a:t>
            </a:r>
            <a:r>
              <a:rPr lang="ja-JP" altLang="en-US" sz="1200" kern="100" spc="-122" dirty="0">
                <a:latin typeface="+mn-ea"/>
                <a:cs typeface="Times New Roman" panose="02020603050405020304" pitchFamily="18" charset="0"/>
              </a:rPr>
              <a:t>優れた改善効果が紹介</a:t>
            </a:r>
            <a:endParaRPr lang="ja-JP" altLang="ja-JP" sz="1200" kern="100" dirty="0">
              <a:latin typeface="+mn-ea"/>
              <a:cs typeface="Times New Roman" panose="02020603050405020304" pitchFamily="18" charset="0"/>
            </a:endParaRPr>
          </a:p>
        </p:txBody>
      </p:sp>
      <p:pic>
        <p:nvPicPr>
          <p:cNvPr id="2" name="図 1">
            <a:extLst>
              <a:ext uri="{FF2B5EF4-FFF2-40B4-BE49-F238E27FC236}">
                <a16:creationId xmlns:a16="http://schemas.microsoft.com/office/drawing/2014/main" id="{5117F997-3D68-E221-29CD-61F1C5892DAA}"/>
              </a:ext>
            </a:extLst>
          </p:cNvPr>
          <p:cNvPicPr>
            <a:picLocks noChangeAspect="1"/>
          </p:cNvPicPr>
          <p:nvPr/>
        </p:nvPicPr>
        <p:blipFill>
          <a:blip r:embed="rId7"/>
          <a:stretch>
            <a:fillRect/>
          </a:stretch>
        </p:blipFill>
        <p:spPr>
          <a:xfrm>
            <a:off x="131093" y="1718697"/>
            <a:ext cx="2366648" cy="1582839"/>
          </a:xfrm>
          <a:prstGeom prst="rect">
            <a:avLst/>
          </a:prstGeom>
          <a:ln w="12700">
            <a:solidFill>
              <a:srgbClr val="000000"/>
            </a:solidFill>
          </a:ln>
        </p:spPr>
      </p:pic>
      <p:sp>
        <p:nvSpPr>
          <p:cNvPr id="4" name="テキスト ボックス 3">
            <a:extLst>
              <a:ext uri="{FF2B5EF4-FFF2-40B4-BE49-F238E27FC236}">
                <a16:creationId xmlns:a16="http://schemas.microsoft.com/office/drawing/2014/main" id="{11FAC4C1-9B63-F2D4-16EF-9649DD01CE48}"/>
              </a:ext>
            </a:extLst>
          </p:cNvPr>
          <p:cNvSpPr txBox="1"/>
          <p:nvPr/>
        </p:nvSpPr>
        <p:spPr>
          <a:xfrm>
            <a:off x="0" y="3394693"/>
            <a:ext cx="3002279" cy="699935"/>
          </a:xfrm>
          <a:prstGeom prst="rect">
            <a:avLst/>
          </a:prstGeom>
          <a:noFill/>
        </p:spPr>
        <p:txBody>
          <a:bodyPr wrap="square">
            <a:spAutoFit/>
          </a:bodyPr>
          <a:lstStyle/>
          <a:p>
            <a:pPr>
              <a:lnSpc>
                <a:spcPts val="1600"/>
              </a:lnSpc>
            </a:pPr>
            <a:r>
              <a:rPr lang="ja-JP" altLang="en-US" sz="1200" spc="-122" dirty="0">
                <a:latin typeface="+mn-ea"/>
              </a:rPr>
              <a:t>ＮＨＫあさイチ「ワーキングメモリ特集」で、</a:t>
            </a:r>
            <a:endParaRPr lang="en-US" altLang="ja-JP" sz="1200" spc="-122" dirty="0">
              <a:latin typeface="+mn-ea"/>
            </a:endParaRPr>
          </a:p>
          <a:p>
            <a:pPr>
              <a:lnSpc>
                <a:spcPts val="1600"/>
              </a:lnSpc>
            </a:pPr>
            <a:r>
              <a:rPr lang="ja-JP" altLang="en-US" sz="1200" spc="-122" dirty="0">
                <a:latin typeface="+mn-ea"/>
              </a:rPr>
              <a:t>脳活性化プラス実践士の活躍の様子が紹介。</a:t>
            </a:r>
            <a:endParaRPr lang="en-US" altLang="ja-JP" sz="1200" spc="-122" dirty="0">
              <a:latin typeface="+mn-ea"/>
            </a:endParaRPr>
          </a:p>
          <a:p>
            <a:pPr>
              <a:lnSpc>
                <a:spcPts val="1600"/>
              </a:lnSpc>
            </a:pPr>
            <a:r>
              <a:rPr lang="ja-JP" altLang="en-US" sz="1200" spc="-122" dirty="0">
                <a:latin typeface="+mn-ea"/>
              </a:rPr>
              <a:t>いま、多くの方に求められているスキルです。</a:t>
            </a:r>
          </a:p>
        </p:txBody>
      </p:sp>
      <p:grpSp>
        <p:nvGrpSpPr>
          <p:cNvPr id="1037" name="グループ化 1036">
            <a:extLst>
              <a:ext uri="{FF2B5EF4-FFF2-40B4-BE49-F238E27FC236}">
                <a16:creationId xmlns:a16="http://schemas.microsoft.com/office/drawing/2014/main" id="{02DA4C39-C1AF-0828-897B-32605CACA609}"/>
              </a:ext>
            </a:extLst>
          </p:cNvPr>
          <p:cNvGrpSpPr/>
          <p:nvPr/>
        </p:nvGrpSpPr>
        <p:grpSpPr>
          <a:xfrm>
            <a:off x="7364019" y="3757663"/>
            <a:ext cx="2339339" cy="1779974"/>
            <a:chOff x="9290539" y="4249381"/>
            <a:chExt cx="2879187" cy="2190737"/>
          </a:xfrm>
        </p:grpSpPr>
        <p:pic>
          <p:nvPicPr>
            <p:cNvPr id="27" name="Picture 3">
              <a:extLst>
                <a:ext uri="{FF2B5EF4-FFF2-40B4-BE49-F238E27FC236}">
                  <a16:creationId xmlns:a16="http://schemas.microsoft.com/office/drawing/2014/main" id="{11C47926-2346-97E3-B38B-CE274C5DA77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90539" y="4249381"/>
              <a:ext cx="2879187" cy="219073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字幕 2">
              <a:extLst>
                <a:ext uri="{FF2B5EF4-FFF2-40B4-BE49-F238E27FC236}">
                  <a16:creationId xmlns:a16="http://schemas.microsoft.com/office/drawing/2014/main" id="{80AEB639-2C8B-36CA-4C9A-5159A5327A0B}"/>
                </a:ext>
              </a:extLst>
            </p:cNvPr>
            <p:cNvSpPr txBox="1">
              <a:spLocks/>
            </p:cNvSpPr>
            <p:nvPr/>
          </p:nvSpPr>
          <p:spPr>
            <a:xfrm>
              <a:off x="9633264" y="4353762"/>
              <a:ext cx="1871765" cy="297660"/>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05764" indent="-105764" algn="l">
                <a:lnSpc>
                  <a:spcPts val="975"/>
                </a:lnSpc>
              </a:pPr>
              <a:r>
                <a:rPr lang="ja-JP" altLang="en-US" sz="812" kern="100" spc="-122" dirty="0">
                  <a:latin typeface="メイリオ" panose="020B0604030504040204" pitchFamily="50" charset="-128"/>
                  <a:ea typeface="メイリオ" panose="020B0604030504040204" pitchFamily="50" charset="-128"/>
                  <a:cs typeface="Times New Roman" panose="02020603050405020304" pitchFamily="18" charset="0"/>
                </a:rPr>
                <a:t>千代田区の認知症予防教室</a:t>
              </a:r>
              <a:endParaRPr lang="ja-JP" altLang="ja-JP" sz="812"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30" name="グループ化 29">
            <a:extLst>
              <a:ext uri="{FF2B5EF4-FFF2-40B4-BE49-F238E27FC236}">
                <a16:creationId xmlns:a16="http://schemas.microsoft.com/office/drawing/2014/main" id="{BBE54742-A00E-B0F6-47D5-887432DC1D2D}"/>
              </a:ext>
            </a:extLst>
          </p:cNvPr>
          <p:cNvGrpSpPr/>
          <p:nvPr/>
        </p:nvGrpSpPr>
        <p:grpSpPr>
          <a:xfrm>
            <a:off x="7154889" y="2173434"/>
            <a:ext cx="2625382" cy="1121266"/>
            <a:chOff x="8918558" y="2333852"/>
            <a:chExt cx="3231238" cy="1380020"/>
          </a:xfrm>
        </p:grpSpPr>
        <p:grpSp>
          <p:nvGrpSpPr>
            <p:cNvPr id="10" name="グループ化 9">
              <a:extLst>
                <a:ext uri="{FF2B5EF4-FFF2-40B4-BE49-F238E27FC236}">
                  <a16:creationId xmlns:a16="http://schemas.microsoft.com/office/drawing/2014/main" id="{EADB215C-4969-8922-B58D-F0475C2A9E1D}"/>
                </a:ext>
              </a:extLst>
            </p:cNvPr>
            <p:cNvGrpSpPr/>
            <p:nvPr/>
          </p:nvGrpSpPr>
          <p:grpSpPr>
            <a:xfrm>
              <a:off x="9125242" y="2667708"/>
              <a:ext cx="3024554" cy="1046164"/>
              <a:chOff x="8560318" y="4890406"/>
              <a:chExt cx="3024554" cy="1046164"/>
            </a:xfrm>
          </p:grpSpPr>
          <p:grpSp>
            <p:nvGrpSpPr>
              <p:cNvPr id="22" name="グループ化 21">
                <a:extLst>
                  <a:ext uri="{FF2B5EF4-FFF2-40B4-BE49-F238E27FC236}">
                    <a16:creationId xmlns:a16="http://schemas.microsoft.com/office/drawing/2014/main" id="{47E5971E-39D4-D175-5D6B-8826C451D341}"/>
                  </a:ext>
                </a:extLst>
              </p:cNvPr>
              <p:cNvGrpSpPr/>
              <p:nvPr/>
            </p:nvGrpSpPr>
            <p:grpSpPr>
              <a:xfrm>
                <a:off x="8560318" y="4890406"/>
                <a:ext cx="3024554" cy="1046164"/>
                <a:chOff x="61288" y="2345184"/>
                <a:chExt cx="3024554" cy="1046164"/>
              </a:xfrm>
            </p:grpSpPr>
            <p:sp>
              <p:nvSpPr>
                <p:cNvPr id="23" name="AutoShape 5">
                  <a:extLst>
                    <a:ext uri="{FF2B5EF4-FFF2-40B4-BE49-F238E27FC236}">
                      <a16:creationId xmlns:a16="http://schemas.microsoft.com/office/drawing/2014/main" id="{574EC020-4AA1-F761-FC88-4F6F39D953FB}"/>
                    </a:ext>
                  </a:extLst>
                </p:cNvPr>
                <p:cNvSpPr>
                  <a:spLocks noChangeArrowheads="1"/>
                </p:cNvSpPr>
                <p:nvPr/>
              </p:nvSpPr>
              <p:spPr bwMode="auto">
                <a:xfrm>
                  <a:off x="61288" y="2345184"/>
                  <a:ext cx="3024554" cy="1046164"/>
                </a:xfrm>
                <a:prstGeom prst="roundRect">
                  <a:avLst>
                    <a:gd name="adj" fmla="val 4637"/>
                  </a:avLst>
                </a:prstGeom>
                <a:solidFill>
                  <a:srgbClr val="FDE9D9"/>
                </a:solidFill>
                <a:ln w="9525">
                  <a:solidFill>
                    <a:srgbClr val="000000"/>
                  </a:solidFill>
                  <a:round/>
                  <a:headEnd/>
                  <a:tailEnd/>
                </a:ln>
              </p:spPr>
              <p:txBody>
                <a:bodyPr vert="horz" wrap="square" lIns="60364" tIns="7224" rIns="60364" bIns="7224" numCol="1" anchor="t" anchorCtr="0" compatLnSpc="1">
                  <a:prstTxWarp prst="textNoShape">
                    <a:avLst/>
                  </a:prstTxWarp>
                </a:bodyPr>
                <a:lstStyle/>
                <a:p>
                  <a:endParaRPr lang="ja-JP" altLang="en-US" sz="1462">
                    <a:solidFill>
                      <a:prstClr val="black"/>
                    </a:solidFill>
                    <a:latin typeface="Calibri" panose="020F0502020204030204"/>
                  </a:endParaRPr>
                </a:p>
              </p:txBody>
            </p:sp>
            <p:pic>
              <p:nvPicPr>
                <p:cNvPr id="24" name="図 1">
                  <a:extLst>
                    <a:ext uri="{FF2B5EF4-FFF2-40B4-BE49-F238E27FC236}">
                      <a16:creationId xmlns:a16="http://schemas.microsoft.com/office/drawing/2014/main" id="{4175C3A9-333C-E6DB-C399-6C1C270704EC}"/>
                    </a:ext>
                  </a:extLst>
                </p:cNvPr>
                <p:cNvPicPr>
                  <a:picLocks noChangeAspect="1" noChangeArrowheads="1"/>
                </p:cNvPicPr>
                <p:nvPr/>
              </p:nvPicPr>
              <p:blipFill rotWithShape="1">
                <a:blip r:embed="rId9">
                  <a:extLst>
                    <a:ext uri="{BEBA8EAE-BF5A-486C-A8C5-ECC9F3942E4B}">
                      <a14:imgProps xmlns:a14="http://schemas.microsoft.com/office/drawing/2010/main">
                        <a14:imgLayer r:embed="rId10">
                          <a14:imgEffect>
                            <a14:brightnessContrast contrast="20000"/>
                          </a14:imgEffect>
                        </a14:imgLayer>
                      </a14:imgProps>
                    </a:ext>
                    <a:ext uri="{28A0092B-C50C-407E-A947-70E740481C1C}">
                      <a14:useLocalDpi xmlns:a14="http://schemas.microsoft.com/office/drawing/2010/main" val="0"/>
                    </a:ext>
                  </a:extLst>
                </a:blip>
                <a:srcRect/>
                <a:stretch/>
              </p:blipFill>
              <p:spPr bwMode="auto">
                <a:xfrm>
                  <a:off x="133427" y="2485489"/>
                  <a:ext cx="842257" cy="84057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
            <p:nvSpPr>
              <p:cNvPr id="25" name="テキスト ボックス 24">
                <a:extLst>
                  <a:ext uri="{FF2B5EF4-FFF2-40B4-BE49-F238E27FC236}">
                    <a16:creationId xmlns:a16="http://schemas.microsoft.com/office/drawing/2014/main" id="{8014D188-A801-2FD2-0196-F8FA79362BC6}"/>
                  </a:ext>
                </a:extLst>
              </p:cNvPr>
              <p:cNvSpPr txBox="1"/>
              <p:nvPr/>
            </p:nvSpPr>
            <p:spPr>
              <a:xfrm>
                <a:off x="9431571" y="4910877"/>
                <a:ext cx="2153301" cy="983702"/>
              </a:xfrm>
              <a:prstGeom prst="rect">
                <a:avLst/>
              </a:prstGeom>
              <a:noFill/>
            </p:spPr>
            <p:txBody>
              <a:bodyPr wrap="square">
                <a:spAutoFit/>
              </a:bodyPr>
              <a:lstStyle/>
              <a:p>
                <a:r>
                  <a:rPr lang="ja-JP" altLang="en-US" sz="1137" dirty="0">
                    <a:latin typeface="メイリオ" panose="020B0604030504040204" pitchFamily="50" charset="-128"/>
                    <a:ea typeface="メイリオ" panose="020B0604030504040204" pitchFamily="50" charset="-128"/>
                  </a:rPr>
                  <a:t>脳科学者　篠原菊紀氏</a:t>
                </a:r>
                <a:endParaRPr lang="en-US" altLang="ja-JP" sz="1137" dirty="0">
                  <a:latin typeface="メイリオ" panose="020B0604030504040204" pitchFamily="50" charset="-128"/>
                  <a:ea typeface="メイリオ" panose="020B0604030504040204" pitchFamily="50" charset="-128"/>
                </a:endParaRPr>
              </a:p>
              <a:p>
                <a:r>
                  <a:rPr lang="ja-JP" altLang="en-US" sz="894" dirty="0">
                    <a:latin typeface="メイリオ" panose="020B0604030504040204" pitchFamily="50" charset="-128"/>
                    <a:ea typeface="メイリオ" panose="020B0604030504040204" pitchFamily="50" charset="-128"/>
                  </a:rPr>
                  <a:t>公立諏訪東京理科大学教授</a:t>
                </a:r>
              </a:p>
              <a:p>
                <a:r>
                  <a:rPr lang="ja-JP" altLang="en-US" sz="854" dirty="0">
                    <a:latin typeface="メイリオ" panose="020B0604030504040204" pitchFamily="50" charset="-128"/>
                    <a:ea typeface="メイリオ" panose="020B0604030504040204" pitchFamily="50" charset="-128"/>
                  </a:rPr>
                  <a:t>著書「ボケない脳をつくる」等、ＴＶ「ためしてガッテン」、</a:t>
                </a:r>
                <a:endParaRPr lang="en-US" altLang="ja-JP" sz="854" dirty="0">
                  <a:latin typeface="メイリオ" panose="020B0604030504040204" pitchFamily="50" charset="-128"/>
                  <a:ea typeface="メイリオ" panose="020B0604030504040204" pitchFamily="50" charset="-128"/>
                </a:endParaRPr>
              </a:p>
              <a:p>
                <a:r>
                  <a:rPr lang="ja-JP" altLang="en-US" sz="854" dirty="0">
                    <a:latin typeface="メイリオ" panose="020B0604030504040204" pitchFamily="50" charset="-128"/>
                    <a:ea typeface="メイリオ" panose="020B0604030504040204" pitchFamily="50" charset="-128"/>
                  </a:rPr>
                  <a:t>「クローズアップ現代」等多数。</a:t>
                </a:r>
              </a:p>
            </p:txBody>
          </p:sp>
        </p:grpSp>
        <p:sp>
          <p:nvSpPr>
            <p:cNvPr id="29" name="テキスト ボックス 28">
              <a:extLst>
                <a:ext uri="{FF2B5EF4-FFF2-40B4-BE49-F238E27FC236}">
                  <a16:creationId xmlns:a16="http://schemas.microsoft.com/office/drawing/2014/main" id="{500D8F98-3A4E-10D1-BB32-E93EC968EA3C}"/>
                </a:ext>
              </a:extLst>
            </p:cNvPr>
            <p:cNvSpPr txBox="1"/>
            <p:nvPr/>
          </p:nvSpPr>
          <p:spPr>
            <a:xfrm>
              <a:off x="8918558" y="2333852"/>
              <a:ext cx="2948418" cy="340922"/>
            </a:xfrm>
            <a:prstGeom prst="rect">
              <a:avLst/>
            </a:prstGeom>
            <a:noFill/>
          </p:spPr>
          <p:txBody>
            <a:bodyPr wrap="square">
              <a:spAutoFit/>
            </a:bodyPr>
            <a:lstStyle/>
            <a:p>
              <a:r>
                <a:rPr lang="ja-JP" altLang="en-US" sz="1200" dirty="0">
                  <a:latin typeface="+mn-ea"/>
                </a:rPr>
                <a:t>◆ご指導の脳科学の先生</a:t>
              </a:r>
              <a:endParaRPr lang="en-US" altLang="ja-JP" sz="1200" dirty="0">
                <a:latin typeface="+mn-ea"/>
              </a:endParaRPr>
            </a:p>
          </p:txBody>
        </p:sp>
      </p:grpSp>
      <p:grpSp>
        <p:nvGrpSpPr>
          <p:cNvPr id="1034" name="グループ化 1033">
            <a:extLst>
              <a:ext uri="{FF2B5EF4-FFF2-40B4-BE49-F238E27FC236}">
                <a16:creationId xmlns:a16="http://schemas.microsoft.com/office/drawing/2014/main" id="{273206D2-DE8C-06D7-8632-93C918D3C2EE}"/>
              </a:ext>
            </a:extLst>
          </p:cNvPr>
          <p:cNvGrpSpPr/>
          <p:nvPr/>
        </p:nvGrpSpPr>
        <p:grpSpPr>
          <a:xfrm>
            <a:off x="3757962" y="4457863"/>
            <a:ext cx="3541746" cy="1355290"/>
            <a:chOff x="4226018" y="4735146"/>
            <a:chExt cx="4359072" cy="1668048"/>
          </a:xfrm>
        </p:grpSpPr>
        <p:sp>
          <p:nvSpPr>
            <p:cNvPr id="1024" name="正方形/長方形 1023">
              <a:extLst>
                <a:ext uri="{FF2B5EF4-FFF2-40B4-BE49-F238E27FC236}">
                  <a16:creationId xmlns:a16="http://schemas.microsoft.com/office/drawing/2014/main" id="{3A84134B-0B6B-3DC5-C9C7-2C0E3D94748A}"/>
                </a:ext>
              </a:extLst>
            </p:cNvPr>
            <p:cNvSpPr/>
            <p:nvPr/>
          </p:nvSpPr>
          <p:spPr>
            <a:xfrm rot="21332328">
              <a:off x="4226018" y="4735146"/>
              <a:ext cx="4247397" cy="403797"/>
            </a:xfrm>
            <a:prstGeom prst="rect">
              <a:avLst/>
            </a:prstGeom>
            <a:solidFill>
              <a:srgbClr val="FE950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00" b="1" dirty="0"/>
                <a:t>楽しい認知症予防プログラムを学びたい方</a:t>
              </a:r>
            </a:p>
          </p:txBody>
        </p:sp>
        <p:sp>
          <p:nvSpPr>
            <p:cNvPr id="1029" name="正方形/長方形 1028">
              <a:extLst>
                <a:ext uri="{FF2B5EF4-FFF2-40B4-BE49-F238E27FC236}">
                  <a16:creationId xmlns:a16="http://schemas.microsoft.com/office/drawing/2014/main" id="{A6388376-9020-5C71-5EBB-B0131B5A79F4}"/>
                </a:ext>
              </a:extLst>
            </p:cNvPr>
            <p:cNvSpPr/>
            <p:nvPr/>
          </p:nvSpPr>
          <p:spPr>
            <a:xfrm rot="21332328">
              <a:off x="4359648" y="6035899"/>
              <a:ext cx="4225442" cy="367295"/>
            </a:xfrm>
            <a:prstGeom prst="rect">
              <a:avLst/>
            </a:prstGeom>
            <a:solidFill>
              <a:srgbClr val="FE950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00" b="1" dirty="0"/>
                <a:t>認知トレーニングの資格を取得したい方</a:t>
              </a:r>
            </a:p>
          </p:txBody>
        </p:sp>
        <p:sp>
          <p:nvSpPr>
            <p:cNvPr id="1030" name="正方形/長方形 1029">
              <a:extLst>
                <a:ext uri="{FF2B5EF4-FFF2-40B4-BE49-F238E27FC236}">
                  <a16:creationId xmlns:a16="http://schemas.microsoft.com/office/drawing/2014/main" id="{F70FAF7D-E89E-C3B4-4EDF-C573548B5B8C}"/>
                </a:ext>
              </a:extLst>
            </p:cNvPr>
            <p:cNvSpPr/>
            <p:nvPr/>
          </p:nvSpPr>
          <p:spPr>
            <a:xfrm rot="21332328">
              <a:off x="4301437" y="5383093"/>
              <a:ext cx="4207931" cy="387768"/>
            </a:xfrm>
            <a:prstGeom prst="rect">
              <a:avLst/>
            </a:prstGeom>
            <a:solidFill>
              <a:srgbClr val="FE950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300" b="1" dirty="0"/>
                <a:t>ご家族の認知症の進行抑制に取組みたい方</a:t>
              </a:r>
            </a:p>
          </p:txBody>
        </p:sp>
      </p:grpSp>
      <p:grpSp>
        <p:nvGrpSpPr>
          <p:cNvPr id="1031" name="グループ化 1030">
            <a:extLst>
              <a:ext uri="{FF2B5EF4-FFF2-40B4-BE49-F238E27FC236}">
                <a16:creationId xmlns:a16="http://schemas.microsoft.com/office/drawing/2014/main" id="{151A951C-900B-472A-AAED-0A3C2710C696}"/>
              </a:ext>
            </a:extLst>
          </p:cNvPr>
          <p:cNvGrpSpPr/>
          <p:nvPr/>
        </p:nvGrpSpPr>
        <p:grpSpPr>
          <a:xfrm>
            <a:off x="137160" y="4207197"/>
            <a:ext cx="3529014" cy="1619248"/>
            <a:chOff x="0" y="7513030"/>
            <a:chExt cx="4343401" cy="1992921"/>
          </a:xfrm>
        </p:grpSpPr>
        <p:sp>
          <p:nvSpPr>
            <p:cNvPr id="1032" name="正方形/長方形 1031">
              <a:extLst>
                <a:ext uri="{FF2B5EF4-FFF2-40B4-BE49-F238E27FC236}">
                  <a16:creationId xmlns:a16="http://schemas.microsoft.com/office/drawing/2014/main" id="{B2C5E274-9FFB-6067-E214-CC9D812A3424}"/>
                </a:ext>
              </a:extLst>
            </p:cNvPr>
            <p:cNvSpPr/>
            <p:nvPr/>
          </p:nvSpPr>
          <p:spPr>
            <a:xfrm>
              <a:off x="150065" y="7812493"/>
              <a:ext cx="4193336" cy="1693458"/>
            </a:xfrm>
            <a:prstGeom prst="rect">
              <a:avLst/>
            </a:prstGeom>
            <a:noFill/>
            <a:ln w="12700">
              <a:prstDash val="sysDash"/>
              <a:extLst>
                <a:ext uri="{C807C97D-BFC1-408E-A445-0C87EB9F89A2}">
                  <ask:lineSketchStyleProps xmlns:ask="http://schemas.microsoft.com/office/drawing/2018/sketchyshapes" sd="1219033472">
                    <a:custGeom>
                      <a:avLst/>
                      <a:gdLst>
                        <a:gd name="connsiteX0" fmla="*/ 0 w 5967663"/>
                        <a:gd name="connsiteY0" fmla="*/ 0 h 848210"/>
                        <a:gd name="connsiteX1" fmla="*/ 417736 w 5967663"/>
                        <a:gd name="connsiteY1" fmla="*/ 0 h 848210"/>
                        <a:gd name="connsiteX2" fmla="*/ 1133856 w 5967663"/>
                        <a:gd name="connsiteY2" fmla="*/ 0 h 848210"/>
                        <a:gd name="connsiteX3" fmla="*/ 1790299 w 5967663"/>
                        <a:gd name="connsiteY3" fmla="*/ 0 h 848210"/>
                        <a:gd name="connsiteX4" fmla="*/ 2208035 w 5967663"/>
                        <a:gd name="connsiteY4" fmla="*/ 0 h 848210"/>
                        <a:gd name="connsiteX5" fmla="*/ 2745125 w 5967663"/>
                        <a:gd name="connsiteY5" fmla="*/ 0 h 848210"/>
                        <a:gd name="connsiteX6" fmla="*/ 3461245 w 5967663"/>
                        <a:gd name="connsiteY6" fmla="*/ 0 h 848210"/>
                        <a:gd name="connsiteX7" fmla="*/ 4058011 w 5967663"/>
                        <a:gd name="connsiteY7" fmla="*/ 0 h 848210"/>
                        <a:gd name="connsiteX8" fmla="*/ 4714454 w 5967663"/>
                        <a:gd name="connsiteY8" fmla="*/ 0 h 848210"/>
                        <a:gd name="connsiteX9" fmla="*/ 5251543 w 5967663"/>
                        <a:gd name="connsiteY9" fmla="*/ 0 h 848210"/>
                        <a:gd name="connsiteX10" fmla="*/ 5967663 w 5967663"/>
                        <a:gd name="connsiteY10" fmla="*/ 0 h 848210"/>
                        <a:gd name="connsiteX11" fmla="*/ 5967663 w 5967663"/>
                        <a:gd name="connsiteY11" fmla="*/ 441069 h 848210"/>
                        <a:gd name="connsiteX12" fmla="*/ 5967663 w 5967663"/>
                        <a:gd name="connsiteY12" fmla="*/ 848210 h 848210"/>
                        <a:gd name="connsiteX13" fmla="*/ 5549927 w 5967663"/>
                        <a:gd name="connsiteY13" fmla="*/ 848210 h 848210"/>
                        <a:gd name="connsiteX14" fmla="*/ 5132190 w 5967663"/>
                        <a:gd name="connsiteY14" fmla="*/ 848210 h 848210"/>
                        <a:gd name="connsiteX15" fmla="*/ 4475747 w 5967663"/>
                        <a:gd name="connsiteY15" fmla="*/ 848210 h 848210"/>
                        <a:gd name="connsiteX16" fmla="*/ 4058011 w 5967663"/>
                        <a:gd name="connsiteY16" fmla="*/ 848210 h 848210"/>
                        <a:gd name="connsiteX17" fmla="*/ 3461245 w 5967663"/>
                        <a:gd name="connsiteY17" fmla="*/ 848210 h 848210"/>
                        <a:gd name="connsiteX18" fmla="*/ 2983832 w 5967663"/>
                        <a:gd name="connsiteY18" fmla="*/ 848210 h 848210"/>
                        <a:gd name="connsiteX19" fmla="*/ 2387065 w 5967663"/>
                        <a:gd name="connsiteY19" fmla="*/ 848210 h 848210"/>
                        <a:gd name="connsiteX20" fmla="*/ 1790299 w 5967663"/>
                        <a:gd name="connsiteY20" fmla="*/ 848210 h 848210"/>
                        <a:gd name="connsiteX21" fmla="*/ 1193533 w 5967663"/>
                        <a:gd name="connsiteY21" fmla="*/ 848210 h 848210"/>
                        <a:gd name="connsiteX22" fmla="*/ 596766 w 5967663"/>
                        <a:gd name="connsiteY22" fmla="*/ 848210 h 848210"/>
                        <a:gd name="connsiteX23" fmla="*/ 0 w 5967663"/>
                        <a:gd name="connsiteY23" fmla="*/ 848210 h 848210"/>
                        <a:gd name="connsiteX24" fmla="*/ 0 w 5967663"/>
                        <a:gd name="connsiteY24" fmla="*/ 415623 h 848210"/>
                        <a:gd name="connsiteX25" fmla="*/ 0 w 5967663"/>
                        <a:gd name="connsiteY25" fmla="*/ 0 h 848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7663" h="848210" fill="none" extrusionOk="0">
                          <a:moveTo>
                            <a:pt x="0" y="0"/>
                          </a:moveTo>
                          <a:cubicBezTo>
                            <a:pt x="143330" y="-18310"/>
                            <a:pt x="321441" y="32480"/>
                            <a:pt x="417736" y="0"/>
                          </a:cubicBezTo>
                          <a:cubicBezTo>
                            <a:pt x="514031" y="-32480"/>
                            <a:pt x="813145" y="21999"/>
                            <a:pt x="1133856" y="0"/>
                          </a:cubicBezTo>
                          <a:cubicBezTo>
                            <a:pt x="1454567" y="-21999"/>
                            <a:pt x="1647758" y="64200"/>
                            <a:pt x="1790299" y="0"/>
                          </a:cubicBezTo>
                          <a:cubicBezTo>
                            <a:pt x="1932840" y="-64200"/>
                            <a:pt x="2066300" y="12853"/>
                            <a:pt x="2208035" y="0"/>
                          </a:cubicBezTo>
                          <a:cubicBezTo>
                            <a:pt x="2349770" y="-12853"/>
                            <a:pt x="2502212" y="3678"/>
                            <a:pt x="2745125" y="0"/>
                          </a:cubicBezTo>
                          <a:cubicBezTo>
                            <a:pt x="2988038" y="-3678"/>
                            <a:pt x="3268202" y="46945"/>
                            <a:pt x="3461245" y="0"/>
                          </a:cubicBezTo>
                          <a:cubicBezTo>
                            <a:pt x="3654288" y="-46945"/>
                            <a:pt x="3808788" y="23469"/>
                            <a:pt x="4058011" y="0"/>
                          </a:cubicBezTo>
                          <a:cubicBezTo>
                            <a:pt x="4307234" y="-23469"/>
                            <a:pt x="4387784" y="63867"/>
                            <a:pt x="4714454" y="0"/>
                          </a:cubicBezTo>
                          <a:cubicBezTo>
                            <a:pt x="5041124" y="-63867"/>
                            <a:pt x="4989641" y="16715"/>
                            <a:pt x="5251543" y="0"/>
                          </a:cubicBezTo>
                          <a:cubicBezTo>
                            <a:pt x="5513445" y="-16715"/>
                            <a:pt x="5671220" y="85562"/>
                            <a:pt x="5967663" y="0"/>
                          </a:cubicBezTo>
                          <a:cubicBezTo>
                            <a:pt x="5967949" y="190621"/>
                            <a:pt x="5945379" y="277107"/>
                            <a:pt x="5967663" y="441069"/>
                          </a:cubicBezTo>
                          <a:cubicBezTo>
                            <a:pt x="5989947" y="605031"/>
                            <a:pt x="5937405" y="748127"/>
                            <a:pt x="5967663" y="848210"/>
                          </a:cubicBezTo>
                          <a:cubicBezTo>
                            <a:pt x="5764768" y="859985"/>
                            <a:pt x="5750471" y="826757"/>
                            <a:pt x="5549927" y="848210"/>
                          </a:cubicBezTo>
                          <a:cubicBezTo>
                            <a:pt x="5349383" y="869663"/>
                            <a:pt x="5336992" y="799671"/>
                            <a:pt x="5132190" y="848210"/>
                          </a:cubicBezTo>
                          <a:cubicBezTo>
                            <a:pt x="4927388" y="896749"/>
                            <a:pt x="4700010" y="806246"/>
                            <a:pt x="4475747" y="848210"/>
                          </a:cubicBezTo>
                          <a:cubicBezTo>
                            <a:pt x="4251484" y="890174"/>
                            <a:pt x="4149484" y="800424"/>
                            <a:pt x="4058011" y="848210"/>
                          </a:cubicBezTo>
                          <a:cubicBezTo>
                            <a:pt x="3966538" y="895996"/>
                            <a:pt x="3584113" y="778717"/>
                            <a:pt x="3461245" y="848210"/>
                          </a:cubicBezTo>
                          <a:cubicBezTo>
                            <a:pt x="3338377" y="917703"/>
                            <a:pt x="3183458" y="834863"/>
                            <a:pt x="2983832" y="848210"/>
                          </a:cubicBezTo>
                          <a:cubicBezTo>
                            <a:pt x="2784206" y="861557"/>
                            <a:pt x="2623750" y="799003"/>
                            <a:pt x="2387065" y="848210"/>
                          </a:cubicBezTo>
                          <a:cubicBezTo>
                            <a:pt x="2150380" y="897417"/>
                            <a:pt x="1931596" y="798378"/>
                            <a:pt x="1790299" y="848210"/>
                          </a:cubicBezTo>
                          <a:cubicBezTo>
                            <a:pt x="1649002" y="898042"/>
                            <a:pt x="1429316" y="779512"/>
                            <a:pt x="1193533" y="848210"/>
                          </a:cubicBezTo>
                          <a:cubicBezTo>
                            <a:pt x="957750" y="916908"/>
                            <a:pt x="808777" y="824777"/>
                            <a:pt x="596766" y="848210"/>
                          </a:cubicBezTo>
                          <a:cubicBezTo>
                            <a:pt x="384755" y="871643"/>
                            <a:pt x="233006" y="832872"/>
                            <a:pt x="0" y="848210"/>
                          </a:cubicBezTo>
                          <a:cubicBezTo>
                            <a:pt x="-34840" y="666600"/>
                            <a:pt x="26121" y="618482"/>
                            <a:pt x="0" y="415623"/>
                          </a:cubicBezTo>
                          <a:cubicBezTo>
                            <a:pt x="-26121" y="212764"/>
                            <a:pt x="42655" y="144974"/>
                            <a:pt x="0" y="0"/>
                          </a:cubicBezTo>
                          <a:close/>
                        </a:path>
                        <a:path w="5967663" h="848210" stroke="0" extrusionOk="0">
                          <a:moveTo>
                            <a:pt x="0" y="0"/>
                          </a:moveTo>
                          <a:cubicBezTo>
                            <a:pt x="241959" y="-18870"/>
                            <a:pt x="406053" y="28305"/>
                            <a:pt x="537090" y="0"/>
                          </a:cubicBezTo>
                          <a:cubicBezTo>
                            <a:pt x="668127" y="-28305"/>
                            <a:pt x="765407" y="26082"/>
                            <a:pt x="954826" y="0"/>
                          </a:cubicBezTo>
                          <a:cubicBezTo>
                            <a:pt x="1144245" y="-26082"/>
                            <a:pt x="1314661" y="36015"/>
                            <a:pt x="1670946" y="0"/>
                          </a:cubicBezTo>
                          <a:cubicBezTo>
                            <a:pt x="2027231" y="-36015"/>
                            <a:pt x="1974684" y="55451"/>
                            <a:pt x="2208035" y="0"/>
                          </a:cubicBezTo>
                          <a:cubicBezTo>
                            <a:pt x="2441386" y="-55451"/>
                            <a:pt x="2624836" y="97"/>
                            <a:pt x="2745125" y="0"/>
                          </a:cubicBezTo>
                          <a:cubicBezTo>
                            <a:pt x="2865414" y="-97"/>
                            <a:pt x="3305103" y="27986"/>
                            <a:pt x="3461245" y="0"/>
                          </a:cubicBezTo>
                          <a:cubicBezTo>
                            <a:pt x="3617387" y="-27986"/>
                            <a:pt x="3718822" y="19693"/>
                            <a:pt x="3938658" y="0"/>
                          </a:cubicBezTo>
                          <a:cubicBezTo>
                            <a:pt x="4158494" y="-19693"/>
                            <a:pt x="4331703" y="68688"/>
                            <a:pt x="4654777" y="0"/>
                          </a:cubicBezTo>
                          <a:cubicBezTo>
                            <a:pt x="4977851" y="-68688"/>
                            <a:pt x="5111431" y="66661"/>
                            <a:pt x="5370897" y="0"/>
                          </a:cubicBezTo>
                          <a:cubicBezTo>
                            <a:pt x="5630363" y="-66661"/>
                            <a:pt x="5727349" y="47707"/>
                            <a:pt x="5967663" y="0"/>
                          </a:cubicBezTo>
                          <a:cubicBezTo>
                            <a:pt x="5996185" y="91820"/>
                            <a:pt x="5943465" y="228195"/>
                            <a:pt x="5967663" y="441069"/>
                          </a:cubicBezTo>
                          <a:cubicBezTo>
                            <a:pt x="5991861" y="653943"/>
                            <a:pt x="5935140" y="722695"/>
                            <a:pt x="5967663" y="848210"/>
                          </a:cubicBezTo>
                          <a:cubicBezTo>
                            <a:pt x="5782788" y="866153"/>
                            <a:pt x="5701225" y="819392"/>
                            <a:pt x="5549927" y="848210"/>
                          </a:cubicBezTo>
                          <a:cubicBezTo>
                            <a:pt x="5398629" y="877028"/>
                            <a:pt x="5063784" y="777551"/>
                            <a:pt x="4833807" y="848210"/>
                          </a:cubicBezTo>
                          <a:cubicBezTo>
                            <a:pt x="4603830" y="918869"/>
                            <a:pt x="4485450" y="791189"/>
                            <a:pt x="4356394" y="848210"/>
                          </a:cubicBezTo>
                          <a:cubicBezTo>
                            <a:pt x="4227338" y="905231"/>
                            <a:pt x="3921226" y="837348"/>
                            <a:pt x="3759628" y="848210"/>
                          </a:cubicBezTo>
                          <a:cubicBezTo>
                            <a:pt x="3598030" y="859072"/>
                            <a:pt x="3371022" y="825152"/>
                            <a:pt x="3043508" y="848210"/>
                          </a:cubicBezTo>
                          <a:cubicBezTo>
                            <a:pt x="2715994" y="871268"/>
                            <a:pt x="2635776" y="784748"/>
                            <a:pt x="2446742" y="848210"/>
                          </a:cubicBezTo>
                          <a:cubicBezTo>
                            <a:pt x="2257708" y="911672"/>
                            <a:pt x="2200769" y="827878"/>
                            <a:pt x="2029005" y="848210"/>
                          </a:cubicBezTo>
                          <a:cubicBezTo>
                            <a:pt x="1857241" y="868542"/>
                            <a:pt x="1696664" y="813847"/>
                            <a:pt x="1551592" y="848210"/>
                          </a:cubicBezTo>
                          <a:cubicBezTo>
                            <a:pt x="1406520" y="882573"/>
                            <a:pt x="1161949" y="802707"/>
                            <a:pt x="835473" y="848210"/>
                          </a:cubicBezTo>
                          <a:cubicBezTo>
                            <a:pt x="508997" y="893713"/>
                            <a:pt x="192548" y="831646"/>
                            <a:pt x="0" y="848210"/>
                          </a:cubicBezTo>
                          <a:cubicBezTo>
                            <a:pt x="-42330" y="764814"/>
                            <a:pt x="46738" y="535574"/>
                            <a:pt x="0" y="441069"/>
                          </a:cubicBezTo>
                          <a:cubicBezTo>
                            <a:pt x="-46738" y="346564"/>
                            <a:pt x="3331" y="195691"/>
                            <a:pt x="0" y="0"/>
                          </a:cubicBezTo>
                          <a:close/>
                        </a:path>
                      </a:pathLst>
                    </a:custGeom>
                    <ask:type>
                      <ask:lineSketchNone/>
                    </ask:type>
                  </ask:lineSketchStyleProps>
                </a:ext>
              </a:extLst>
            </a:ln>
          </p:spPr>
          <p:style>
            <a:lnRef idx="2">
              <a:schemeClr val="accent1"/>
            </a:lnRef>
            <a:fillRef idx="1">
              <a:schemeClr val="lt1"/>
            </a:fillRef>
            <a:effectRef idx="0">
              <a:schemeClr val="accent1"/>
            </a:effectRef>
            <a:fontRef idx="minor">
              <a:schemeClr val="dk1"/>
            </a:fontRef>
          </p:style>
          <p:txBody>
            <a:bodyPr rtlCol="0" anchor="ctr"/>
            <a:lstStyle/>
            <a:p>
              <a:r>
                <a:rPr lang="en-US" altLang="ja-JP" sz="1137" dirty="0">
                  <a:latin typeface="+mn-ea"/>
                </a:rPr>
                <a:t>【</a:t>
              </a:r>
              <a:r>
                <a:rPr lang="ja-JP" altLang="en-US" sz="1137" dirty="0">
                  <a:latin typeface="+mn-ea"/>
                </a:rPr>
                <a:t>主　催</a:t>
              </a:r>
              <a:r>
                <a:rPr lang="en-US" altLang="ja-JP" sz="1137" dirty="0">
                  <a:latin typeface="+mn-ea"/>
                </a:rPr>
                <a:t>】</a:t>
              </a:r>
              <a:r>
                <a:rPr lang="ja-JP" altLang="en-US" sz="1137" dirty="0">
                  <a:latin typeface="+mn-ea"/>
                </a:rPr>
                <a:t>　○○</a:t>
              </a:r>
              <a:r>
                <a:rPr lang="en-US" altLang="ja-JP" sz="1137" dirty="0">
                  <a:latin typeface="+mn-ea"/>
                </a:rPr>
                <a:t>××</a:t>
              </a:r>
              <a:r>
                <a:rPr lang="ja-JP" altLang="en-US" sz="1137" dirty="0">
                  <a:latin typeface="+mn-ea"/>
                </a:rPr>
                <a:t>デイサービス</a:t>
              </a:r>
            </a:p>
            <a:p>
              <a:r>
                <a:rPr lang="en-US" altLang="ja-JP" sz="1137" dirty="0"/>
                <a:t>【</a:t>
              </a:r>
              <a:r>
                <a:rPr lang="ja-JP" altLang="en-US" sz="1137" dirty="0"/>
                <a:t>定　員</a:t>
              </a:r>
              <a:r>
                <a:rPr lang="en-US" altLang="ja-JP" sz="1137" dirty="0"/>
                <a:t>】</a:t>
              </a:r>
              <a:r>
                <a:rPr lang="ja-JP" altLang="en-US" sz="1137" dirty="0"/>
                <a:t>　○名　★参加費：３８００円</a:t>
              </a:r>
            </a:p>
            <a:p>
              <a:r>
                <a:rPr lang="en-US" altLang="ja-JP" sz="1137" dirty="0"/>
                <a:t>【</a:t>
              </a:r>
              <a:r>
                <a:rPr lang="ja-JP" altLang="en-US" sz="1137" dirty="0"/>
                <a:t>開催日時</a:t>
              </a:r>
              <a:r>
                <a:rPr lang="en-US" altLang="ja-JP" sz="1137" dirty="0"/>
                <a:t>】</a:t>
              </a:r>
              <a:r>
                <a:rPr lang="ja-JP" altLang="en-US" sz="1137" dirty="0"/>
                <a:t>令和７年○月○日（日）</a:t>
              </a:r>
            </a:p>
            <a:p>
              <a:r>
                <a:rPr lang="ja-JP" altLang="en-US" sz="1137" dirty="0"/>
                <a:t>　　　　　　</a:t>
              </a:r>
              <a:r>
                <a:rPr lang="en-US" altLang="ja-JP" sz="1137" dirty="0"/>
                <a:t>11</a:t>
              </a:r>
              <a:r>
                <a:rPr lang="ja-JP" altLang="en-US" sz="1137" dirty="0"/>
                <a:t>：</a:t>
              </a:r>
              <a:r>
                <a:rPr lang="en-US" altLang="ja-JP" sz="1137" dirty="0"/>
                <a:t>00</a:t>
              </a:r>
              <a:r>
                <a:rPr lang="ja-JP" altLang="en-US" sz="1137" dirty="0"/>
                <a:t>～</a:t>
              </a:r>
              <a:r>
                <a:rPr lang="en-US" altLang="ja-JP" sz="1137" dirty="0"/>
                <a:t>12</a:t>
              </a:r>
              <a:r>
                <a:rPr lang="ja-JP" altLang="en-US" sz="1137" dirty="0"/>
                <a:t>：</a:t>
              </a:r>
              <a:r>
                <a:rPr lang="en-US" altLang="ja-JP" sz="1137" dirty="0"/>
                <a:t>00</a:t>
              </a:r>
              <a:r>
                <a:rPr lang="ja-JP" altLang="en-US" sz="1137" dirty="0"/>
                <a:t>（</a:t>
              </a:r>
              <a:r>
                <a:rPr lang="en-US" altLang="ja-JP" sz="1137" dirty="0"/>
                <a:t>10:30</a:t>
              </a:r>
              <a:r>
                <a:rPr lang="ja-JP" altLang="en-US" sz="1137" dirty="0"/>
                <a:t>開場）</a:t>
              </a:r>
              <a:endParaRPr lang="en-US" altLang="ja-JP" sz="1137" dirty="0"/>
            </a:p>
            <a:p>
              <a:r>
                <a:rPr lang="en-US" altLang="ja-JP" sz="1137" dirty="0"/>
                <a:t>【</a:t>
              </a:r>
              <a:r>
                <a:rPr lang="ja-JP" altLang="en-US" sz="1137" dirty="0"/>
                <a:t>会　場</a:t>
              </a:r>
              <a:r>
                <a:rPr lang="en-US" altLang="ja-JP" sz="1137" dirty="0"/>
                <a:t>】</a:t>
              </a:r>
              <a:r>
                <a:rPr lang="ja-JP" altLang="en-US" sz="1137" dirty="0"/>
                <a:t>　デイサービス▲▲</a:t>
              </a:r>
            </a:p>
            <a:p>
              <a:r>
                <a:rPr lang="ja-JP" altLang="en-US" sz="1137" dirty="0"/>
                <a:t>　　　　　　電話：</a:t>
              </a:r>
              <a:endParaRPr lang="en-US" altLang="ja-JP" sz="1137" dirty="0"/>
            </a:p>
            <a:p>
              <a:r>
                <a:rPr lang="ja-JP" altLang="en-US" sz="1137" dirty="0"/>
                <a:t>　　　　　　住所：</a:t>
              </a:r>
            </a:p>
          </p:txBody>
        </p:sp>
        <p:sp>
          <p:nvSpPr>
            <p:cNvPr id="1033" name="Rectangle 18">
              <a:extLst>
                <a:ext uri="{FF2B5EF4-FFF2-40B4-BE49-F238E27FC236}">
                  <a16:creationId xmlns:a16="http://schemas.microsoft.com/office/drawing/2014/main" id="{C8D0B436-2FA9-3681-EF37-6E32425B5E56}"/>
                </a:ext>
              </a:extLst>
            </p:cNvPr>
            <p:cNvSpPr>
              <a:spLocks noChangeArrowheads="1"/>
            </p:cNvSpPr>
            <p:nvPr/>
          </p:nvSpPr>
          <p:spPr bwMode="auto">
            <a:xfrm>
              <a:off x="0" y="7513030"/>
              <a:ext cx="3905250" cy="30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r>
                <a:rPr lang="ja-JP" altLang="en-US" sz="1137" dirty="0">
                  <a:latin typeface="+mn-ea"/>
                </a:rPr>
                <a:t>◇お申込みはお電話でお願いします。</a:t>
              </a:r>
              <a:endParaRPr lang="ja-JP" altLang="ja-JP" sz="1300" dirty="0">
                <a:latin typeface="+mn-ea"/>
              </a:endParaRPr>
            </a:p>
          </p:txBody>
        </p:sp>
      </p:grpSp>
      <p:sp>
        <p:nvSpPr>
          <p:cNvPr id="1035" name="テキスト ボックス 1034">
            <a:extLst>
              <a:ext uri="{FF2B5EF4-FFF2-40B4-BE49-F238E27FC236}">
                <a16:creationId xmlns:a16="http://schemas.microsoft.com/office/drawing/2014/main" id="{EE132F66-F581-ABBD-0D09-12AFC597A8EB}"/>
              </a:ext>
            </a:extLst>
          </p:cNvPr>
          <p:cNvSpPr txBox="1"/>
          <p:nvPr/>
        </p:nvSpPr>
        <p:spPr>
          <a:xfrm>
            <a:off x="2776245" y="2112949"/>
            <a:ext cx="3792195" cy="369332"/>
          </a:xfrm>
          <a:prstGeom prst="rect">
            <a:avLst/>
          </a:prstGeom>
          <a:noFill/>
        </p:spPr>
        <p:txBody>
          <a:bodyPr wrap="square">
            <a:spAutoFit/>
          </a:bodyPr>
          <a:lstStyle/>
          <a:p>
            <a:r>
              <a:rPr lang="ja-JP" altLang="en-US" b="1" dirty="0">
                <a:latin typeface="+mn-ea"/>
              </a:rPr>
              <a:t>「脳活性化プラス🄬」とは？</a:t>
            </a:r>
            <a:endParaRPr lang="en-US" altLang="ja-JP" b="1" dirty="0">
              <a:latin typeface="+mn-ea"/>
            </a:endParaRPr>
          </a:p>
        </p:txBody>
      </p:sp>
      <p:sp>
        <p:nvSpPr>
          <p:cNvPr id="1036" name="正方形/長方形 1035">
            <a:extLst>
              <a:ext uri="{FF2B5EF4-FFF2-40B4-BE49-F238E27FC236}">
                <a16:creationId xmlns:a16="http://schemas.microsoft.com/office/drawing/2014/main" id="{3833D97F-7510-E345-0D54-5DE8A96B27CE}"/>
              </a:ext>
            </a:extLst>
          </p:cNvPr>
          <p:cNvSpPr/>
          <p:nvPr/>
        </p:nvSpPr>
        <p:spPr>
          <a:xfrm>
            <a:off x="3031814" y="2476977"/>
            <a:ext cx="4191946" cy="1790224"/>
          </a:xfrm>
          <a:prstGeom prst="rect">
            <a:avLst/>
          </a:prstGeom>
          <a:noFill/>
          <a:ln w="12700">
            <a:noFill/>
            <a:prstDash val="sysDash"/>
            <a:extLst>
              <a:ext uri="{C807C97D-BFC1-408E-A445-0C87EB9F89A2}">
                <ask:lineSketchStyleProps xmlns:ask="http://schemas.microsoft.com/office/drawing/2018/sketchyshapes" sd="1219033472">
                  <a:custGeom>
                    <a:avLst/>
                    <a:gdLst>
                      <a:gd name="connsiteX0" fmla="*/ 0 w 5967663"/>
                      <a:gd name="connsiteY0" fmla="*/ 0 h 848210"/>
                      <a:gd name="connsiteX1" fmla="*/ 417736 w 5967663"/>
                      <a:gd name="connsiteY1" fmla="*/ 0 h 848210"/>
                      <a:gd name="connsiteX2" fmla="*/ 1133856 w 5967663"/>
                      <a:gd name="connsiteY2" fmla="*/ 0 h 848210"/>
                      <a:gd name="connsiteX3" fmla="*/ 1790299 w 5967663"/>
                      <a:gd name="connsiteY3" fmla="*/ 0 h 848210"/>
                      <a:gd name="connsiteX4" fmla="*/ 2208035 w 5967663"/>
                      <a:gd name="connsiteY4" fmla="*/ 0 h 848210"/>
                      <a:gd name="connsiteX5" fmla="*/ 2745125 w 5967663"/>
                      <a:gd name="connsiteY5" fmla="*/ 0 h 848210"/>
                      <a:gd name="connsiteX6" fmla="*/ 3461245 w 5967663"/>
                      <a:gd name="connsiteY6" fmla="*/ 0 h 848210"/>
                      <a:gd name="connsiteX7" fmla="*/ 4058011 w 5967663"/>
                      <a:gd name="connsiteY7" fmla="*/ 0 h 848210"/>
                      <a:gd name="connsiteX8" fmla="*/ 4714454 w 5967663"/>
                      <a:gd name="connsiteY8" fmla="*/ 0 h 848210"/>
                      <a:gd name="connsiteX9" fmla="*/ 5251543 w 5967663"/>
                      <a:gd name="connsiteY9" fmla="*/ 0 h 848210"/>
                      <a:gd name="connsiteX10" fmla="*/ 5967663 w 5967663"/>
                      <a:gd name="connsiteY10" fmla="*/ 0 h 848210"/>
                      <a:gd name="connsiteX11" fmla="*/ 5967663 w 5967663"/>
                      <a:gd name="connsiteY11" fmla="*/ 441069 h 848210"/>
                      <a:gd name="connsiteX12" fmla="*/ 5967663 w 5967663"/>
                      <a:gd name="connsiteY12" fmla="*/ 848210 h 848210"/>
                      <a:gd name="connsiteX13" fmla="*/ 5549927 w 5967663"/>
                      <a:gd name="connsiteY13" fmla="*/ 848210 h 848210"/>
                      <a:gd name="connsiteX14" fmla="*/ 5132190 w 5967663"/>
                      <a:gd name="connsiteY14" fmla="*/ 848210 h 848210"/>
                      <a:gd name="connsiteX15" fmla="*/ 4475747 w 5967663"/>
                      <a:gd name="connsiteY15" fmla="*/ 848210 h 848210"/>
                      <a:gd name="connsiteX16" fmla="*/ 4058011 w 5967663"/>
                      <a:gd name="connsiteY16" fmla="*/ 848210 h 848210"/>
                      <a:gd name="connsiteX17" fmla="*/ 3461245 w 5967663"/>
                      <a:gd name="connsiteY17" fmla="*/ 848210 h 848210"/>
                      <a:gd name="connsiteX18" fmla="*/ 2983832 w 5967663"/>
                      <a:gd name="connsiteY18" fmla="*/ 848210 h 848210"/>
                      <a:gd name="connsiteX19" fmla="*/ 2387065 w 5967663"/>
                      <a:gd name="connsiteY19" fmla="*/ 848210 h 848210"/>
                      <a:gd name="connsiteX20" fmla="*/ 1790299 w 5967663"/>
                      <a:gd name="connsiteY20" fmla="*/ 848210 h 848210"/>
                      <a:gd name="connsiteX21" fmla="*/ 1193533 w 5967663"/>
                      <a:gd name="connsiteY21" fmla="*/ 848210 h 848210"/>
                      <a:gd name="connsiteX22" fmla="*/ 596766 w 5967663"/>
                      <a:gd name="connsiteY22" fmla="*/ 848210 h 848210"/>
                      <a:gd name="connsiteX23" fmla="*/ 0 w 5967663"/>
                      <a:gd name="connsiteY23" fmla="*/ 848210 h 848210"/>
                      <a:gd name="connsiteX24" fmla="*/ 0 w 5967663"/>
                      <a:gd name="connsiteY24" fmla="*/ 415623 h 848210"/>
                      <a:gd name="connsiteX25" fmla="*/ 0 w 5967663"/>
                      <a:gd name="connsiteY25" fmla="*/ 0 h 848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7663" h="848210" fill="none" extrusionOk="0">
                        <a:moveTo>
                          <a:pt x="0" y="0"/>
                        </a:moveTo>
                        <a:cubicBezTo>
                          <a:pt x="143330" y="-18310"/>
                          <a:pt x="321441" y="32480"/>
                          <a:pt x="417736" y="0"/>
                        </a:cubicBezTo>
                        <a:cubicBezTo>
                          <a:pt x="514031" y="-32480"/>
                          <a:pt x="813145" y="21999"/>
                          <a:pt x="1133856" y="0"/>
                        </a:cubicBezTo>
                        <a:cubicBezTo>
                          <a:pt x="1454567" y="-21999"/>
                          <a:pt x="1647758" y="64200"/>
                          <a:pt x="1790299" y="0"/>
                        </a:cubicBezTo>
                        <a:cubicBezTo>
                          <a:pt x="1932840" y="-64200"/>
                          <a:pt x="2066300" y="12853"/>
                          <a:pt x="2208035" y="0"/>
                        </a:cubicBezTo>
                        <a:cubicBezTo>
                          <a:pt x="2349770" y="-12853"/>
                          <a:pt x="2502212" y="3678"/>
                          <a:pt x="2745125" y="0"/>
                        </a:cubicBezTo>
                        <a:cubicBezTo>
                          <a:pt x="2988038" y="-3678"/>
                          <a:pt x="3268202" y="46945"/>
                          <a:pt x="3461245" y="0"/>
                        </a:cubicBezTo>
                        <a:cubicBezTo>
                          <a:pt x="3654288" y="-46945"/>
                          <a:pt x="3808788" y="23469"/>
                          <a:pt x="4058011" y="0"/>
                        </a:cubicBezTo>
                        <a:cubicBezTo>
                          <a:pt x="4307234" y="-23469"/>
                          <a:pt x="4387784" y="63867"/>
                          <a:pt x="4714454" y="0"/>
                        </a:cubicBezTo>
                        <a:cubicBezTo>
                          <a:pt x="5041124" y="-63867"/>
                          <a:pt x="4989641" y="16715"/>
                          <a:pt x="5251543" y="0"/>
                        </a:cubicBezTo>
                        <a:cubicBezTo>
                          <a:pt x="5513445" y="-16715"/>
                          <a:pt x="5671220" y="85562"/>
                          <a:pt x="5967663" y="0"/>
                        </a:cubicBezTo>
                        <a:cubicBezTo>
                          <a:pt x="5967949" y="190621"/>
                          <a:pt x="5945379" y="277107"/>
                          <a:pt x="5967663" y="441069"/>
                        </a:cubicBezTo>
                        <a:cubicBezTo>
                          <a:pt x="5989947" y="605031"/>
                          <a:pt x="5937405" y="748127"/>
                          <a:pt x="5967663" y="848210"/>
                        </a:cubicBezTo>
                        <a:cubicBezTo>
                          <a:pt x="5764768" y="859985"/>
                          <a:pt x="5750471" y="826757"/>
                          <a:pt x="5549927" y="848210"/>
                        </a:cubicBezTo>
                        <a:cubicBezTo>
                          <a:pt x="5349383" y="869663"/>
                          <a:pt x="5336992" y="799671"/>
                          <a:pt x="5132190" y="848210"/>
                        </a:cubicBezTo>
                        <a:cubicBezTo>
                          <a:pt x="4927388" y="896749"/>
                          <a:pt x="4700010" y="806246"/>
                          <a:pt x="4475747" y="848210"/>
                        </a:cubicBezTo>
                        <a:cubicBezTo>
                          <a:pt x="4251484" y="890174"/>
                          <a:pt x="4149484" y="800424"/>
                          <a:pt x="4058011" y="848210"/>
                        </a:cubicBezTo>
                        <a:cubicBezTo>
                          <a:pt x="3966538" y="895996"/>
                          <a:pt x="3584113" y="778717"/>
                          <a:pt x="3461245" y="848210"/>
                        </a:cubicBezTo>
                        <a:cubicBezTo>
                          <a:pt x="3338377" y="917703"/>
                          <a:pt x="3183458" y="834863"/>
                          <a:pt x="2983832" y="848210"/>
                        </a:cubicBezTo>
                        <a:cubicBezTo>
                          <a:pt x="2784206" y="861557"/>
                          <a:pt x="2623750" y="799003"/>
                          <a:pt x="2387065" y="848210"/>
                        </a:cubicBezTo>
                        <a:cubicBezTo>
                          <a:pt x="2150380" y="897417"/>
                          <a:pt x="1931596" y="798378"/>
                          <a:pt x="1790299" y="848210"/>
                        </a:cubicBezTo>
                        <a:cubicBezTo>
                          <a:pt x="1649002" y="898042"/>
                          <a:pt x="1429316" y="779512"/>
                          <a:pt x="1193533" y="848210"/>
                        </a:cubicBezTo>
                        <a:cubicBezTo>
                          <a:pt x="957750" y="916908"/>
                          <a:pt x="808777" y="824777"/>
                          <a:pt x="596766" y="848210"/>
                        </a:cubicBezTo>
                        <a:cubicBezTo>
                          <a:pt x="384755" y="871643"/>
                          <a:pt x="233006" y="832872"/>
                          <a:pt x="0" y="848210"/>
                        </a:cubicBezTo>
                        <a:cubicBezTo>
                          <a:pt x="-34840" y="666600"/>
                          <a:pt x="26121" y="618482"/>
                          <a:pt x="0" y="415623"/>
                        </a:cubicBezTo>
                        <a:cubicBezTo>
                          <a:pt x="-26121" y="212764"/>
                          <a:pt x="42655" y="144974"/>
                          <a:pt x="0" y="0"/>
                        </a:cubicBezTo>
                        <a:close/>
                      </a:path>
                      <a:path w="5967663" h="848210" stroke="0" extrusionOk="0">
                        <a:moveTo>
                          <a:pt x="0" y="0"/>
                        </a:moveTo>
                        <a:cubicBezTo>
                          <a:pt x="241959" y="-18870"/>
                          <a:pt x="406053" y="28305"/>
                          <a:pt x="537090" y="0"/>
                        </a:cubicBezTo>
                        <a:cubicBezTo>
                          <a:pt x="668127" y="-28305"/>
                          <a:pt x="765407" y="26082"/>
                          <a:pt x="954826" y="0"/>
                        </a:cubicBezTo>
                        <a:cubicBezTo>
                          <a:pt x="1144245" y="-26082"/>
                          <a:pt x="1314661" y="36015"/>
                          <a:pt x="1670946" y="0"/>
                        </a:cubicBezTo>
                        <a:cubicBezTo>
                          <a:pt x="2027231" y="-36015"/>
                          <a:pt x="1974684" y="55451"/>
                          <a:pt x="2208035" y="0"/>
                        </a:cubicBezTo>
                        <a:cubicBezTo>
                          <a:pt x="2441386" y="-55451"/>
                          <a:pt x="2624836" y="97"/>
                          <a:pt x="2745125" y="0"/>
                        </a:cubicBezTo>
                        <a:cubicBezTo>
                          <a:pt x="2865414" y="-97"/>
                          <a:pt x="3305103" y="27986"/>
                          <a:pt x="3461245" y="0"/>
                        </a:cubicBezTo>
                        <a:cubicBezTo>
                          <a:pt x="3617387" y="-27986"/>
                          <a:pt x="3718822" y="19693"/>
                          <a:pt x="3938658" y="0"/>
                        </a:cubicBezTo>
                        <a:cubicBezTo>
                          <a:pt x="4158494" y="-19693"/>
                          <a:pt x="4331703" y="68688"/>
                          <a:pt x="4654777" y="0"/>
                        </a:cubicBezTo>
                        <a:cubicBezTo>
                          <a:pt x="4977851" y="-68688"/>
                          <a:pt x="5111431" y="66661"/>
                          <a:pt x="5370897" y="0"/>
                        </a:cubicBezTo>
                        <a:cubicBezTo>
                          <a:pt x="5630363" y="-66661"/>
                          <a:pt x="5727349" y="47707"/>
                          <a:pt x="5967663" y="0"/>
                        </a:cubicBezTo>
                        <a:cubicBezTo>
                          <a:pt x="5996185" y="91820"/>
                          <a:pt x="5943465" y="228195"/>
                          <a:pt x="5967663" y="441069"/>
                        </a:cubicBezTo>
                        <a:cubicBezTo>
                          <a:pt x="5991861" y="653943"/>
                          <a:pt x="5935140" y="722695"/>
                          <a:pt x="5967663" y="848210"/>
                        </a:cubicBezTo>
                        <a:cubicBezTo>
                          <a:pt x="5782788" y="866153"/>
                          <a:pt x="5701225" y="819392"/>
                          <a:pt x="5549927" y="848210"/>
                        </a:cubicBezTo>
                        <a:cubicBezTo>
                          <a:pt x="5398629" y="877028"/>
                          <a:pt x="5063784" y="777551"/>
                          <a:pt x="4833807" y="848210"/>
                        </a:cubicBezTo>
                        <a:cubicBezTo>
                          <a:pt x="4603830" y="918869"/>
                          <a:pt x="4485450" y="791189"/>
                          <a:pt x="4356394" y="848210"/>
                        </a:cubicBezTo>
                        <a:cubicBezTo>
                          <a:pt x="4227338" y="905231"/>
                          <a:pt x="3921226" y="837348"/>
                          <a:pt x="3759628" y="848210"/>
                        </a:cubicBezTo>
                        <a:cubicBezTo>
                          <a:pt x="3598030" y="859072"/>
                          <a:pt x="3371022" y="825152"/>
                          <a:pt x="3043508" y="848210"/>
                        </a:cubicBezTo>
                        <a:cubicBezTo>
                          <a:pt x="2715994" y="871268"/>
                          <a:pt x="2635776" y="784748"/>
                          <a:pt x="2446742" y="848210"/>
                        </a:cubicBezTo>
                        <a:cubicBezTo>
                          <a:pt x="2257708" y="911672"/>
                          <a:pt x="2200769" y="827878"/>
                          <a:pt x="2029005" y="848210"/>
                        </a:cubicBezTo>
                        <a:cubicBezTo>
                          <a:pt x="1857241" y="868542"/>
                          <a:pt x="1696664" y="813847"/>
                          <a:pt x="1551592" y="848210"/>
                        </a:cubicBezTo>
                        <a:cubicBezTo>
                          <a:pt x="1406520" y="882573"/>
                          <a:pt x="1161949" y="802707"/>
                          <a:pt x="835473" y="848210"/>
                        </a:cubicBezTo>
                        <a:cubicBezTo>
                          <a:pt x="508997" y="893713"/>
                          <a:pt x="192548" y="831646"/>
                          <a:pt x="0" y="848210"/>
                        </a:cubicBezTo>
                        <a:cubicBezTo>
                          <a:pt x="-42330" y="764814"/>
                          <a:pt x="46738" y="535574"/>
                          <a:pt x="0" y="441069"/>
                        </a:cubicBezTo>
                        <a:cubicBezTo>
                          <a:pt x="-46738" y="346564"/>
                          <a:pt x="3331" y="195691"/>
                          <a:pt x="0" y="0"/>
                        </a:cubicBezTo>
                        <a:close/>
                      </a:path>
                    </a:pathLst>
                  </a:custGeom>
                  <ask:type>
                    <ask:lineSketchNone/>
                  </ask:type>
                </ask:lineSketchStyleProps>
              </a:ext>
            </a:extLst>
          </a:ln>
        </p:spPr>
        <p:style>
          <a:lnRef idx="2">
            <a:schemeClr val="accent1"/>
          </a:lnRef>
          <a:fillRef idx="1">
            <a:schemeClr val="lt1"/>
          </a:fillRef>
          <a:effectRef idx="0">
            <a:schemeClr val="accent1"/>
          </a:effectRef>
          <a:fontRef idx="minor">
            <a:schemeClr val="dk1"/>
          </a:fontRef>
        </p:style>
        <p:txBody>
          <a:bodyPr rtlCol="0" anchor="t" anchorCtr="0"/>
          <a:lstStyle/>
          <a:p>
            <a:r>
              <a:rPr lang="ja-JP" altLang="en-US" sz="1400" b="1" dirty="0">
                <a:latin typeface="+mn-ea"/>
              </a:rPr>
              <a:t>ＮＨＫで改善効果が紹介されるなど、科学的に　効果が実証された認知トレーニングメソッドです。</a:t>
            </a:r>
            <a:endParaRPr lang="en-US" altLang="ja-JP" sz="1400" b="1" dirty="0">
              <a:latin typeface="+mn-ea"/>
            </a:endParaRPr>
          </a:p>
          <a:p>
            <a:pPr>
              <a:lnSpc>
                <a:spcPts val="812"/>
              </a:lnSpc>
            </a:pPr>
            <a:endParaRPr lang="en-US" altLang="ja-JP" sz="1400" dirty="0">
              <a:latin typeface="+mn-ea"/>
            </a:endParaRPr>
          </a:p>
          <a:p>
            <a:r>
              <a:rPr lang="ja-JP" altLang="en-US" sz="1400" dirty="0">
                <a:latin typeface="+mn-ea"/>
              </a:rPr>
              <a:t>レクリエーション、座位運動、学習、右脳パズルなど多様なプログラムを使い、多くの会話を引き出しながら楽しく認知機能を鍛えます。</a:t>
            </a:r>
            <a:endParaRPr lang="en-US" altLang="ja-JP" sz="1400" dirty="0">
              <a:latin typeface="+mn-ea"/>
            </a:endParaRPr>
          </a:p>
          <a:p>
            <a:pPr>
              <a:lnSpc>
                <a:spcPts val="1000"/>
              </a:lnSpc>
            </a:pPr>
            <a:endParaRPr lang="en-US" altLang="ja-JP" sz="1400" dirty="0">
              <a:latin typeface="+mn-ea"/>
            </a:endParaRPr>
          </a:p>
          <a:p>
            <a:r>
              <a:rPr lang="ja-JP" altLang="en-US" sz="1400" dirty="0">
                <a:latin typeface="+mn-ea"/>
              </a:rPr>
              <a:t>要介護高齢者や認知症高齢者の方もできる場面がたくさん得られて、自信の回復にもなります。</a:t>
            </a:r>
          </a:p>
        </p:txBody>
      </p:sp>
      <p:grpSp>
        <p:nvGrpSpPr>
          <p:cNvPr id="1038" name="グループ化 1037">
            <a:extLst>
              <a:ext uri="{FF2B5EF4-FFF2-40B4-BE49-F238E27FC236}">
                <a16:creationId xmlns:a16="http://schemas.microsoft.com/office/drawing/2014/main" id="{7FB27413-6E99-F102-7378-F2E4A9D4E8B9}"/>
              </a:ext>
            </a:extLst>
          </p:cNvPr>
          <p:cNvGrpSpPr/>
          <p:nvPr/>
        </p:nvGrpSpPr>
        <p:grpSpPr>
          <a:xfrm>
            <a:off x="2228853" y="7312821"/>
            <a:ext cx="3529014" cy="1634725"/>
            <a:chOff x="0" y="7532080"/>
            <a:chExt cx="4343401" cy="2011969"/>
          </a:xfrm>
        </p:grpSpPr>
        <p:sp>
          <p:nvSpPr>
            <p:cNvPr id="1039" name="正方形/長方形 1038">
              <a:extLst>
                <a:ext uri="{FF2B5EF4-FFF2-40B4-BE49-F238E27FC236}">
                  <a16:creationId xmlns:a16="http://schemas.microsoft.com/office/drawing/2014/main" id="{BC014AAE-D0AD-5E12-4943-C16B8B2E1108}"/>
                </a:ext>
              </a:extLst>
            </p:cNvPr>
            <p:cNvSpPr/>
            <p:nvPr/>
          </p:nvSpPr>
          <p:spPr>
            <a:xfrm>
              <a:off x="150065" y="7812492"/>
              <a:ext cx="4193336" cy="1731557"/>
            </a:xfrm>
            <a:prstGeom prst="rect">
              <a:avLst/>
            </a:prstGeom>
            <a:noFill/>
            <a:ln w="12700">
              <a:prstDash val="sysDash"/>
              <a:extLst>
                <a:ext uri="{C807C97D-BFC1-408E-A445-0C87EB9F89A2}">
                  <ask:lineSketchStyleProps xmlns:ask="http://schemas.microsoft.com/office/drawing/2018/sketchyshapes" sd="1219033472">
                    <a:custGeom>
                      <a:avLst/>
                      <a:gdLst>
                        <a:gd name="connsiteX0" fmla="*/ 0 w 5967663"/>
                        <a:gd name="connsiteY0" fmla="*/ 0 h 848210"/>
                        <a:gd name="connsiteX1" fmla="*/ 417736 w 5967663"/>
                        <a:gd name="connsiteY1" fmla="*/ 0 h 848210"/>
                        <a:gd name="connsiteX2" fmla="*/ 1133856 w 5967663"/>
                        <a:gd name="connsiteY2" fmla="*/ 0 h 848210"/>
                        <a:gd name="connsiteX3" fmla="*/ 1790299 w 5967663"/>
                        <a:gd name="connsiteY3" fmla="*/ 0 h 848210"/>
                        <a:gd name="connsiteX4" fmla="*/ 2208035 w 5967663"/>
                        <a:gd name="connsiteY4" fmla="*/ 0 h 848210"/>
                        <a:gd name="connsiteX5" fmla="*/ 2745125 w 5967663"/>
                        <a:gd name="connsiteY5" fmla="*/ 0 h 848210"/>
                        <a:gd name="connsiteX6" fmla="*/ 3461245 w 5967663"/>
                        <a:gd name="connsiteY6" fmla="*/ 0 h 848210"/>
                        <a:gd name="connsiteX7" fmla="*/ 4058011 w 5967663"/>
                        <a:gd name="connsiteY7" fmla="*/ 0 h 848210"/>
                        <a:gd name="connsiteX8" fmla="*/ 4714454 w 5967663"/>
                        <a:gd name="connsiteY8" fmla="*/ 0 h 848210"/>
                        <a:gd name="connsiteX9" fmla="*/ 5251543 w 5967663"/>
                        <a:gd name="connsiteY9" fmla="*/ 0 h 848210"/>
                        <a:gd name="connsiteX10" fmla="*/ 5967663 w 5967663"/>
                        <a:gd name="connsiteY10" fmla="*/ 0 h 848210"/>
                        <a:gd name="connsiteX11" fmla="*/ 5967663 w 5967663"/>
                        <a:gd name="connsiteY11" fmla="*/ 441069 h 848210"/>
                        <a:gd name="connsiteX12" fmla="*/ 5967663 w 5967663"/>
                        <a:gd name="connsiteY12" fmla="*/ 848210 h 848210"/>
                        <a:gd name="connsiteX13" fmla="*/ 5549927 w 5967663"/>
                        <a:gd name="connsiteY13" fmla="*/ 848210 h 848210"/>
                        <a:gd name="connsiteX14" fmla="*/ 5132190 w 5967663"/>
                        <a:gd name="connsiteY14" fmla="*/ 848210 h 848210"/>
                        <a:gd name="connsiteX15" fmla="*/ 4475747 w 5967663"/>
                        <a:gd name="connsiteY15" fmla="*/ 848210 h 848210"/>
                        <a:gd name="connsiteX16" fmla="*/ 4058011 w 5967663"/>
                        <a:gd name="connsiteY16" fmla="*/ 848210 h 848210"/>
                        <a:gd name="connsiteX17" fmla="*/ 3461245 w 5967663"/>
                        <a:gd name="connsiteY17" fmla="*/ 848210 h 848210"/>
                        <a:gd name="connsiteX18" fmla="*/ 2983832 w 5967663"/>
                        <a:gd name="connsiteY18" fmla="*/ 848210 h 848210"/>
                        <a:gd name="connsiteX19" fmla="*/ 2387065 w 5967663"/>
                        <a:gd name="connsiteY19" fmla="*/ 848210 h 848210"/>
                        <a:gd name="connsiteX20" fmla="*/ 1790299 w 5967663"/>
                        <a:gd name="connsiteY20" fmla="*/ 848210 h 848210"/>
                        <a:gd name="connsiteX21" fmla="*/ 1193533 w 5967663"/>
                        <a:gd name="connsiteY21" fmla="*/ 848210 h 848210"/>
                        <a:gd name="connsiteX22" fmla="*/ 596766 w 5967663"/>
                        <a:gd name="connsiteY22" fmla="*/ 848210 h 848210"/>
                        <a:gd name="connsiteX23" fmla="*/ 0 w 5967663"/>
                        <a:gd name="connsiteY23" fmla="*/ 848210 h 848210"/>
                        <a:gd name="connsiteX24" fmla="*/ 0 w 5967663"/>
                        <a:gd name="connsiteY24" fmla="*/ 415623 h 848210"/>
                        <a:gd name="connsiteX25" fmla="*/ 0 w 5967663"/>
                        <a:gd name="connsiteY25" fmla="*/ 0 h 848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7663" h="848210" fill="none" extrusionOk="0">
                          <a:moveTo>
                            <a:pt x="0" y="0"/>
                          </a:moveTo>
                          <a:cubicBezTo>
                            <a:pt x="143330" y="-18310"/>
                            <a:pt x="321441" y="32480"/>
                            <a:pt x="417736" y="0"/>
                          </a:cubicBezTo>
                          <a:cubicBezTo>
                            <a:pt x="514031" y="-32480"/>
                            <a:pt x="813145" y="21999"/>
                            <a:pt x="1133856" y="0"/>
                          </a:cubicBezTo>
                          <a:cubicBezTo>
                            <a:pt x="1454567" y="-21999"/>
                            <a:pt x="1647758" y="64200"/>
                            <a:pt x="1790299" y="0"/>
                          </a:cubicBezTo>
                          <a:cubicBezTo>
                            <a:pt x="1932840" y="-64200"/>
                            <a:pt x="2066300" y="12853"/>
                            <a:pt x="2208035" y="0"/>
                          </a:cubicBezTo>
                          <a:cubicBezTo>
                            <a:pt x="2349770" y="-12853"/>
                            <a:pt x="2502212" y="3678"/>
                            <a:pt x="2745125" y="0"/>
                          </a:cubicBezTo>
                          <a:cubicBezTo>
                            <a:pt x="2988038" y="-3678"/>
                            <a:pt x="3268202" y="46945"/>
                            <a:pt x="3461245" y="0"/>
                          </a:cubicBezTo>
                          <a:cubicBezTo>
                            <a:pt x="3654288" y="-46945"/>
                            <a:pt x="3808788" y="23469"/>
                            <a:pt x="4058011" y="0"/>
                          </a:cubicBezTo>
                          <a:cubicBezTo>
                            <a:pt x="4307234" y="-23469"/>
                            <a:pt x="4387784" y="63867"/>
                            <a:pt x="4714454" y="0"/>
                          </a:cubicBezTo>
                          <a:cubicBezTo>
                            <a:pt x="5041124" y="-63867"/>
                            <a:pt x="4989641" y="16715"/>
                            <a:pt x="5251543" y="0"/>
                          </a:cubicBezTo>
                          <a:cubicBezTo>
                            <a:pt x="5513445" y="-16715"/>
                            <a:pt x="5671220" y="85562"/>
                            <a:pt x="5967663" y="0"/>
                          </a:cubicBezTo>
                          <a:cubicBezTo>
                            <a:pt x="5967949" y="190621"/>
                            <a:pt x="5945379" y="277107"/>
                            <a:pt x="5967663" y="441069"/>
                          </a:cubicBezTo>
                          <a:cubicBezTo>
                            <a:pt x="5989947" y="605031"/>
                            <a:pt x="5937405" y="748127"/>
                            <a:pt x="5967663" y="848210"/>
                          </a:cubicBezTo>
                          <a:cubicBezTo>
                            <a:pt x="5764768" y="859985"/>
                            <a:pt x="5750471" y="826757"/>
                            <a:pt x="5549927" y="848210"/>
                          </a:cubicBezTo>
                          <a:cubicBezTo>
                            <a:pt x="5349383" y="869663"/>
                            <a:pt x="5336992" y="799671"/>
                            <a:pt x="5132190" y="848210"/>
                          </a:cubicBezTo>
                          <a:cubicBezTo>
                            <a:pt x="4927388" y="896749"/>
                            <a:pt x="4700010" y="806246"/>
                            <a:pt x="4475747" y="848210"/>
                          </a:cubicBezTo>
                          <a:cubicBezTo>
                            <a:pt x="4251484" y="890174"/>
                            <a:pt x="4149484" y="800424"/>
                            <a:pt x="4058011" y="848210"/>
                          </a:cubicBezTo>
                          <a:cubicBezTo>
                            <a:pt x="3966538" y="895996"/>
                            <a:pt x="3584113" y="778717"/>
                            <a:pt x="3461245" y="848210"/>
                          </a:cubicBezTo>
                          <a:cubicBezTo>
                            <a:pt x="3338377" y="917703"/>
                            <a:pt x="3183458" y="834863"/>
                            <a:pt x="2983832" y="848210"/>
                          </a:cubicBezTo>
                          <a:cubicBezTo>
                            <a:pt x="2784206" y="861557"/>
                            <a:pt x="2623750" y="799003"/>
                            <a:pt x="2387065" y="848210"/>
                          </a:cubicBezTo>
                          <a:cubicBezTo>
                            <a:pt x="2150380" y="897417"/>
                            <a:pt x="1931596" y="798378"/>
                            <a:pt x="1790299" y="848210"/>
                          </a:cubicBezTo>
                          <a:cubicBezTo>
                            <a:pt x="1649002" y="898042"/>
                            <a:pt x="1429316" y="779512"/>
                            <a:pt x="1193533" y="848210"/>
                          </a:cubicBezTo>
                          <a:cubicBezTo>
                            <a:pt x="957750" y="916908"/>
                            <a:pt x="808777" y="824777"/>
                            <a:pt x="596766" y="848210"/>
                          </a:cubicBezTo>
                          <a:cubicBezTo>
                            <a:pt x="384755" y="871643"/>
                            <a:pt x="233006" y="832872"/>
                            <a:pt x="0" y="848210"/>
                          </a:cubicBezTo>
                          <a:cubicBezTo>
                            <a:pt x="-34840" y="666600"/>
                            <a:pt x="26121" y="618482"/>
                            <a:pt x="0" y="415623"/>
                          </a:cubicBezTo>
                          <a:cubicBezTo>
                            <a:pt x="-26121" y="212764"/>
                            <a:pt x="42655" y="144974"/>
                            <a:pt x="0" y="0"/>
                          </a:cubicBezTo>
                          <a:close/>
                        </a:path>
                        <a:path w="5967663" h="848210" stroke="0" extrusionOk="0">
                          <a:moveTo>
                            <a:pt x="0" y="0"/>
                          </a:moveTo>
                          <a:cubicBezTo>
                            <a:pt x="241959" y="-18870"/>
                            <a:pt x="406053" y="28305"/>
                            <a:pt x="537090" y="0"/>
                          </a:cubicBezTo>
                          <a:cubicBezTo>
                            <a:pt x="668127" y="-28305"/>
                            <a:pt x="765407" y="26082"/>
                            <a:pt x="954826" y="0"/>
                          </a:cubicBezTo>
                          <a:cubicBezTo>
                            <a:pt x="1144245" y="-26082"/>
                            <a:pt x="1314661" y="36015"/>
                            <a:pt x="1670946" y="0"/>
                          </a:cubicBezTo>
                          <a:cubicBezTo>
                            <a:pt x="2027231" y="-36015"/>
                            <a:pt x="1974684" y="55451"/>
                            <a:pt x="2208035" y="0"/>
                          </a:cubicBezTo>
                          <a:cubicBezTo>
                            <a:pt x="2441386" y="-55451"/>
                            <a:pt x="2624836" y="97"/>
                            <a:pt x="2745125" y="0"/>
                          </a:cubicBezTo>
                          <a:cubicBezTo>
                            <a:pt x="2865414" y="-97"/>
                            <a:pt x="3305103" y="27986"/>
                            <a:pt x="3461245" y="0"/>
                          </a:cubicBezTo>
                          <a:cubicBezTo>
                            <a:pt x="3617387" y="-27986"/>
                            <a:pt x="3718822" y="19693"/>
                            <a:pt x="3938658" y="0"/>
                          </a:cubicBezTo>
                          <a:cubicBezTo>
                            <a:pt x="4158494" y="-19693"/>
                            <a:pt x="4331703" y="68688"/>
                            <a:pt x="4654777" y="0"/>
                          </a:cubicBezTo>
                          <a:cubicBezTo>
                            <a:pt x="4977851" y="-68688"/>
                            <a:pt x="5111431" y="66661"/>
                            <a:pt x="5370897" y="0"/>
                          </a:cubicBezTo>
                          <a:cubicBezTo>
                            <a:pt x="5630363" y="-66661"/>
                            <a:pt x="5727349" y="47707"/>
                            <a:pt x="5967663" y="0"/>
                          </a:cubicBezTo>
                          <a:cubicBezTo>
                            <a:pt x="5996185" y="91820"/>
                            <a:pt x="5943465" y="228195"/>
                            <a:pt x="5967663" y="441069"/>
                          </a:cubicBezTo>
                          <a:cubicBezTo>
                            <a:pt x="5991861" y="653943"/>
                            <a:pt x="5935140" y="722695"/>
                            <a:pt x="5967663" y="848210"/>
                          </a:cubicBezTo>
                          <a:cubicBezTo>
                            <a:pt x="5782788" y="866153"/>
                            <a:pt x="5701225" y="819392"/>
                            <a:pt x="5549927" y="848210"/>
                          </a:cubicBezTo>
                          <a:cubicBezTo>
                            <a:pt x="5398629" y="877028"/>
                            <a:pt x="5063784" y="777551"/>
                            <a:pt x="4833807" y="848210"/>
                          </a:cubicBezTo>
                          <a:cubicBezTo>
                            <a:pt x="4603830" y="918869"/>
                            <a:pt x="4485450" y="791189"/>
                            <a:pt x="4356394" y="848210"/>
                          </a:cubicBezTo>
                          <a:cubicBezTo>
                            <a:pt x="4227338" y="905231"/>
                            <a:pt x="3921226" y="837348"/>
                            <a:pt x="3759628" y="848210"/>
                          </a:cubicBezTo>
                          <a:cubicBezTo>
                            <a:pt x="3598030" y="859072"/>
                            <a:pt x="3371022" y="825152"/>
                            <a:pt x="3043508" y="848210"/>
                          </a:cubicBezTo>
                          <a:cubicBezTo>
                            <a:pt x="2715994" y="871268"/>
                            <a:pt x="2635776" y="784748"/>
                            <a:pt x="2446742" y="848210"/>
                          </a:cubicBezTo>
                          <a:cubicBezTo>
                            <a:pt x="2257708" y="911672"/>
                            <a:pt x="2200769" y="827878"/>
                            <a:pt x="2029005" y="848210"/>
                          </a:cubicBezTo>
                          <a:cubicBezTo>
                            <a:pt x="1857241" y="868542"/>
                            <a:pt x="1696664" y="813847"/>
                            <a:pt x="1551592" y="848210"/>
                          </a:cubicBezTo>
                          <a:cubicBezTo>
                            <a:pt x="1406520" y="882573"/>
                            <a:pt x="1161949" y="802707"/>
                            <a:pt x="835473" y="848210"/>
                          </a:cubicBezTo>
                          <a:cubicBezTo>
                            <a:pt x="508997" y="893713"/>
                            <a:pt x="192548" y="831646"/>
                            <a:pt x="0" y="848210"/>
                          </a:cubicBezTo>
                          <a:cubicBezTo>
                            <a:pt x="-42330" y="764814"/>
                            <a:pt x="46738" y="535574"/>
                            <a:pt x="0" y="441069"/>
                          </a:cubicBezTo>
                          <a:cubicBezTo>
                            <a:pt x="-46738" y="346564"/>
                            <a:pt x="3331" y="195691"/>
                            <a:pt x="0" y="0"/>
                          </a:cubicBezTo>
                          <a:close/>
                        </a:path>
                      </a:pathLst>
                    </a:custGeom>
                    <ask:type>
                      <ask:lineSketchNone/>
                    </ask:type>
                  </ask:lineSketchStyleProps>
                </a:ext>
              </a:extLs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300" dirty="0"/>
                <a:t>主催　○○</a:t>
              </a:r>
              <a:r>
                <a:rPr lang="en-US" altLang="ja-JP" sz="1300" dirty="0"/>
                <a:t>××</a:t>
              </a:r>
              <a:r>
                <a:rPr lang="ja-JP" altLang="en-US" sz="1300" dirty="0"/>
                <a:t>デイサービス</a:t>
              </a:r>
            </a:p>
            <a:p>
              <a:r>
                <a:rPr lang="en-US" altLang="ja-JP" sz="1137" dirty="0"/>
                <a:t>【</a:t>
              </a:r>
              <a:r>
                <a:rPr lang="ja-JP" altLang="en-US" sz="1137" dirty="0"/>
                <a:t>定　員</a:t>
              </a:r>
              <a:r>
                <a:rPr lang="en-US" altLang="ja-JP" sz="1137" dirty="0"/>
                <a:t>】</a:t>
              </a:r>
              <a:r>
                <a:rPr lang="ja-JP" altLang="en-US" sz="1137" dirty="0"/>
                <a:t>　○名　★参加費：１５００円</a:t>
              </a:r>
            </a:p>
            <a:p>
              <a:r>
                <a:rPr lang="en-US" altLang="ja-JP" sz="1137" dirty="0"/>
                <a:t>【</a:t>
              </a:r>
              <a:r>
                <a:rPr lang="ja-JP" altLang="en-US" sz="1137" dirty="0"/>
                <a:t>開催日時</a:t>
              </a:r>
              <a:r>
                <a:rPr lang="en-US" altLang="ja-JP" sz="1137" dirty="0"/>
                <a:t>】</a:t>
              </a:r>
              <a:r>
                <a:rPr lang="ja-JP" altLang="en-US" sz="1137" dirty="0"/>
                <a:t>令和７年○月○日（日）</a:t>
              </a:r>
            </a:p>
            <a:p>
              <a:r>
                <a:rPr lang="ja-JP" altLang="en-US" sz="1137" dirty="0"/>
                <a:t>　　　　　　</a:t>
              </a:r>
              <a:r>
                <a:rPr lang="en-US" altLang="ja-JP" sz="1137" dirty="0"/>
                <a:t>11</a:t>
              </a:r>
              <a:r>
                <a:rPr lang="ja-JP" altLang="en-US" sz="1137" dirty="0"/>
                <a:t>：</a:t>
              </a:r>
              <a:r>
                <a:rPr lang="en-US" altLang="ja-JP" sz="1137" dirty="0"/>
                <a:t>00</a:t>
              </a:r>
              <a:r>
                <a:rPr lang="ja-JP" altLang="en-US" sz="1137" dirty="0"/>
                <a:t>～</a:t>
              </a:r>
              <a:r>
                <a:rPr lang="en-US" altLang="ja-JP" sz="1137" dirty="0"/>
                <a:t>12</a:t>
              </a:r>
              <a:r>
                <a:rPr lang="ja-JP" altLang="en-US" sz="1137" dirty="0"/>
                <a:t>：</a:t>
              </a:r>
              <a:r>
                <a:rPr lang="en-US" altLang="ja-JP" sz="1137" dirty="0"/>
                <a:t>00</a:t>
              </a:r>
              <a:r>
                <a:rPr lang="ja-JP" altLang="en-US" sz="1137" dirty="0"/>
                <a:t>（</a:t>
              </a:r>
              <a:r>
                <a:rPr lang="en-US" altLang="ja-JP" sz="1137" dirty="0"/>
                <a:t>10:30</a:t>
              </a:r>
              <a:r>
                <a:rPr lang="ja-JP" altLang="en-US" sz="1137" dirty="0"/>
                <a:t>開場）</a:t>
              </a:r>
              <a:endParaRPr lang="en-US" altLang="ja-JP" sz="1137" dirty="0"/>
            </a:p>
            <a:p>
              <a:r>
                <a:rPr lang="en-US" altLang="ja-JP" sz="1137" dirty="0"/>
                <a:t>【</a:t>
              </a:r>
              <a:r>
                <a:rPr lang="ja-JP" altLang="en-US" sz="1137" dirty="0"/>
                <a:t>会　場</a:t>
              </a:r>
              <a:r>
                <a:rPr lang="en-US" altLang="ja-JP" sz="1137" dirty="0"/>
                <a:t>】</a:t>
              </a:r>
              <a:r>
                <a:rPr lang="ja-JP" altLang="en-US" sz="1137" dirty="0"/>
                <a:t>　デイサービス▲▲</a:t>
              </a:r>
            </a:p>
            <a:p>
              <a:r>
                <a:rPr lang="ja-JP" altLang="en-US" sz="1137" dirty="0"/>
                <a:t>　　　　　　電話：</a:t>
              </a:r>
              <a:endParaRPr lang="en-US" altLang="ja-JP" sz="1137" dirty="0"/>
            </a:p>
            <a:p>
              <a:r>
                <a:rPr lang="ja-JP" altLang="en-US" sz="1137" dirty="0"/>
                <a:t>　　　　　　住所：</a:t>
              </a:r>
            </a:p>
          </p:txBody>
        </p:sp>
        <p:sp>
          <p:nvSpPr>
            <p:cNvPr id="1040" name="Rectangle 18">
              <a:extLst>
                <a:ext uri="{FF2B5EF4-FFF2-40B4-BE49-F238E27FC236}">
                  <a16:creationId xmlns:a16="http://schemas.microsoft.com/office/drawing/2014/main" id="{7F8D6084-8214-50A0-7837-AD6A3BD89305}"/>
                </a:ext>
              </a:extLst>
            </p:cNvPr>
            <p:cNvSpPr>
              <a:spLocks noChangeArrowheads="1"/>
            </p:cNvSpPr>
            <p:nvPr/>
          </p:nvSpPr>
          <p:spPr bwMode="auto">
            <a:xfrm>
              <a:off x="0" y="7532080"/>
              <a:ext cx="3905250" cy="30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r>
                <a:rPr lang="ja-JP" altLang="en-US" sz="1137" dirty="0">
                  <a:latin typeface="+mn-ea"/>
                </a:rPr>
                <a:t>◇受講ご希望の方は事前にお電話ください。</a:t>
              </a:r>
              <a:endParaRPr lang="ja-JP" altLang="ja-JP" sz="1300" dirty="0">
                <a:latin typeface="+mn-ea"/>
              </a:endParaRPr>
            </a:p>
          </p:txBody>
        </p:sp>
      </p:grpSp>
      <p:sp>
        <p:nvSpPr>
          <p:cNvPr id="1041" name="テキスト ボックス 1040">
            <a:extLst>
              <a:ext uri="{FF2B5EF4-FFF2-40B4-BE49-F238E27FC236}">
                <a16:creationId xmlns:a16="http://schemas.microsoft.com/office/drawing/2014/main" id="{B87B79D7-C888-9A25-AB57-C72C387EBB82}"/>
              </a:ext>
            </a:extLst>
          </p:cNvPr>
          <p:cNvSpPr txBox="1"/>
          <p:nvPr/>
        </p:nvSpPr>
        <p:spPr>
          <a:xfrm>
            <a:off x="1082040" y="5941762"/>
            <a:ext cx="8288179" cy="800219"/>
          </a:xfrm>
          <a:prstGeom prst="rect">
            <a:avLst/>
          </a:prstGeom>
          <a:noFill/>
        </p:spPr>
        <p:txBody>
          <a:bodyPr wrap="square">
            <a:spAutoFit/>
          </a:bodyPr>
          <a:lstStyle/>
          <a:p>
            <a:r>
              <a:rPr lang="ja-JP" altLang="en-US" b="1" dirty="0">
                <a:latin typeface="+mn-ea"/>
              </a:rPr>
              <a:t>介護スタッフ募集中</a:t>
            </a:r>
            <a:r>
              <a:rPr lang="en-US" altLang="ja-JP" b="1" dirty="0">
                <a:latin typeface="+mn-ea"/>
              </a:rPr>
              <a:t>!!</a:t>
            </a:r>
            <a:r>
              <a:rPr lang="ja-JP" altLang="en-US" sz="1137" dirty="0">
                <a:latin typeface="+mn-ea"/>
              </a:rPr>
              <a:t>　</a:t>
            </a:r>
            <a:endParaRPr lang="en-US" altLang="ja-JP" sz="1137" dirty="0">
              <a:latin typeface="+mn-ea"/>
            </a:endParaRPr>
          </a:p>
          <a:p>
            <a:r>
              <a:rPr lang="ja-JP" altLang="en-US" sz="1400" dirty="0">
                <a:latin typeface="+mn-ea"/>
              </a:rPr>
              <a:t>　実践士講座を無料で受講し資格も取得できます。高齢者の脳の元気に貢献しながら楽しく働けます。</a:t>
            </a:r>
            <a:endParaRPr lang="en-US" altLang="ja-JP" sz="1400" dirty="0">
              <a:latin typeface="+mn-ea"/>
            </a:endParaRPr>
          </a:p>
          <a:p>
            <a:r>
              <a:rPr lang="ja-JP" altLang="en-US" sz="1400" dirty="0">
                <a:latin typeface="+mn-ea"/>
              </a:rPr>
              <a:t>　毎月、多様なプログラムが届くので、レクの考案準備の負担も他社と比べて少なくて済みます。</a:t>
            </a:r>
          </a:p>
        </p:txBody>
      </p:sp>
      <p:pic>
        <p:nvPicPr>
          <p:cNvPr id="1043" name="図 1042">
            <a:extLst>
              <a:ext uri="{FF2B5EF4-FFF2-40B4-BE49-F238E27FC236}">
                <a16:creationId xmlns:a16="http://schemas.microsoft.com/office/drawing/2014/main" id="{04BDFF0B-2F29-E372-DAD6-84719B924D22}"/>
              </a:ext>
            </a:extLst>
          </p:cNvPr>
          <p:cNvPicPr>
            <a:picLocks noChangeAspect="1"/>
          </p:cNvPicPr>
          <p:nvPr/>
        </p:nvPicPr>
        <p:blipFill>
          <a:blip r:embed="rId11">
            <a:extLst>
              <a:ext uri="{BEBA8EAE-BF5A-486C-A8C5-ECC9F3942E4B}">
                <a14:imgProps xmlns:a14="http://schemas.microsoft.com/office/drawing/2010/main">
                  <a14:imgLayer r:embed="rId12">
                    <a14:imgEffect>
                      <a14:brightnessContrast bright="40000"/>
                    </a14:imgEffect>
                  </a14:imgLayer>
                </a14:imgProps>
              </a:ext>
            </a:extLst>
          </a:blip>
          <a:stretch>
            <a:fillRect/>
          </a:stretch>
        </p:blipFill>
        <p:spPr>
          <a:xfrm>
            <a:off x="3306831" y="1143000"/>
            <a:ext cx="5730737" cy="161552"/>
          </a:xfrm>
          <a:prstGeom prst="rect">
            <a:avLst/>
          </a:prstGeom>
        </p:spPr>
      </p:pic>
      <p:pic>
        <p:nvPicPr>
          <p:cNvPr id="12" name="図 11">
            <a:extLst>
              <a:ext uri="{FF2B5EF4-FFF2-40B4-BE49-F238E27FC236}">
                <a16:creationId xmlns:a16="http://schemas.microsoft.com/office/drawing/2014/main" id="{0683C7BC-2D44-C525-DB7E-A4E0590C6C8F}"/>
              </a:ext>
            </a:extLst>
          </p:cNvPr>
          <p:cNvPicPr>
            <a:picLocks noChangeAspect="1"/>
          </p:cNvPicPr>
          <p:nvPr/>
        </p:nvPicPr>
        <p:blipFill>
          <a:blip r:embed="rId13" cstate="print">
            <a:extLst>
              <a:ext uri="{BEBA8EAE-BF5A-486C-A8C5-ECC9F3942E4B}">
                <a14:imgProps xmlns:a14="http://schemas.microsoft.com/office/drawing/2010/main">
                  <a14:imgLayer r:embed="rId14">
                    <a14:imgEffect>
                      <a14:brightnessContrast bright="40000"/>
                    </a14:imgEffect>
                  </a14:imgLayer>
                </a14:imgProps>
              </a:ext>
              <a:ext uri="{28A0092B-C50C-407E-A947-70E740481C1C}">
                <a14:useLocalDpi xmlns:a14="http://schemas.microsoft.com/office/drawing/2010/main"/>
              </a:ext>
            </a:extLst>
          </a:blip>
          <a:stretch>
            <a:fillRect/>
          </a:stretch>
        </p:blipFill>
        <p:spPr>
          <a:xfrm>
            <a:off x="2824436" y="1298679"/>
            <a:ext cx="945086" cy="711813"/>
          </a:xfrm>
          <a:prstGeom prst="rect">
            <a:avLst/>
          </a:prstGeom>
        </p:spPr>
      </p:pic>
      <p:sp>
        <p:nvSpPr>
          <p:cNvPr id="1045" name="テキスト ボックス 1044">
            <a:extLst>
              <a:ext uri="{FF2B5EF4-FFF2-40B4-BE49-F238E27FC236}">
                <a16:creationId xmlns:a16="http://schemas.microsoft.com/office/drawing/2014/main" id="{2518BD83-7441-5E2A-E94F-34C7D2CCD90C}"/>
              </a:ext>
            </a:extLst>
          </p:cNvPr>
          <p:cNvSpPr txBox="1"/>
          <p:nvPr/>
        </p:nvSpPr>
        <p:spPr>
          <a:xfrm rot="21442606">
            <a:off x="6108045" y="5775812"/>
            <a:ext cx="3792195" cy="338554"/>
          </a:xfrm>
          <a:prstGeom prst="rect">
            <a:avLst/>
          </a:prstGeom>
          <a:noFill/>
        </p:spPr>
        <p:txBody>
          <a:bodyPr wrap="square">
            <a:spAutoFit/>
          </a:bodyPr>
          <a:lstStyle/>
          <a:p>
            <a:r>
              <a:rPr lang="ja-JP" altLang="en-US" sz="1600" b="1" dirty="0">
                <a:latin typeface="+mn-ea"/>
              </a:rPr>
              <a:t>お問い合わせは、デイサービスまで！</a:t>
            </a:r>
            <a:endParaRPr lang="en-US" altLang="ja-JP" sz="1600" b="1" dirty="0">
              <a:latin typeface="+mn-ea"/>
            </a:endParaRPr>
          </a:p>
        </p:txBody>
      </p:sp>
    </p:spTree>
    <p:extLst>
      <p:ext uri="{BB962C8B-B14F-4D97-AF65-F5344CB8AC3E}">
        <p14:creationId xmlns:p14="http://schemas.microsoft.com/office/powerpoint/2010/main" val="30846796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398</Words>
  <Application>Microsoft Office PowerPoint</Application>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2025-01-08T04:43:15Z</dcterms:created>
  <dcterms:modified xsi:type="dcterms:W3CDTF">2025-01-08T04:43:29Z</dcterms:modified>
</cp:coreProperties>
</file>