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</p:sldIdLst>
  <p:sldSz cx="9906000" cy="684053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19505"/>
            <a:ext cx="8420100" cy="2381521"/>
          </a:xfrm>
        </p:spPr>
        <p:txBody>
          <a:bodyPr anchor="b"/>
          <a:lstStyle>
            <a:lvl1pPr algn="ctr">
              <a:defRPr sz="598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592866"/>
            <a:ext cx="7429500" cy="1651546"/>
          </a:xfrm>
        </p:spPr>
        <p:txBody>
          <a:bodyPr/>
          <a:lstStyle>
            <a:lvl1pPr marL="0" indent="0" algn="ctr">
              <a:buNone/>
              <a:defRPr sz="2394"/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97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4195"/>
            <a:ext cx="2135981" cy="579704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4195"/>
            <a:ext cx="6284119" cy="579704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65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4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5386"/>
            <a:ext cx="8543925" cy="2845473"/>
          </a:xfrm>
        </p:spPr>
        <p:txBody>
          <a:bodyPr anchor="b"/>
          <a:lstStyle>
            <a:lvl1pPr>
              <a:defRPr sz="598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77779"/>
            <a:ext cx="8543925" cy="1496367"/>
          </a:xfrm>
        </p:spPr>
        <p:txBody>
          <a:bodyPr/>
          <a:lstStyle>
            <a:lvl1pPr marL="0" indent="0">
              <a:buNone/>
              <a:defRPr sz="2394">
                <a:solidFill>
                  <a:schemeClr val="tx1"/>
                </a:solidFill>
              </a:defRPr>
            </a:lvl1pPr>
            <a:lvl2pPr marL="456057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1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17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22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285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34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3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456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95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0976"/>
            <a:ext cx="4210050" cy="43402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0976"/>
            <a:ext cx="4210050" cy="43402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59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4197"/>
            <a:ext cx="8543925" cy="1322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76882"/>
            <a:ext cx="4190702" cy="821814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498697"/>
            <a:ext cx="4190702" cy="36752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76882"/>
            <a:ext cx="4211340" cy="821814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498697"/>
            <a:ext cx="4211340" cy="36752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8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46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09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6036"/>
            <a:ext cx="3194943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4912"/>
            <a:ext cx="5014913" cy="4861216"/>
          </a:xfrm>
        </p:spPr>
        <p:txBody>
          <a:bodyPr/>
          <a:lstStyle>
            <a:lvl1pPr>
              <a:defRPr sz="3192"/>
            </a:lvl1pPr>
            <a:lvl2pPr>
              <a:defRPr sz="2793"/>
            </a:lvl2pPr>
            <a:lvl3pPr>
              <a:defRPr sz="2394"/>
            </a:lvl3pPr>
            <a:lvl4pPr>
              <a:defRPr sz="1995"/>
            </a:lvl4pPr>
            <a:lvl5pPr>
              <a:defRPr sz="1995"/>
            </a:lvl5pPr>
            <a:lvl6pPr>
              <a:defRPr sz="1995"/>
            </a:lvl6pPr>
            <a:lvl7pPr>
              <a:defRPr sz="1995"/>
            </a:lvl7pPr>
            <a:lvl8pPr>
              <a:defRPr sz="1995"/>
            </a:lvl8pPr>
            <a:lvl9pPr>
              <a:defRPr sz="19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2161"/>
            <a:ext cx="3194943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36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6036"/>
            <a:ext cx="3194943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4912"/>
            <a:ext cx="5014913" cy="4861216"/>
          </a:xfrm>
        </p:spPr>
        <p:txBody>
          <a:bodyPr anchor="t"/>
          <a:lstStyle>
            <a:lvl1pPr marL="0" indent="0">
              <a:buNone/>
              <a:defRPr sz="3192"/>
            </a:lvl1pPr>
            <a:lvl2pPr marL="456057" indent="0">
              <a:buNone/>
              <a:defRPr sz="2793"/>
            </a:lvl2pPr>
            <a:lvl3pPr marL="912114" indent="0">
              <a:buNone/>
              <a:defRPr sz="2394"/>
            </a:lvl3pPr>
            <a:lvl4pPr marL="1368171" indent="0">
              <a:buNone/>
              <a:defRPr sz="1995"/>
            </a:lvl4pPr>
            <a:lvl5pPr marL="1824228" indent="0">
              <a:buNone/>
              <a:defRPr sz="1995"/>
            </a:lvl5pPr>
            <a:lvl6pPr marL="2280285" indent="0">
              <a:buNone/>
              <a:defRPr sz="1995"/>
            </a:lvl6pPr>
            <a:lvl7pPr marL="2736342" indent="0">
              <a:buNone/>
              <a:defRPr sz="1995"/>
            </a:lvl7pPr>
            <a:lvl8pPr marL="3192399" indent="0">
              <a:buNone/>
              <a:defRPr sz="1995"/>
            </a:lvl8pPr>
            <a:lvl9pPr marL="3648456" indent="0">
              <a:buNone/>
              <a:defRPr sz="199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2161"/>
            <a:ext cx="3194943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6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4197"/>
            <a:ext cx="8543925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0976"/>
            <a:ext cx="8543925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40167"/>
            <a:ext cx="2228850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AC7D-089B-48EF-9E3C-B6A183DD5B16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40167"/>
            <a:ext cx="3343275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40167"/>
            <a:ext cx="2228850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5A21-4185-4676-9850-3C8DCCA4D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08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2114" rtl="0" eaLnBrk="1" latinLnBrk="0" hangingPunct="1">
        <a:lnSpc>
          <a:spcPct val="90000"/>
        </a:lnSpc>
        <a:spcBef>
          <a:spcPct val="0"/>
        </a:spcBef>
        <a:buNone/>
        <a:defRPr kumimoji="1" sz="43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029" indent="-228029" algn="l" defTabSz="91211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kumimoji="1" sz="27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86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140143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96200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2052257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508314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1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8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5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7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1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8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5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399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6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図 53">
            <a:extLst>
              <a:ext uri="{FF2B5EF4-FFF2-40B4-BE49-F238E27FC236}">
                <a16:creationId xmlns:a16="http://schemas.microsoft.com/office/drawing/2014/main" id="{89CC2355-5124-85CC-4BB4-06DCAB9B613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5646" y="2859314"/>
            <a:ext cx="3547294" cy="1807829"/>
          </a:xfrm>
          <a:prstGeom prst="rect">
            <a:avLst/>
          </a:prstGeom>
        </p:spPr>
      </p:pic>
      <p:sp>
        <p:nvSpPr>
          <p:cNvPr id="75" name="四角形: 角を丸くする 74">
            <a:extLst>
              <a:ext uri="{FF2B5EF4-FFF2-40B4-BE49-F238E27FC236}">
                <a16:creationId xmlns:a16="http://schemas.microsoft.com/office/drawing/2014/main" id="{DB175EA6-7D5C-14CD-7D52-C849E68DF9A6}"/>
              </a:ext>
            </a:extLst>
          </p:cNvPr>
          <p:cNvSpPr/>
          <p:nvPr/>
        </p:nvSpPr>
        <p:spPr>
          <a:xfrm>
            <a:off x="6923297" y="1618462"/>
            <a:ext cx="2895619" cy="136891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63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  </a:t>
            </a: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ペーパーと向き合い、　　　　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「できた！」を積み重ね、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自信を回復しながら鍛える。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C40BB7B-B72E-9FFD-1A88-AE4EBFDBBFC2}"/>
              </a:ext>
            </a:extLst>
          </p:cNvPr>
          <p:cNvSpPr/>
          <p:nvPr/>
        </p:nvSpPr>
        <p:spPr>
          <a:xfrm>
            <a:off x="3953115" y="1611203"/>
            <a:ext cx="2895619" cy="136891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63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  </a:t>
            </a: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レク感覚で楽しみながら、</a:t>
            </a:r>
            <a:endParaRPr lang="en-US" altLang="ja-JP" sz="16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 認知機能、活動参加機能</a:t>
            </a:r>
            <a:endParaRPr lang="en-US" altLang="ja-JP" sz="16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 を高める。</a:t>
            </a: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D0F83075-A074-6601-E5BB-82A4EA052FA9}"/>
              </a:ext>
            </a:extLst>
          </p:cNvPr>
          <p:cNvSpPr/>
          <p:nvPr/>
        </p:nvSpPr>
        <p:spPr>
          <a:xfrm>
            <a:off x="3960372" y="3171488"/>
            <a:ext cx="2895619" cy="136891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63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  </a:t>
            </a: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「立ち座り」「歩く」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「上肢動作」など</a:t>
            </a:r>
            <a:r>
              <a:rPr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ADL</a:t>
            </a: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不可欠な筋力を鍛える。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6B1780-A1AC-6D3B-770D-A625455FC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231086" cy="1181254"/>
          </a:xfrm>
        </p:spPr>
        <p:txBody>
          <a:bodyPr>
            <a:normAutofit/>
          </a:bodyPr>
          <a:lstStyle/>
          <a:p>
            <a:pPr algn="l"/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NHK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で紹介の、効果が実証された「らくしゅう式 脳機能訓練🄬」を毎日提供！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4800" dirty="0"/>
              <a:t>〇〇〇デイサービス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6AD2CC-1E54-D086-1F6E-FFE5267DF646}"/>
              </a:ext>
            </a:extLst>
          </p:cNvPr>
          <p:cNvSpPr/>
          <p:nvPr/>
        </p:nvSpPr>
        <p:spPr>
          <a:xfrm rot="21384017">
            <a:off x="5829346" y="490784"/>
            <a:ext cx="3833078" cy="346879"/>
          </a:xfrm>
          <a:prstGeom prst="rect">
            <a:avLst/>
          </a:prstGeom>
          <a:noFill/>
        </p:spPr>
        <p:txBody>
          <a:bodyPr wrap="none" lIns="69204" tIns="34602" rIns="69204" bIns="34602">
            <a:spAutoFit/>
          </a:bodyPr>
          <a:lstStyle/>
          <a:p>
            <a:pPr algn="ctr"/>
            <a:r>
              <a:rPr lang="ja-JP" alt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脳の元気がカラダの元気につながる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03DAF4-54EE-D7EA-9C8F-76613011D8F1}"/>
              </a:ext>
            </a:extLst>
          </p:cNvPr>
          <p:cNvSpPr/>
          <p:nvPr/>
        </p:nvSpPr>
        <p:spPr>
          <a:xfrm>
            <a:off x="5150611" y="1005719"/>
            <a:ext cx="4791675" cy="346879"/>
          </a:xfrm>
          <a:prstGeom prst="rect">
            <a:avLst/>
          </a:prstGeom>
          <a:noFill/>
        </p:spPr>
        <p:txBody>
          <a:bodyPr wrap="none" lIns="69204" tIns="34602" rIns="69204" bIns="34602">
            <a:spAutoFit/>
          </a:bodyPr>
          <a:lstStyle/>
          <a:p>
            <a:pPr algn="ctr"/>
            <a:r>
              <a:rPr lang="ja-JP" alt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「今日もできた！」で意欲</a:t>
            </a:r>
            <a:r>
              <a:rPr lang="en-US" altLang="ja-JP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</a:t>
            </a:r>
            <a:r>
              <a:rPr lang="ja-JP" alt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・自信も回復。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887FDF0-8ADC-BA18-E245-5E66546B2E35}"/>
              </a:ext>
            </a:extLst>
          </p:cNvPr>
          <p:cNvCxnSpPr>
            <a:cxnSpLocks/>
          </p:cNvCxnSpPr>
          <p:nvPr/>
        </p:nvCxnSpPr>
        <p:spPr>
          <a:xfrm>
            <a:off x="114886" y="1361799"/>
            <a:ext cx="9791114" cy="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直角三角形 9">
            <a:extLst>
              <a:ext uri="{FF2B5EF4-FFF2-40B4-BE49-F238E27FC236}">
                <a16:creationId xmlns:a16="http://schemas.microsoft.com/office/drawing/2014/main" id="{D016E8C4-D549-597E-B965-38275AAECBB9}"/>
              </a:ext>
            </a:extLst>
          </p:cNvPr>
          <p:cNvSpPr/>
          <p:nvPr/>
        </p:nvSpPr>
        <p:spPr>
          <a:xfrm rot="5400000">
            <a:off x="4129910" y="1428913"/>
            <a:ext cx="431872" cy="78547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49042" rtlCol="0" anchor="ctr" anchorCtr="1"/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77B7D35-0346-96DD-5669-125805A6989E}"/>
              </a:ext>
            </a:extLst>
          </p:cNvPr>
          <p:cNvCxnSpPr>
            <a:cxnSpLocks/>
          </p:cNvCxnSpPr>
          <p:nvPr/>
        </p:nvCxnSpPr>
        <p:spPr>
          <a:xfrm>
            <a:off x="0" y="6130196"/>
            <a:ext cx="9906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: 手操作入力 22">
            <a:extLst>
              <a:ext uri="{FF2B5EF4-FFF2-40B4-BE49-F238E27FC236}">
                <a16:creationId xmlns:a16="http://schemas.microsoft.com/office/drawing/2014/main" id="{BCD91267-729D-B064-D989-12100253AE47}"/>
              </a:ext>
            </a:extLst>
          </p:cNvPr>
          <p:cNvSpPr/>
          <p:nvPr/>
        </p:nvSpPr>
        <p:spPr>
          <a:xfrm>
            <a:off x="4443160" y="2485451"/>
            <a:ext cx="2343242" cy="368059"/>
          </a:xfrm>
          <a:prstGeom prst="flowChartManualIn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レク型・脳機能訓練</a:t>
            </a: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6117669D-80B3-F04D-B909-0DE3918EB7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736" y="4932455"/>
            <a:ext cx="795921" cy="1068975"/>
          </a:xfrm>
          <a:prstGeom prst="rect">
            <a:avLst/>
          </a:prstGeom>
        </p:spPr>
      </p:pic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1EE61B44-3EE2-A191-9C63-8915750ECDF5}"/>
              </a:ext>
            </a:extLst>
          </p:cNvPr>
          <p:cNvCxnSpPr>
            <a:cxnSpLocks/>
          </p:cNvCxnSpPr>
          <p:nvPr/>
        </p:nvCxnSpPr>
        <p:spPr>
          <a:xfrm>
            <a:off x="6990773" y="4820980"/>
            <a:ext cx="2915227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01B40F8-C3D3-3DCC-6597-B9A69FDE36FB}"/>
              </a:ext>
            </a:extLst>
          </p:cNvPr>
          <p:cNvSpPr txBox="1"/>
          <p:nvPr/>
        </p:nvSpPr>
        <p:spPr>
          <a:xfrm>
            <a:off x="7759369" y="5178762"/>
            <a:ext cx="2146631" cy="930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0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脳科学者　篠原　菊紀　氏</a:t>
            </a:r>
          </a:p>
          <a:p>
            <a:r>
              <a:rPr lang="zh-TW" altLang="en-US" sz="90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公立諏訪東京理科大学教授</a:t>
            </a:r>
            <a:endParaRPr lang="en-US" altLang="zh-TW" sz="908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8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■著書</a:t>
            </a:r>
            <a:r>
              <a:rPr lang="en-US" altLang="ja-JP" sz="908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908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「ボケない脳をつくる」「子ども</a:t>
            </a:r>
            <a:endParaRPr lang="en-US" altLang="ja-JP" sz="908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908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908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が勉強好きになる子育て」など多数</a:t>
            </a:r>
            <a:endParaRPr lang="en-US" altLang="ja-JP" sz="908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en-US" altLang="ja-JP" sz="90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TV:</a:t>
            </a:r>
            <a:r>
              <a:rPr lang="ja-JP" altLang="en-US" sz="90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ＮＨＫ「クローズアップ現代」ほか</a:t>
            </a:r>
            <a:endParaRPr lang="en-US" altLang="ja-JP" sz="908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908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16F1B9E4-A984-9B7A-CD7D-20AC7ABB6A06}"/>
              </a:ext>
            </a:extLst>
          </p:cNvPr>
          <p:cNvSpPr/>
          <p:nvPr/>
        </p:nvSpPr>
        <p:spPr>
          <a:xfrm>
            <a:off x="7839732" y="4893951"/>
            <a:ext cx="1594554" cy="27313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623" bIns="13623" rtlCol="0" anchor="ctr"/>
          <a:lstStyle/>
          <a:p>
            <a:pPr algn="ctr"/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指導・推薦の先生</a:t>
            </a:r>
          </a:p>
        </p:txBody>
      </p:sp>
      <p:sp>
        <p:nvSpPr>
          <p:cNvPr id="51" name="字幕 2">
            <a:extLst>
              <a:ext uri="{FF2B5EF4-FFF2-40B4-BE49-F238E27FC236}">
                <a16:creationId xmlns:a16="http://schemas.microsoft.com/office/drawing/2014/main" id="{FD9AD1D5-FEA5-5AF2-56A2-653C4F7AD57F}"/>
              </a:ext>
            </a:extLst>
          </p:cNvPr>
          <p:cNvSpPr txBox="1">
            <a:spLocks/>
          </p:cNvSpPr>
          <p:nvPr/>
        </p:nvSpPr>
        <p:spPr>
          <a:xfrm>
            <a:off x="351688" y="6181060"/>
            <a:ext cx="4774729" cy="659478"/>
          </a:xfrm>
          <a:prstGeom prst="rect">
            <a:avLst/>
          </a:prstGeom>
        </p:spPr>
        <p:txBody>
          <a:bodyPr vert="horz" lIns="69204" tIns="34602" rIns="69204" bIns="34602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/>
              <a:t>〇〇〇デイサービス　（特長やモットーを記入）</a:t>
            </a:r>
            <a:endParaRPr lang="en-US" altLang="ja-JP" sz="1200" dirty="0"/>
          </a:p>
          <a:p>
            <a:pPr algn="l"/>
            <a:r>
              <a:rPr lang="ja-JP" altLang="en-US" sz="1200" dirty="0"/>
              <a:t>　ご見学、大歓迎！ 事前にお電話をお願いします。　　　　　　　　　　　　　　　　</a:t>
            </a:r>
          </a:p>
        </p:txBody>
      </p:sp>
      <p:sp>
        <p:nvSpPr>
          <p:cNvPr id="52" name="字幕 2">
            <a:extLst>
              <a:ext uri="{FF2B5EF4-FFF2-40B4-BE49-F238E27FC236}">
                <a16:creationId xmlns:a16="http://schemas.microsoft.com/office/drawing/2014/main" id="{0D395173-21E7-B8BB-AF40-756381715FB9}"/>
              </a:ext>
            </a:extLst>
          </p:cNvPr>
          <p:cNvSpPr txBox="1">
            <a:spLocks/>
          </p:cNvSpPr>
          <p:nvPr/>
        </p:nvSpPr>
        <p:spPr>
          <a:xfrm>
            <a:off x="4354286" y="6181060"/>
            <a:ext cx="4769785" cy="659478"/>
          </a:xfrm>
          <a:prstGeom prst="rect">
            <a:avLst/>
          </a:prstGeom>
        </p:spPr>
        <p:txBody>
          <a:bodyPr vert="horz" lIns="69204" tIns="34602" rIns="69204" bIns="346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/>
              <a:t>〒〇〇　住所〇〇</a:t>
            </a:r>
            <a:endParaRPr lang="en-US" altLang="ja-JP" sz="1200" dirty="0"/>
          </a:p>
          <a:p>
            <a:pPr algn="l"/>
            <a:r>
              <a:rPr lang="en-US" altLang="ja-JP" sz="1200" dirty="0"/>
              <a:t>TEL</a:t>
            </a:r>
            <a:r>
              <a:rPr lang="ja-JP" altLang="en-US" sz="1200" dirty="0"/>
              <a:t>　　担当：〇〇詳しくはこちら　→　</a:t>
            </a:r>
            <a:r>
              <a:rPr lang="en-US" altLang="ja-JP" sz="1200" dirty="0"/>
              <a:t>http://</a:t>
            </a:r>
            <a:r>
              <a:rPr lang="ja-JP" altLang="en-US" sz="1200" dirty="0"/>
              <a:t>（公式サイト）　　　　　　　　　　　　　　　　</a:t>
            </a:r>
          </a:p>
        </p:txBody>
      </p:sp>
      <p:sp>
        <p:nvSpPr>
          <p:cNvPr id="57" name="字幕 2">
            <a:extLst>
              <a:ext uri="{FF2B5EF4-FFF2-40B4-BE49-F238E27FC236}">
                <a16:creationId xmlns:a16="http://schemas.microsoft.com/office/drawing/2014/main" id="{8E7E2F6F-D124-3072-C080-FB94FD9527CE}"/>
              </a:ext>
            </a:extLst>
          </p:cNvPr>
          <p:cNvSpPr txBox="1">
            <a:spLocks/>
          </p:cNvSpPr>
          <p:nvPr/>
        </p:nvSpPr>
        <p:spPr>
          <a:xfrm>
            <a:off x="203200" y="5001239"/>
            <a:ext cx="3871813" cy="659478"/>
          </a:xfrm>
          <a:prstGeom prst="rect">
            <a:avLst/>
          </a:prstGeom>
        </p:spPr>
        <p:txBody>
          <a:bodyPr vert="horz" lIns="69204" tIns="34602" rIns="69204" bIns="346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/>
              <a:t>写真はイメージです。貴社で「レク型」などに</a:t>
            </a:r>
            <a:endParaRPr lang="en-US" altLang="ja-JP" sz="1200" dirty="0"/>
          </a:p>
          <a:p>
            <a:pPr algn="l"/>
            <a:r>
              <a:rPr lang="ja-JP" altLang="en-US" sz="1200" dirty="0"/>
              <a:t>楽しく取組んでいるときの様子を撮り貼ってください</a:t>
            </a:r>
            <a:endParaRPr lang="en-US" altLang="ja-JP" sz="1200" dirty="0"/>
          </a:p>
          <a:p>
            <a:pPr algn="l"/>
            <a:r>
              <a:rPr lang="ja-JP" altLang="en-US" sz="1200" dirty="0"/>
              <a:t>（元の資料は会員ページに添付してあります）　　　　　　　　　　　　　　　　</a:t>
            </a:r>
          </a:p>
        </p:txBody>
      </p:sp>
      <p:sp>
        <p:nvSpPr>
          <p:cNvPr id="59" name="字幕 2">
            <a:extLst>
              <a:ext uri="{FF2B5EF4-FFF2-40B4-BE49-F238E27FC236}">
                <a16:creationId xmlns:a16="http://schemas.microsoft.com/office/drawing/2014/main" id="{CD42CE65-F484-7B53-5122-B00E3D530C9F}"/>
              </a:ext>
            </a:extLst>
          </p:cNvPr>
          <p:cNvSpPr txBox="1">
            <a:spLocks/>
          </p:cNvSpPr>
          <p:nvPr/>
        </p:nvSpPr>
        <p:spPr>
          <a:xfrm>
            <a:off x="-101600" y="1600047"/>
            <a:ext cx="4165599" cy="1317323"/>
          </a:xfrm>
          <a:prstGeom prst="rect">
            <a:avLst/>
          </a:prstGeom>
        </p:spPr>
        <p:txBody>
          <a:bodyPr vert="horz" lIns="69204" tIns="34602" rIns="69204" bIns="34602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らくしゅう式 脳機能訓練は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「脳活性化プラス・実践士」資格者が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サポート。楽しく効果的に取組めます。　　　　　　　　　　　　　　　　</a:t>
            </a:r>
          </a:p>
        </p:txBody>
      </p:sp>
      <p:sp>
        <p:nvSpPr>
          <p:cNvPr id="68" name="直角三角形 67">
            <a:extLst>
              <a:ext uri="{FF2B5EF4-FFF2-40B4-BE49-F238E27FC236}">
                <a16:creationId xmlns:a16="http://schemas.microsoft.com/office/drawing/2014/main" id="{6BF80EFC-40E7-955F-698B-31A6F6082AD6}"/>
              </a:ext>
            </a:extLst>
          </p:cNvPr>
          <p:cNvSpPr/>
          <p:nvPr/>
        </p:nvSpPr>
        <p:spPr>
          <a:xfrm rot="5400000">
            <a:off x="4137168" y="2989200"/>
            <a:ext cx="431872" cy="78547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49042" rtlCol="0" anchor="ctr" anchorCtr="1"/>
          <a:lstStyle/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フローチャート: 手操作入力 69">
            <a:extLst>
              <a:ext uri="{FF2B5EF4-FFF2-40B4-BE49-F238E27FC236}">
                <a16:creationId xmlns:a16="http://schemas.microsoft.com/office/drawing/2014/main" id="{F9AEFDC1-1391-9D6D-DA12-0CDB57A67CF3}"/>
              </a:ext>
            </a:extLst>
          </p:cNvPr>
          <p:cNvSpPr/>
          <p:nvPr/>
        </p:nvSpPr>
        <p:spPr>
          <a:xfrm>
            <a:off x="4296230" y="4045736"/>
            <a:ext cx="2497429" cy="368059"/>
          </a:xfrm>
          <a:prstGeom prst="flowChartManualIn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座位運動・脳機能訓練</a:t>
            </a: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6AA3DCBA-97B3-F416-8711-CCE3F05C650A}"/>
              </a:ext>
            </a:extLst>
          </p:cNvPr>
          <p:cNvSpPr/>
          <p:nvPr/>
        </p:nvSpPr>
        <p:spPr>
          <a:xfrm>
            <a:off x="4025686" y="4688230"/>
            <a:ext cx="2895619" cy="136891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63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  </a:t>
            </a:r>
            <a:r>
              <a:rPr lang="en-US" altLang="ja-JP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ADL</a:t>
            </a:r>
            <a:r>
              <a:rPr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実働プログラム</a:t>
            </a:r>
            <a:endParaRPr lang="en-US" altLang="ja-JP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IADL</a:t>
            </a:r>
            <a:r>
              <a:rPr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実技プログラム</a:t>
            </a:r>
            <a:endParaRPr lang="en-US" altLang="ja-JP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電話操作、買い物、金銭管理など</a:t>
            </a:r>
            <a:endParaRPr lang="en-US" altLang="ja-JP" sz="14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直角三角形 71">
            <a:extLst>
              <a:ext uri="{FF2B5EF4-FFF2-40B4-BE49-F238E27FC236}">
                <a16:creationId xmlns:a16="http://schemas.microsoft.com/office/drawing/2014/main" id="{87F88B8E-C7BD-8D79-106D-4354D54D9D0B}"/>
              </a:ext>
            </a:extLst>
          </p:cNvPr>
          <p:cNvSpPr/>
          <p:nvPr/>
        </p:nvSpPr>
        <p:spPr>
          <a:xfrm rot="5400000">
            <a:off x="4202481" y="4505942"/>
            <a:ext cx="431872" cy="78547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49042" rtlCol="0" anchor="ctr" anchorCtr="1"/>
          <a:lstStyle/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</a:p>
        </p:txBody>
      </p:sp>
      <p:sp>
        <p:nvSpPr>
          <p:cNvPr id="76" name="直角三角形 75">
            <a:extLst>
              <a:ext uri="{FF2B5EF4-FFF2-40B4-BE49-F238E27FC236}">
                <a16:creationId xmlns:a16="http://schemas.microsoft.com/office/drawing/2014/main" id="{F093836D-71B6-E212-E8B3-016055BD0B66}"/>
              </a:ext>
            </a:extLst>
          </p:cNvPr>
          <p:cNvSpPr/>
          <p:nvPr/>
        </p:nvSpPr>
        <p:spPr>
          <a:xfrm rot="5400000">
            <a:off x="7098073" y="1436173"/>
            <a:ext cx="431872" cy="78547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49042" rtlCol="0" anchor="ctr" anchorCtr="1"/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</a:p>
        </p:txBody>
      </p:sp>
      <p:sp>
        <p:nvSpPr>
          <p:cNvPr id="77" name="フローチャート: 手操作入力 76">
            <a:extLst>
              <a:ext uri="{FF2B5EF4-FFF2-40B4-BE49-F238E27FC236}">
                <a16:creationId xmlns:a16="http://schemas.microsoft.com/office/drawing/2014/main" id="{5AB1CF47-714C-B528-486E-3C28F612B46C}"/>
              </a:ext>
            </a:extLst>
          </p:cNvPr>
          <p:cNvSpPr/>
          <p:nvPr/>
        </p:nvSpPr>
        <p:spPr>
          <a:xfrm>
            <a:off x="7338753" y="2521739"/>
            <a:ext cx="2343242" cy="368059"/>
          </a:xfrm>
          <a:prstGeom prst="flowChartManualIn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学習型・脳機能訓練</a:t>
            </a: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C20BBF8D-13A1-D89E-26BB-8B5A0697E43A}"/>
              </a:ext>
            </a:extLst>
          </p:cNvPr>
          <p:cNvSpPr/>
          <p:nvPr/>
        </p:nvSpPr>
        <p:spPr>
          <a:xfrm>
            <a:off x="6935800" y="3186002"/>
            <a:ext cx="2895619" cy="154565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63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その他の脳機能訓練</a:t>
            </a:r>
            <a:endParaRPr lang="en-US" altLang="ja-JP" sz="16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〇回想会話促進プログラム</a:t>
            </a:r>
            <a:endParaRPr lang="en-US" altLang="ja-JP" sz="14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〇活脳口腔体操</a:t>
            </a:r>
            <a:r>
              <a:rPr lang="en-US" altLang="ja-JP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手指動作訓練</a:t>
            </a:r>
            <a:endParaRPr lang="en-US" altLang="ja-JP" sz="14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〇活脳視覚動作トレーニング</a:t>
            </a:r>
            <a:endParaRPr lang="en-US" altLang="ja-JP" sz="14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〇パズル・すごろく・カード型</a:t>
            </a:r>
            <a:endParaRPr lang="en-US" altLang="ja-JP" sz="14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9" name="直角三角形 78">
            <a:extLst>
              <a:ext uri="{FF2B5EF4-FFF2-40B4-BE49-F238E27FC236}">
                <a16:creationId xmlns:a16="http://schemas.microsoft.com/office/drawing/2014/main" id="{648F2BB8-3813-2387-02E4-1DD9F5586188}"/>
              </a:ext>
            </a:extLst>
          </p:cNvPr>
          <p:cNvSpPr/>
          <p:nvPr/>
        </p:nvSpPr>
        <p:spPr>
          <a:xfrm rot="5400000">
            <a:off x="7112595" y="3003712"/>
            <a:ext cx="431872" cy="78547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49042" rtlCol="0" anchor="ctr" anchorCtr="1"/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738350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321</Words>
  <Application>Microsoft Office PowerPoint</Application>
  <PresentationFormat>ユーザー設定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2024-11-30T03:53:45Z</dcterms:created>
  <dcterms:modified xsi:type="dcterms:W3CDTF">2024-11-30T03:54:22Z</dcterms:modified>
</cp:coreProperties>
</file>