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handoutMasterIdLst>
    <p:handoutMasterId r:id="rId30"/>
  </p:handoutMasterIdLst>
  <p:sldIdLst>
    <p:sldId id="286" r:id="rId2"/>
    <p:sldId id="256" r:id="rId3"/>
    <p:sldId id="307" r:id="rId4"/>
    <p:sldId id="322" r:id="rId5"/>
    <p:sldId id="306" r:id="rId6"/>
    <p:sldId id="308" r:id="rId7"/>
    <p:sldId id="323" r:id="rId8"/>
    <p:sldId id="309" r:id="rId9"/>
    <p:sldId id="310" r:id="rId10"/>
    <p:sldId id="324" r:id="rId11"/>
    <p:sldId id="311" r:id="rId12"/>
    <p:sldId id="312" r:id="rId13"/>
    <p:sldId id="325" r:id="rId14"/>
    <p:sldId id="313" r:id="rId15"/>
    <p:sldId id="314" r:id="rId16"/>
    <p:sldId id="326" r:id="rId17"/>
    <p:sldId id="315" r:id="rId18"/>
    <p:sldId id="316" r:id="rId19"/>
    <p:sldId id="331" r:id="rId20"/>
    <p:sldId id="329" r:id="rId21"/>
    <p:sldId id="330" r:id="rId22"/>
    <p:sldId id="327" r:id="rId23"/>
    <p:sldId id="317" r:id="rId24"/>
    <p:sldId id="318" r:id="rId25"/>
    <p:sldId id="328" r:id="rId26"/>
    <p:sldId id="319" r:id="rId27"/>
    <p:sldId id="320" r:id="rId28"/>
    <p:sldId id="321" r:id="rId29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798"/>
    </p:cViewPr>
  </p:sorterViewPr>
  <p:notesViewPr>
    <p:cSldViewPr>
      <p:cViewPr varScale="1">
        <p:scale>
          <a:sx n="70" d="100"/>
          <a:sy n="70" d="100"/>
        </p:scale>
        <p:origin x="20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3F1B5E0-5974-DD9E-5280-C192826CE7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16705" y="105217"/>
            <a:ext cx="4301543" cy="4724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dirty="0"/>
              <a:t>らくしゅう式　ゆうゆう　スライド教材原稿（一部）　覚える２「一番長いもの」</a:t>
            </a:r>
            <a:r>
              <a:rPr kumimoji="1" lang="en-US" altLang="ja-JP" dirty="0"/>
              <a:t>2024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2</a:t>
            </a:r>
            <a:r>
              <a:rPr kumimoji="1" lang="ja-JP" altLang="en-US" dirty="0"/>
              <a:t>月</a:t>
            </a:r>
          </a:p>
          <a:p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441ED6-26EA-06BD-F334-02E1AF0E5D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E269AF-1041-B8D9-944D-5CF2FC884A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3372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DCDBC-0531-4A51-868B-B1F08F28F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405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92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32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4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38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57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71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5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29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183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23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43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A599D-9047-452D-A0D1-19EB099AA37B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B2E76-8C3C-4ACB-91EC-F810EA2DD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39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Relationship Id="rId6" Type="http://schemas.openxmlformats.org/officeDocument/2006/relationships/image" Target="../media/image13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-1476672" y="780765"/>
            <a:ext cx="7772400" cy="1470025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≪らくしゅう式のポイント≫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2701" y="1817231"/>
            <a:ext cx="83270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ja-JP" altLang="en-US" sz="2800" dirty="0"/>
              <a:t>形や長さを見て比べ、</a:t>
            </a:r>
            <a:endParaRPr lang="en-US" altLang="ja-JP" sz="2800" dirty="0"/>
          </a:p>
          <a:p>
            <a:r>
              <a:rPr kumimoji="1" lang="ja-JP" altLang="en-US" sz="2800" dirty="0"/>
              <a:t>　　図形認識力を鍛えます</a:t>
            </a:r>
            <a:endParaRPr lang="en-US" altLang="ja-JP" sz="2800" dirty="0"/>
          </a:p>
          <a:p>
            <a:pPr marL="342900" indent="-342900">
              <a:buFont typeface="Arial" pitchFamily="34" charset="0"/>
              <a:buChar char="•"/>
            </a:pPr>
            <a:r>
              <a:rPr kumimoji="1" lang="ja-JP" altLang="en-US" sz="2800" dirty="0"/>
              <a:t>判断する力を鍛えます</a:t>
            </a:r>
            <a:endParaRPr kumimoji="1" lang="en-US" altLang="ja-JP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ja-JP" altLang="en-US" sz="2800" dirty="0"/>
              <a:t>指示に対する注意力を鍛えます</a:t>
            </a:r>
            <a:endParaRPr kumimoji="1" lang="en-US" altLang="ja-JP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560" y="1354442"/>
            <a:ext cx="2922756" cy="21920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 Box 10">
            <a:extLst>
              <a:ext uri="{FF2B5EF4-FFF2-40B4-BE49-F238E27FC236}">
                <a16:creationId xmlns:a16="http://schemas.microsoft.com/office/drawing/2014/main" id="{75EF3972-4B9B-CFE5-5C21-1E4930068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6" name="AutoShape 11">
            <a:extLst>
              <a:ext uri="{FF2B5EF4-FFF2-40B4-BE49-F238E27FC236}">
                <a16:creationId xmlns:a16="http://schemas.microsoft.com/office/drawing/2014/main" id="{C47EDC43-E608-03CF-6798-5561B00EE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C8880079-1DA6-978F-8EFE-8BF9F7975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34535726-A436-D49E-289D-5132FF9583FA}"/>
              </a:ext>
            </a:extLst>
          </p:cNvPr>
          <p:cNvSpPr/>
          <p:nvPr/>
        </p:nvSpPr>
        <p:spPr>
          <a:xfrm>
            <a:off x="252122" y="4293095"/>
            <a:ext cx="8753748" cy="1656185"/>
          </a:xfrm>
          <a:prstGeom prst="roundRect">
            <a:avLst>
              <a:gd name="adj" fmla="val 6895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ja-JP" altLang="en-US" sz="2400" dirty="0">
                <a:latin typeface="+mn-ea"/>
              </a:rPr>
              <a:t>パソコンをモニターにつないで</a:t>
            </a:r>
            <a:r>
              <a:rPr kumimoji="1" lang="ja-JP" altLang="en-US" sz="2400" dirty="0">
                <a:latin typeface="+mn-ea"/>
              </a:rPr>
              <a:t>　画面を指し示しながら行います</a:t>
            </a:r>
            <a:endParaRPr kumimoji="1" lang="en-US" altLang="ja-JP" sz="2400" dirty="0">
              <a:latin typeface="+mn-ea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ja-JP" altLang="en-US" sz="2400" dirty="0">
                <a:latin typeface="+mn-ea"/>
              </a:rPr>
              <a:t>参加者の様子に配慮しながら、実践するスピードを調整します</a:t>
            </a:r>
            <a:endParaRPr lang="en-US" altLang="ja-JP" sz="2400" dirty="0">
              <a:latin typeface="+mn-ea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音声無し。マウスで動作するアニメーションつき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3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82"/>
    </mc:Choice>
    <mc:Fallback xmlns="">
      <p:transition spd="slow" advTm="1948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23060" y="2903077"/>
            <a:ext cx="8224555" cy="1154515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つぎへ　いきます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7FFCF8BA-83B7-5E80-FA93-EB363F90C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6ABF2FED-2DA4-2639-C83E-1AD81E74A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BCCFFA4-9F27-D890-59E4-BA4FBE6BC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693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"/>
    </mc:Choice>
    <mc:Fallback xmlns="">
      <p:transition spd="slow" advTm="175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52157">
            <a:off x="2246267" y="1716992"/>
            <a:ext cx="204787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08302"/>
            <a:ext cx="22193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492" y="1556792"/>
            <a:ext cx="20193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98900">
            <a:off x="3652656" y="3991258"/>
            <a:ext cx="257175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C1986E49-E129-EDE4-7E68-B3E8A5086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1F616868-57F4-B23B-872C-21B807E79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FC22908C-1E16-A8C1-6AC8-9852AAFD2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06125" y="857809"/>
            <a:ext cx="7772400" cy="1154515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ひもがあります。一番</a:t>
            </a:r>
            <a:r>
              <a:rPr lang="ja-JP" altLang="en-US" sz="3600" dirty="0">
                <a:solidFill>
                  <a:schemeClr val="accent2"/>
                </a:solidFill>
              </a:rPr>
              <a:t>長いのはどれ？</a:t>
            </a:r>
            <a:endParaRPr kumimoji="1" lang="ja-JP" altLang="en-US" sz="3600" dirty="0">
              <a:solidFill>
                <a:schemeClr val="accent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159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01"/>
    </mc:Choice>
    <mc:Fallback xmlns="">
      <p:transition spd="slow" advTm="1830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620688" y="902675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指でさしましょう。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52157">
            <a:off x="2246267" y="1716992"/>
            <a:ext cx="204787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08302"/>
            <a:ext cx="22193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492" y="1556792"/>
            <a:ext cx="20193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9298900">
            <a:off x="3663521" y="4212209"/>
            <a:ext cx="2436485" cy="231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0855DBF8-1FA7-A6A2-A678-0CA2E86EF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E6F40123-DCA3-8095-2321-EDB41CDC8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DCE9A38D-38DF-1AD1-1DC3-6CE121654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809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07"/>
    </mc:Choice>
    <mc:Fallback xmlns="">
      <p:transition spd="slow" advTm="144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23060" y="2903077"/>
            <a:ext cx="8224555" cy="1154515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つぎへ　いきます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7FFCF8BA-83B7-5E80-FA93-EB363F90C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6ABF2FED-2DA4-2639-C83E-1AD81E74A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BCCFFA4-9F27-D890-59E4-BA4FBE6BC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956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"/>
    </mc:Choice>
    <mc:Fallback xmlns="">
      <p:transition spd="slow" advTm="175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52157">
            <a:off x="2246267" y="1716992"/>
            <a:ext cx="204787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08302"/>
            <a:ext cx="22193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492" y="1556792"/>
            <a:ext cx="20193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98900">
            <a:off x="3652656" y="3991258"/>
            <a:ext cx="257175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092E0ADA-EDF1-3AB3-5909-D179793E6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5CCFF32C-ED70-1136-DAF7-88BB441CF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439BCF05-F3C6-C710-680E-E0AFCED65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282333" y="888918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一番短い</a:t>
            </a:r>
            <a:r>
              <a:rPr lang="ja-JP" alt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のはどれ？</a:t>
            </a:r>
            <a:endParaRPr kumimoji="1" lang="ja-JP" alt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594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03"/>
    </mc:Choice>
    <mc:Fallback xmlns="">
      <p:transition spd="slow" advTm="16403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476672" y="826153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指でさしましょう。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3952157">
            <a:off x="2477307" y="1950575"/>
            <a:ext cx="1815434" cy="2095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08302"/>
            <a:ext cx="22193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492" y="1556792"/>
            <a:ext cx="20193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98900">
            <a:off x="3652656" y="3991258"/>
            <a:ext cx="257175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E22613CB-3C95-DA76-B96F-B5DEB38C1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B2BCC93E-FEB1-F0DD-A844-18634B4F0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58A2A010-1742-4BAB-0EA2-CDDF4B63E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779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67"/>
    </mc:Choice>
    <mc:Fallback xmlns="">
      <p:transition spd="slow" advTm="138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23060" y="2903077"/>
            <a:ext cx="8224555" cy="1154515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つぎへ　いきます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7FFCF8BA-83B7-5E80-FA93-EB363F90C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6ABF2FED-2DA4-2639-C83E-1AD81E74A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BCCFFA4-9F27-D890-59E4-BA4FBE6BC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34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"/>
    </mc:Choice>
    <mc:Fallback xmlns="">
      <p:transition spd="slow" advTm="175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476672" y="857809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一番</a:t>
            </a:r>
            <a:r>
              <a:rPr lang="ja-JP" altLang="en-US" sz="3600" dirty="0">
                <a:solidFill>
                  <a:schemeClr val="accent2"/>
                </a:solidFill>
              </a:rPr>
              <a:t>長いのはどれ？</a:t>
            </a:r>
            <a:endParaRPr kumimoji="1" lang="ja-JP" altLang="en-US" sz="3600" dirty="0">
              <a:solidFill>
                <a:schemeClr val="accent2"/>
              </a:solidFill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17255">
            <a:off x="-82727" y="3968566"/>
            <a:ext cx="45529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57242">
            <a:off x="2275868" y="3540881"/>
            <a:ext cx="457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06211">
            <a:off x="3874940" y="3576637"/>
            <a:ext cx="52959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286" y="5558606"/>
            <a:ext cx="29622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E4C3743C-423D-AD1A-382D-F1A707E6B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DA67F685-95AA-233E-BCCB-C894C96BD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633D554D-735A-3172-818C-8B34857D4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95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46"/>
    </mc:Choice>
    <mc:Fallback xmlns="">
      <p:transition spd="slow" advTm="13746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692453" y="768307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色をいいましょう。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35019">
            <a:off x="898776" y="3091149"/>
            <a:ext cx="45529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25991">
            <a:off x="2275868" y="3540881"/>
            <a:ext cx="457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53303">
            <a:off x="2903793" y="3566344"/>
            <a:ext cx="52959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28429">
            <a:off x="1946516" y="3805821"/>
            <a:ext cx="29622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17BBB58C-7379-0954-2FE4-A4F30CD53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7B62E789-BEE4-76EA-02F8-A46A9A485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1B42FF34-006D-D74A-F8A7-EAFDAB11E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32172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9290">
        <p159:morph option="byObject"/>
      </p:transition>
    </mc:Choice>
    <mc:Fallback xmlns="">
      <p:transition spd="slow" advTm="929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23060" y="2903077"/>
            <a:ext cx="8224555" cy="1154515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つぎへ　いきます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7FFCF8BA-83B7-5E80-FA93-EB363F90C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6ABF2FED-2DA4-2639-C83E-1AD81E74A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BCCFFA4-9F27-D890-59E4-BA4FBE6BC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06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"/>
    </mc:Choice>
    <mc:Fallback xmlns="">
      <p:transition spd="slow" advTm="175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418669" y="1026053"/>
            <a:ext cx="8224555" cy="1154515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一番</a:t>
            </a:r>
            <a:r>
              <a:rPr lang="ja-JP" altLang="en-US" sz="3600" dirty="0">
                <a:solidFill>
                  <a:schemeClr val="accent2"/>
                </a:solidFill>
              </a:rPr>
              <a:t>長いのはどれ？いそいで答えましょう。</a:t>
            </a:r>
            <a:endParaRPr kumimoji="1" lang="ja-JP" altLang="en-US" sz="3600" dirty="0">
              <a:solidFill>
                <a:schemeClr val="accent2"/>
              </a:solidFill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802270" y="2335808"/>
            <a:ext cx="28083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205153" y="4725144"/>
            <a:ext cx="3678899" cy="57606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411760" y="3501008"/>
            <a:ext cx="4536505" cy="576064"/>
          </a:xfrm>
          <a:prstGeom prst="rect">
            <a:avLst/>
          </a:prstGeom>
          <a:solidFill>
            <a:srgbClr val="92D050">
              <a:alpha val="84000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7FFCF8BA-83B7-5E80-FA93-EB363F90C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6ABF2FED-2DA4-2639-C83E-1AD81E74A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BCCFFA4-9F27-D890-59E4-BA4FBE6BC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442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"/>
    </mc:Choice>
    <mc:Fallback xmlns="">
      <p:transition spd="slow" advTm="175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044624" y="805901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一番</a:t>
            </a:r>
            <a:r>
              <a:rPr lang="ja-JP" alt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みじかいのはどれ？</a:t>
            </a:r>
            <a:endParaRPr kumimoji="1" lang="ja-JP" alt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17255">
            <a:off x="-82727" y="3968566"/>
            <a:ext cx="45529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57242">
            <a:off x="2275868" y="3540881"/>
            <a:ext cx="457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06211">
            <a:off x="3874940" y="3576637"/>
            <a:ext cx="52959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286" y="5558606"/>
            <a:ext cx="29622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E4C3743C-423D-AD1A-382D-F1A707E6B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DA67F685-95AA-233E-BCCB-C894C96BD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633D554D-735A-3172-818C-8B34857D4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092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46"/>
    </mc:Choice>
    <mc:Fallback xmlns="">
      <p:transition spd="slow" advTm="13746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692453" y="768307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色をいいましょう。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35019">
            <a:off x="898776" y="3091149"/>
            <a:ext cx="45529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25991">
            <a:off x="2275868" y="3540881"/>
            <a:ext cx="457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53303">
            <a:off x="2903793" y="3566344"/>
            <a:ext cx="52959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28429">
            <a:off x="1946516" y="3805821"/>
            <a:ext cx="29622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17BBB58C-7379-0954-2FE4-A4F30CD53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7B62E789-BEE4-76EA-02F8-A46A9A485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1B42FF34-006D-D74A-F8A7-EAFDAB11E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9165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9290">
        <p159:morph option="byObject"/>
      </p:transition>
    </mc:Choice>
    <mc:Fallback xmlns="">
      <p:transition spd="slow" advTm="929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23060" y="2903077"/>
            <a:ext cx="8224555" cy="1154515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つぎへ　いきます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7FFCF8BA-83B7-5E80-FA93-EB363F90C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6ABF2FED-2DA4-2639-C83E-1AD81E74A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BCCFFA4-9F27-D890-59E4-BA4FBE6BC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038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"/>
    </mc:Choice>
    <mc:Fallback xmlns="">
      <p:transition spd="slow" advTm="175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332656" y="712599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一番長い</a:t>
            </a:r>
            <a:r>
              <a:rPr lang="ja-JP" altLang="en-US" sz="3600" dirty="0">
                <a:solidFill>
                  <a:schemeClr val="accent2"/>
                </a:solidFill>
              </a:rPr>
              <a:t>のはどれ？</a:t>
            </a:r>
            <a:endParaRPr kumimoji="1" lang="ja-JP" altLang="en-US" sz="3600" dirty="0">
              <a:solidFill>
                <a:schemeClr val="accent2"/>
              </a:solidFill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00367">
            <a:off x="613496" y="3805339"/>
            <a:ext cx="27813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25608">
            <a:off x="4365166" y="2315343"/>
            <a:ext cx="32385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27148">
            <a:off x="5743240" y="4369191"/>
            <a:ext cx="2324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97693">
            <a:off x="2914695" y="2095617"/>
            <a:ext cx="223871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8D7EBDD8-56D2-7BB4-CAAA-F5271BF4F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FABBF548-6CD8-FC79-03E4-772B8C0DE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70EBF8A0-9D44-84D0-EF3C-7C72209F4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321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73"/>
    </mc:Choice>
    <mc:Fallback xmlns="">
      <p:transition spd="slow" advTm="12573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632484" y="830380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色をいいましょう。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00367">
            <a:off x="613496" y="3805339"/>
            <a:ext cx="27813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25608">
            <a:off x="4365166" y="2315343"/>
            <a:ext cx="32385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27148">
            <a:off x="5743240" y="4369191"/>
            <a:ext cx="2324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97693">
            <a:off x="2914695" y="2095617"/>
            <a:ext cx="223871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ECBAEEE5-AB4D-BE86-9D6F-D77A2A913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A206CC6A-5950-690F-9FD2-4F4FAD48A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16F59905-8F5A-78C1-9478-320CFAA27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073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92"/>
    </mc:Choice>
    <mc:Fallback xmlns="">
      <p:transition spd="slow" advTm="111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23060" y="2903077"/>
            <a:ext cx="8224555" cy="1154515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つぎへ　いきます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7FFCF8BA-83B7-5E80-FA93-EB363F90C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6ABF2FED-2DA4-2639-C83E-1AD81E74A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BCCFFA4-9F27-D890-59E4-BA4FBE6BC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707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"/>
    </mc:Choice>
    <mc:Fallback xmlns="">
      <p:transition spd="slow" advTm="175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404664" y="913427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一番短い</a:t>
            </a:r>
            <a:r>
              <a:rPr lang="ja-JP" alt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のはどれ？</a:t>
            </a:r>
            <a:endParaRPr kumimoji="1" lang="ja-JP" alt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00367">
            <a:off x="613496" y="3805339"/>
            <a:ext cx="27813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25608">
            <a:off x="4365166" y="2315343"/>
            <a:ext cx="32385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27148">
            <a:off x="5743240" y="4369191"/>
            <a:ext cx="2324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97693">
            <a:off x="2914695" y="2095617"/>
            <a:ext cx="223871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52C7D00D-B003-015F-200D-5F78D842E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E8B87993-5148-9C56-CFBA-5D7C3FAB6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D490E180-BBF8-6BBC-2674-B0C94643C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486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90"/>
    </mc:Choice>
    <mc:Fallback xmlns="">
      <p:transition spd="slow" advTm="1009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404664" y="830380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色をいいましょう。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00367">
            <a:off x="613496" y="3805339"/>
            <a:ext cx="27813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27148">
            <a:off x="5743240" y="4369191"/>
            <a:ext cx="23241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97693">
            <a:off x="2914695" y="2095617"/>
            <a:ext cx="223871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0">
            <a:extLst>
              <a:ext uri="{FF2B5EF4-FFF2-40B4-BE49-F238E27FC236}">
                <a16:creationId xmlns:a16="http://schemas.microsoft.com/office/drawing/2014/main" id="{BF809C6B-C402-4859-F38F-5042365AA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B491DA0F-526E-A953-CEA0-067962171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09291D32-31F0-D693-D704-B805D31B0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25608">
            <a:off x="4365166" y="2315343"/>
            <a:ext cx="32385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3819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15"/>
    </mc:Choice>
    <mc:Fallback xmlns="">
      <p:transition spd="slow" advTm="112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-1476672" y="780765"/>
            <a:ext cx="7772400" cy="1470025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≪らくしゅう式のポイント≫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2701" y="1817231"/>
            <a:ext cx="83270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ja-JP" altLang="en-US" sz="2800" dirty="0"/>
              <a:t>形や長さを見て比べ、</a:t>
            </a:r>
            <a:r>
              <a:rPr kumimoji="1" lang="ja-JP" altLang="en-US" sz="2800" dirty="0"/>
              <a:t>図形認識力を鍛えました</a:t>
            </a:r>
            <a:endParaRPr lang="en-US" altLang="ja-JP" sz="2800" dirty="0"/>
          </a:p>
          <a:p>
            <a:pPr marL="342900" indent="-342900">
              <a:buFont typeface="Arial" pitchFamily="34" charset="0"/>
              <a:buChar char="•"/>
            </a:pPr>
            <a:r>
              <a:rPr kumimoji="1" lang="ja-JP" altLang="en-US" sz="2800" dirty="0"/>
              <a:t>判断する力を鍛えました</a:t>
            </a:r>
            <a:endParaRPr kumimoji="1" lang="en-US" altLang="ja-JP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ja-JP" altLang="en-US" sz="2800" dirty="0"/>
              <a:t>指でさしたり、色を言ったりして、注意力を鍛えました</a:t>
            </a:r>
            <a:endParaRPr lang="en-US" altLang="ja-JP" sz="2800" dirty="0"/>
          </a:p>
          <a:p>
            <a:pPr marL="342900" indent="-342900">
              <a:buFont typeface="Arial" pitchFamily="34" charset="0"/>
              <a:buChar char="•"/>
            </a:pPr>
            <a:endParaRPr kumimoji="1" lang="en-US" altLang="ja-JP" sz="28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057" y="3805153"/>
            <a:ext cx="3622684" cy="2720191"/>
          </a:xfrm>
          <a:prstGeom prst="rect">
            <a:avLst/>
          </a:prstGeom>
        </p:spPr>
      </p:pic>
      <p:sp>
        <p:nvSpPr>
          <p:cNvPr id="2" name="Text Box 10">
            <a:extLst>
              <a:ext uri="{FF2B5EF4-FFF2-40B4-BE49-F238E27FC236}">
                <a16:creationId xmlns:a16="http://schemas.microsoft.com/office/drawing/2014/main" id="{75EF3972-4B9B-CFE5-5C21-1E4930068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6" name="AutoShape 11">
            <a:extLst>
              <a:ext uri="{FF2B5EF4-FFF2-40B4-BE49-F238E27FC236}">
                <a16:creationId xmlns:a16="http://schemas.microsoft.com/office/drawing/2014/main" id="{C47EDC43-E608-03CF-6798-5561B00EE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C8880079-1DA6-978F-8EFE-8BF9F7975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extLst>
      <p:ext uri="{BB962C8B-B14F-4D97-AF65-F5344CB8AC3E}">
        <p14:creationId xmlns:p14="http://schemas.microsoft.com/office/powerpoint/2010/main" val="284875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82"/>
    </mc:Choice>
    <mc:Fallback xmlns="">
      <p:transition spd="slow" advTm="1948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252536" y="1014345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色を言いましょう。</a:t>
            </a:r>
            <a:r>
              <a:rPr kumimoji="1" lang="ja-JP" altLang="en-US" sz="2800" dirty="0">
                <a:solidFill>
                  <a:schemeClr val="accent2"/>
                </a:solidFill>
              </a:rPr>
              <a:t>指をさしてもよい。</a:t>
            </a:r>
            <a:endParaRPr kumimoji="1" lang="ja-JP" altLang="en-US" sz="3600" dirty="0">
              <a:solidFill>
                <a:schemeClr val="accent2"/>
              </a:solidFill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411760" y="2335808"/>
            <a:ext cx="28083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405269" y="4725144"/>
            <a:ext cx="3678899" cy="576064"/>
          </a:xfrm>
          <a:prstGeom prst="rect">
            <a:avLst/>
          </a:prstGeom>
          <a:solidFill>
            <a:srgbClr val="C0504D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411760" y="3501008"/>
            <a:ext cx="4536505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9CF66A81-B9A5-45BF-9D03-F4B529823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2B6DAFBC-88D6-C8A1-844B-56B4D4B62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5986D92B-CA0F-CEBC-F18E-EB46B8489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5450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1203">
        <p159:morph option="byObject"/>
      </p:transition>
    </mc:Choice>
    <mc:Fallback xmlns="">
      <p:transition spd="slow" advTm="11203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23060" y="2903077"/>
            <a:ext cx="8224555" cy="1154515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つぎへ　いきます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7FFCF8BA-83B7-5E80-FA93-EB363F90C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6ABF2FED-2DA4-2639-C83E-1AD81E74A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BCCFFA4-9F27-D890-59E4-BA4FBE6BC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855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"/>
    </mc:Choice>
    <mc:Fallback xmlns="">
      <p:transition spd="slow" advTm="175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472203" y="1029250"/>
            <a:ext cx="7772400" cy="1154515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solidFill>
                  <a:schemeClr val="accent2"/>
                </a:solidFill>
              </a:rPr>
              <a:t>一番</a:t>
            </a:r>
            <a:r>
              <a:rPr lang="ja-JP" altLang="en-US" sz="4000" dirty="0">
                <a:solidFill>
                  <a:schemeClr val="accent2"/>
                </a:solidFill>
              </a:rPr>
              <a:t>長いのはどれですか？</a:t>
            </a:r>
            <a:endParaRPr kumimoji="1" lang="ja-JP" altLang="en-US" sz="4000" dirty="0">
              <a:solidFill>
                <a:schemeClr val="accent2"/>
              </a:solidFill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50976" y="4123432"/>
            <a:ext cx="2808312" cy="5760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322807" y="3403848"/>
            <a:ext cx="3678899" cy="5760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266126" y="2492896"/>
            <a:ext cx="2295743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752493" y="4892724"/>
            <a:ext cx="3253018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8EF14010-AF6C-BFD9-1E3B-6C56DBC00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2B0D3025-3C83-B890-2108-245C85E32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A0A8B6E7-2F33-CA2F-4ACA-0338A7265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64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82"/>
    </mc:Choice>
    <mc:Fallback xmlns="">
      <p:transition spd="slow" advTm="1668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762703" y="1034685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色をいいましょう。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267744" y="4221088"/>
            <a:ext cx="2808312" cy="5760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261253" y="3387688"/>
            <a:ext cx="3678899" cy="5760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266126" y="2564904"/>
            <a:ext cx="2295743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255086" y="5013176"/>
            <a:ext cx="3253018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4B1A1470-32E1-D9D2-64C2-18F5D161E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9" name="AutoShape 11">
            <a:extLst>
              <a:ext uri="{FF2B5EF4-FFF2-40B4-BE49-F238E27FC236}">
                <a16:creationId xmlns:a16="http://schemas.microsoft.com/office/drawing/2014/main" id="{96CDBB05-4A8F-33EC-B372-C5ABBB48C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CF1E8943-8BB5-5E93-DCAE-4B45EF851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17806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3644">
        <p159:morph option="byObject"/>
      </p:transition>
    </mc:Choice>
    <mc:Fallback xmlns="">
      <p:transition spd="slow" advTm="13644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523060" y="2903077"/>
            <a:ext cx="8224555" cy="1154515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つぎへ　いきます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7FFCF8BA-83B7-5E80-FA93-EB363F90C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AutoShape 11">
            <a:extLst>
              <a:ext uri="{FF2B5EF4-FFF2-40B4-BE49-F238E27FC236}">
                <a16:creationId xmlns:a16="http://schemas.microsoft.com/office/drawing/2014/main" id="{6ABF2FED-2DA4-2639-C83E-1AD81E74A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BCCFFA4-9F27-D890-59E4-BA4FBE6BC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471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"/>
    </mc:Choice>
    <mc:Fallback xmlns="">
      <p:transition spd="slow" advTm="175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1188640" y="838249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一番</a:t>
            </a:r>
            <a:r>
              <a:rPr lang="ja-JP" altLang="en-US" sz="3600" dirty="0">
                <a:solidFill>
                  <a:schemeClr val="accent2"/>
                </a:solidFill>
              </a:rPr>
              <a:t>長いのはどれ？</a:t>
            </a:r>
            <a:endParaRPr kumimoji="1" lang="ja-JP" altLang="en-US" sz="3600" dirty="0">
              <a:solidFill>
                <a:schemeClr val="accent2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 rot="19114335">
            <a:off x="3843202" y="2845868"/>
            <a:ext cx="2808312" cy="5760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 rot="20350308">
            <a:off x="1826455" y="5222278"/>
            <a:ext cx="3678899" cy="5760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 rot="1618591">
            <a:off x="5091223" y="4299021"/>
            <a:ext cx="2295743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 rot="1244191">
            <a:off x="1666945" y="2546082"/>
            <a:ext cx="3253018" cy="5760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11369651-A2E4-6339-3358-DFF2E9E93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9" name="AutoShape 11">
            <a:extLst>
              <a:ext uri="{FF2B5EF4-FFF2-40B4-BE49-F238E27FC236}">
                <a16:creationId xmlns:a16="http://schemas.microsoft.com/office/drawing/2014/main" id="{E8A255B6-D058-9D7D-8FC7-10ECD6B62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2F7D1D08-8E62-FC07-0D40-87DFE172E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458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7141"/>
    </mc:Choice>
    <mc:Fallback xmlns="">
      <p:transition advTm="1714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762703" y="1034685"/>
            <a:ext cx="7772400" cy="1154515"/>
          </a:xfrm>
        </p:spPr>
        <p:txBody>
          <a:bodyPr/>
          <a:lstStyle/>
          <a:p>
            <a:r>
              <a:rPr kumimoji="1" lang="ja-JP" altLang="en-US" sz="3600" dirty="0">
                <a:solidFill>
                  <a:schemeClr val="accent2"/>
                </a:solidFill>
              </a:rPr>
              <a:t>色をいいましょう。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1124879" y="1412776"/>
            <a:ext cx="751834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solidFill>
                <a:schemeClr val="accent2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835696" y="5146626"/>
            <a:ext cx="3678899" cy="5760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1844246" y="3212976"/>
            <a:ext cx="2808312" cy="5760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1844246" y="3861048"/>
            <a:ext cx="3253018" cy="5760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1827602" y="4502198"/>
            <a:ext cx="2295743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97C79A80-03E3-CA22-AE2E-53DCB3969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52" y="455573"/>
            <a:ext cx="8477489" cy="32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576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ＭＳ Ｐ明朝"/>
                <a:ea typeface="ＭＳ Ｐ明朝"/>
                <a:cs typeface="+mn-cs"/>
              </a:rPr>
              <a:t>らくしゅう式 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脳機能訓練　　 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【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ゆうゆう</a:t>
            </a:r>
            <a:r>
              <a:rPr kumimoji="0" lang="en-US" altLang="ja-JP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】</a:t>
            </a:r>
            <a:r>
              <a:rPr kumimoji="0" lang="ja-JP" altLang="en-US" sz="1800" kern="0" dirty="0">
                <a:solidFill>
                  <a:srgbClr val="333333"/>
                </a:solidFill>
                <a:latin typeface="ＭＳ Ｐ明朝"/>
                <a:ea typeface="ＭＳ Ｐ明朝"/>
              </a:rPr>
              <a:t>　　　　　　　　　　　　　　　　       脳活性化プラス🄬</a:t>
            </a:r>
            <a:endParaRPr kumimoji="0" lang="ja-JP" alt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9" name="AutoShape 11">
            <a:extLst>
              <a:ext uri="{FF2B5EF4-FFF2-40B4-BE49-F238E27FC236}">
                <a16:creationId xmlns:a16="http://schemas.microsoft.com/office/drawing/2014/main" id="{17203D95-D344-1ED2-5C61-56ED6141C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" y="332656"/>
            <a:ext cx="8826558" cy="573677"/>
          </a:xfrm>
          <a:prstGeom prst="roundRect">
            <a:avLst>
              <a:gd name="adj" fmla="val 21278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3B4802FA-D498-FE27-B26E-B0A0903FE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588" y="455572"/>
            <a:ext cx="1413524" cy="402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54864" tIns="32004" rIns="54864" bIns="32004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視空間認知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24650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5405">
        <p159:morph option="byObject"/>
      </p:transition>
    </mc:Choice>
    <mc:Fallback xmlns="">
      <p:transition spd="slow" advTm="1540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4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3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677</Words>
  <Application>Microsoft Office PowerPoint</Application>
  <PresentationFormat>画面に合わせる (4:3)</PresentationFormat>
  <Paragraphs>94</Paragraphs>
  <Slides>28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3" baseType="lpstr">
      <vt:lpstr>ＭＳ Ｐ明朝</vt:lpstr>
      <vt:lpstr>游ゴシック</vt:lpstr>
      <vt:lpstr>Arial</vt:lpstr>
      <vt:lpstr>Calibri</vt:lpstr>
      <vt:lpstr>Office ​​テーマ</vt:lpstr>
      <vt:lpstr>≪らくしゅう式のポイント≫</vt:lpstr>
      <vt:lpstr>一番長いのはどれ？いそいで答えましょう。</vt:lpstr>
      <vt:lpstr>色を言いましょう。指をさしてもよい。</vt:lpstr>
      <vt:lpstr>つぎへ　いきます</vt:lpstr>
      <vt:lpstr>一番長いのはどれですか？</vt:lpstr>
      <vt:lpstr>色をいいましょう。</vt:lpstr>
      <vt:lpstr>つぎへ　いきます</vt:lpstr>
      <vt:lpstr>一番長いのはどれ？</vt:lpstr>
      <vt:lpstr>色をいいましょう。</vt:lpstr>
      <vt:lpstr>つぎへ　いきます</vt:lpstr>
      <vt:lpstr>ひもがあります。一番長いのはどれ？</vt:lpstr>
      <vt:lpstr>指でさしましょう。</vt:lpstr>
      <vt:lpstr>つぎへ　いきます</vt:lpstr>
      <vt:lpstr>一番短いのはどれ？</vt:lpstr>
      <vt:lpstr>指でさしましょう。</vt:lpstr>
      <vt:lpstr>つぎへ　いきます</vt:lpstr>
      <vt:lpstr>一番長いのはどれ？</vt:lpstr>
      <vt:lpstr>色をいいましょう。</vt:lpstr>
      <vt:lpstr>つぎへ　いきます</vt:lpstr>
      <vt:lpstr>一番みじかいのはどれ？</vt:lpstr>
      <vt:lpstr>色をいいましょう。</vt:lpstr>
      <vt:lpstr>つぎへ　いきます</vt:lpstr>
      <vt:lpstr>一番長いのはどれ？</vt:lpstr>
      <vt:lpstr>色をいいましょう。</vt:lpstr>
      <vt:lpstr>つぎへ　いきます</vt:lpstr>
      <vt:lpstr>一番短いのはどれ？</vt:lpstr>
      <vt:lpstr>色をいいましょう。</vt:lpstr>
      <vt:lpstr>≪らくしゅう式のポイント≫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らくしゅう式脳機能訓練</dc:title>
  <dc:creator/>
  <cp:keywords>ゆうゆう</cp:keywords>
  <cp:lastModifiedBy/>
  <cp:revision>1</cp:revision>
  <dcterms:created xsi:type="dcterms:W3CDTF">2024-01-29T11:50:42Z</dcterms:created>
  <dcterms:modified xsi:type="dcterms:W3CDTF">2024-01-30T08:00:18Z</dcterms:modified>
  <cp:category>脳活性化プラス</cp:category>
</cp:coreProperties>
</file>