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38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67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91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42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49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23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61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976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34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89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61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54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D5F2D1-A256-4029-8614-192A3265DA38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20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6.jpeg"/><Relationship Id="rId4" Type="http://schemas.openxmlformats.org/officeDocument/2006/relationships/image" Target="../media/image2.jpe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98046AF-EE6F-2C6D-C00D-B9E43287438F}"/>
              </a:ext>
            </a:extLst>
          </p:cNvPr>
          <p:cNvSpPr/>
          <p:nvPr/>
        </p:nvSpPr>
        <p:spPr>
          <a:xfrm>
            <a:off x="150261" y="287607"/>
            <a:ext cx="491993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2400" b="1" cap="none" spc="-150" dirty="0">
                <a:ln w="952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らくしゅう式</a:t>
            </a:r>
            <a:endParaRPr lang="en-US" altLang="ja-JP" sz="2400" b="1" cap="none" spc="-150" dirty="0">
              <a:ln w="9525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2400" b="1" spc="-150" dirty="0">
                <a:ln w="952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認知症予防 イベント開催</a:t>
            </a:r>
            <a:r>
              <a:rPr lang="ja-JP" altLang="en-US" sz="2000" b="1" dirty="0">
                <a:ln w="952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</a:t>
            </a:r>
            <a:r>
              <a:rPr lang="ja-JP" altLang="en-US" sz="2400" b="1" dirty="0">
                <a:ln w="952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お知らせ</a:t>
            </a:r>
            <a:endParaRPr lang="ja-JP" altLang="en-US" sz="2400" b="1" cap="none" dirty="0">
              <a:ln w="9525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pic>
        <p:nvPicPr>
          <p:cNvPr id="2063" name="図 2062">
            <a:extLst>
              <a:ext uri="{FF2B5EF4-FFF2-40B4-BE49-F238E27FC236}">
                <a16:creationId xmlns:a16="http://schemas.microsoft.com/office/drawing/2014/main" id="{FD8A3274-A234-6235-8A5B-CE3AF7CB28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 l="15489" t="10889" r="16119" b="10053"/>
          <a:stretch/>
        </p:blipFill>
        <p:spPr>
          <a:xfrm>
            <a:off x="2568389" y="4254823"/>
            <a:ext cx="309282" cy="357518"/>
          </a:xfrm>
          <a:prstGeom prst="rect">
            <a:avLst/>
          </a:prstGeom>
        </p:spPr>
      </p:pic>
      <p:sp>
        <p:nvSpPr>
          <p:cNvPr id="2057" name="正方形/長方形 2056">
            <a:extLst>
              <a:ext uri="{FF2B5EF4-FFF2-40B4-BE49-F238E27FC236}">
                <a16:creationId xmlns:a16="http://schemas.microsoft.com/office/drawing/2014/main" id="{D7712E08-9504-0F71-2CFF-28C38C4181A7}"/>
              </a:ext>
            </a:extLst>
          </p:cNvPr>
          <p:cNvSpPr/>
          <p:nvPr/>
        </p:nvSpPr>
        <p:spPr>
          <a:xfrm>
            <a:off x="133332" y="1121454"/>
            <a:ext cx="4842080" cy="61887"/>
          </a:xfrm>
          <a:custGeom>
            <a:avLst/>
            <a:gdLst>
              <a:gd name="connsiteX0" fmla="*/ 0 w 4842080"/>
              <a:gd name="connsiteY0" fmla="*/ 0 h 61887"/>
              <a:gd name="connsiteX1" fmla="*/ 643305 w 4842080"/>
              <a:gd name="connsiteY1" fmla="*/ 0 h 61887"/>
              <a:gd name="connsiteX2" fmla="*/ 1189768 w 4842080"/>
              <a:gd name="connsiteY2" fmla="*/ 0 h 61887"/>
              <a:gd name="connsiteX3" fmla="*/ 1978335 w 4842080"/>
              <a:gd name="connsiteY3" fmla="*/ 0 h 61887"/>
              <a:gd name="connsiteX4" fmla="*/ 2621640 w 4842080"/>
              <a:gd name="connsiteY4" fmla="*/ 0 h 61887"/>
              <a:gd name="connsiteX5" fmla="*/ 3264945 w 4842080"/>
              <a:gd name="connsiteY5" fmla="*/ 0 h 61887"/>
              <a:gd name="connsiteX6" fmla="*/ 4053512 w 4842080"/>
              <a:gd name="connsiteY6" fmla="*/ 0 h 61887"/>
              <a:gd name="connsiteX7" fmla="*/ 4842080 w 4842080"/>
              <a:gd name="connsiteY7" fmla="*/ 0 h 61887"/>
              <a:gd name="connsiteX8" fmla="*/ 4842080 w 4842080"/>
              <a:gd name="connsiteY8" fmla="*/ 61886 h 61887"/>
              <a:gd name="connsiteX9" fmla="*/ 4247195 w 4842080"/>
              <a:gd name="connsiteY9" fmla="*/ 61886 h 61887"/>
              <a:gd name="connsiteX10" fmla="*/ 3555469 w 4842080"/>
              <a:gd name="connsiteY10" fmla="*/ 61886 h 61887"/>
              <a:gd name="connsiteX11" fmla="*/ 2863744 w 4842080"/>
              <a:gd name="connsiteY11" fmla="*/ 61886 h 61887"/>
              <a:gd name="connsiteX12" fmla="*/ 2220439 w 4842080"/>
              <a:gd name="connsiteY12" fmla="*/ 61886 h 61887"/>
              <a:gd name="connsiteX13" fmla="*/ 1431872 w 4842080"/>
              <a:gd name="connsiteY13" fmla="*/ 61886 h 61887"/>
              <a:gd name="connsiteX14" fmla="*/ 643305 w 4842080"/>
              <a:gd name="connsiteY14" fmla="*/ 61886 h 61887"/>
              <a:gd name="connsiteX15" fmla="*/ 0 w 4842080"/>
              <a:gd name="connsiteY15" fmla="*/ 61886 h 61887"/>
              <a:gd name="connsiteX16" fmla="*/ 0 w 4842080"/>
              <a:gd name="connsiteY16" fmla="*/ 0 h 6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842080" h="61887" extrusionOk="0">
                <a:moveTo>
                  <a:pt x="0" y="0"/>
                </a:moveTo>
                <a:cubicBezTo>
                  <a:pt x="185857" y="-18982"/>
                  <a:pt x="375639" y="6535"/>
                  <a:pt x="643305" y="0"/>
                </a:cubicBezTo>
                <a:cubicBezTo>
                  <a:pt x="894130" y="21894"/>
                  <a:pt x="996896" y="-26935"/>
                  <a:pt x="1189768" y="0"/>
                </a:cubicBezTo>
                <a:cubicBezTo>
                  <a:pt x="1318543" y="50222"/>
                  <a:pt x="1655555" y="80190"/>
                  <a:pt x="1978335" y="0"/>
                </a:cubicBezTo>
                <a:cubicBezTo>
                  <a:pt x="2262432" y="-22092"/>
                  <a:pt x="2419644" y="-8459"/>
                  <a:pt x="2621640" y="0"/>
                </a:cubicBezTo>
                <a:cubicBezTo>
                  <a:pt x="2891430" y="28967"/>
                  <a:pt x="3023911" y="-24164"/>
                  <a:pt x="3264945" y="0"/>
                </a:cubicBezTo>
                <a:cubicBezTo>
                  <a:pt x="3467296" y="-21675"/>
                  <a:pt x="3682230" y="-9199"/>
                  <a:pt x="4053512" y="0"/>
                </a:cubicBezTo>
                <a:cubicBezTo>
                  <a:pt x="4385492" y="22210"/>
                  <a:pt x="4441736" y="16129"/>
                  <a:pt x="4842080" y="0"/>
                </a:cubicBezTo>
                <a:cubicBezTo>
                  <a:pt x="4842411" y="28979"/>
                  <a:pt x="4842971" y="35985"/>
                  <a:pt x="4842080" y="61886"/>
                </a:cubicBezTo>
                <a:cubicBezTo>
                  <a:pt x="4555879" y="44701"/>
                  <a:pt x="4536733" y="52655"/>
                  <a:pt x="4247195" y="61886"/>
                </a:cubicBezTo>
                <a:cubicBezTo>
                  <a:pt x="3980632" y="100168"/>
                  <a:pt x="3896975" y="74522"/>
                  <a:pt x="3555469" y="61886"/>
                </a:cubicBezTo>
                <a:cubicBezTo>
                  <a:pt x="3416395" y="103587"/>
                  <a:pt x="3215332" y="71928"/>
                  <a:pt x="2863744" y="61886"/>
                </a:cubicBezTo>
                <a:cubicBezTo>
                  <a:pt x="2707766" y="9572"/>
                  <a:pt x="2437726" y="65330"/>
                  <a:pt x="2220439" y="61886"/>
                </a:cubicBezTo>
                <a:cubicBezTo>
                  <a:pt x="1919943" y="34282"/>
                  <a:pt x="1657620" y="-8022"/>
                  <a:pt x="1431872" y="61886"/>
                </a:cubicBezTo>
                <a:cubicBezTo>
                  <a:pt x="1070417" y="33721"/>
                  <a:pt x="898159" y="31497"/>
                  <a:pt x="643305" y="61886"/>
                </a:cubicBezTo>
                <a:cubicBezTo>
                  <a:pt x="352875" y="41800"/>
                  <a:pt x="185981" y="40741"/>
                  <a:pt x="0" y="61886"/>
                </a:cubicBezTo>
                <a:cubicBezTo>
                  <a:pt x="397" y="37742"/>
                  <a:pt x="-409" y="23076"/>
                  <a:pt x="0" y="0"/>
                </a:cubicBezTo>
                <a:close/>
              </a:path>
            </a:pathLst>
          </a:custGeom>
          <a:noFill/>
          <a:ln w="9525"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842080"/>
                      <a:gd name="connsiteY0" fmla="*/ 0 h 61887"/>
                      <a:gd name="connsiteX1" fmla="*/ 643305 w 4842080"/>
                      <a:gd name="connsiteY1" fmla="*/ 0 h 61887"/>
                      <a:gd name="connsiteX2" fmla="*/ 1189768 w 4842080"/>
                      <a:gd name="connsiteY2" fmla="*/ 0 h 61887"/>
                      <a:gd name="connsiteX3" fmla="*/ 1978335 w 4842080"/>
                      <a:gd name="connsiteY3" fmla="*/ 0 h 61887"/>
                      <a:gd name="connsiteX4" fmla="*/ 2621640 w 4842080"/>
                      <a:gd name="connsiteY4" fmla="*/ 0 h 61887"/>
                      <a:gd name="connsiteX5" fmla="*/ 3264945 w 4842080"/>
                      <a:gd name="connsiteY5" fmla="*/ 0 h 61887"/>
                      <a:gd name="connsiteX6" fmla="*/ 4053512 w 4842080"/>
                      <a:gd name="connsiteY6" fmla="*/ 0 h 61887"/>
                      <a:gd name="connsiteX7" fmla="*/ 4842080 w 4842080"/>
                      <a:gd name="connsiteY7" fmla="*/ 0 h 61887"/>
                      <a:gd name="connsiteX8" fmla="*/ 4842080 w 4842080"/>
                      <a:gd name="connsiteY8" fmla="*/ 61886 h 61887"/>
                      <a:gd name="connsiteX9" fmla="*/ 4247195 w 4842080"/>
                      <a:gd name="connsiteY9" fmla="*/ 61886 h 61887"/>
                      <a:gd name="connsiteX10" fmla="*/ 3555469 w 4842080"/>
                      <a:gd name="connsiteY10" fmla="*/ 61886 h 61887"/>
                      <a:gd name="connsiteX11" fmla="*/ 2863744 w 4842080"/>
                      <a:gd name="connsiteY11" fmla="*/ 61886 h 61887"/>
                      <a:gd name="connsiteX12" fmla="*/ 2220439 w 4842080"/>
                      <a:gd name="connsiteY12" fmla="*/ 61886 h 61887"/>
                      <a:gd name="connsiteX13" fmla="*/ 1431872 w 4842080"/>
                      <a:gd name="connsiteY13" fmla="*/ 61886 h 61887"/>
                      <a:gd name="connsiteX14" fmla="*/ 643305 w 4842080"/>
                      <a:gd name="connsiteY14" fmla="*/ 61886 h 61887"/>
                      <a:gd name="connsiteX15" fmla="*/ 0 w 4842080"/>
                      <a:gd name="connsiteY15" fmla="*/ 61886 h 61887"/>
                      <a:gd name="connsiteX16" fmla="*/ 0 w 4842080"/>
                      <a:gd name="connsiteY16" fmla="*/ 0 h 618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842080" h="61887" extrusionOk="0">
                        <a:moveTo>
                          <a:pt x="0" y="0"/>
                        </a:moveTo>
                        <a:cubicBezTo>
                          <a:pt x="197009" y="-12103"/>
                          <a:pt x="415977" y="-8605"/>
                          <a:pt x="643305" y="0"/>
                        </a:cubicBezTo>
                        <a:cubicBezTo>
                          <a:pt x="886215" y="20228"/>
                          <a:pt x="1017467" y="-27589"/>
                          <a:pt x="1189768" y="0"/>
                        </a:cubicBezTo>
                        <a:cubicBezTo>
                          <a:pt x="1335456" y="33705"/>
                          <a:pt x="1664231" y="32237"/>
                          <a:pt x="1978335" y="0"/>
                        </a:cubicBezTo>
                        <a:cubicBezTo>
                          <a:pt x="2266553" y="-19837"/>
                          <a:pt x="2403419" y="-16212"/>
                          <a:pt x="2621640" y="0"/>
                        </a:cubicBezTo>
                        <a:cubicBezTo>
                          <a:pt x="2869440" y="26358"/>
                          <a:pt x="3010118" y="4223"/>
                          <a:pt x="3264945" y="0"/>
                        </a:cubicBezTo>
                        <a:cubicBezTo>
                          <a:pt x="3498175" y="-16946"/>
                          <a:pt x="3714326" y="-39417"/>
                          <a:pt x="4053512" y="0"/>
                        </a:cubicBezTo>
                        <a:cubicBezTo>
                          <a:pt x="4386275" y="29681"/>
                          <a:pt x="4443446" y="13753"/>
                          <a:pt x="4842080" y="0"/>
                        </a:cubicBezTo>
                        <a:cubicBezTo>
                          <a:pt x="4840961" y="28167"/>
                          <a:pt x="4841235" y="35568"/>
                          <a:pt x="4842080" y="61886"/>
                        </a:cubicBezTo>
                        <a:cubicBezTo>
                          <a:pt x="4557038" y="44888"/>
                          <a:pt x="4534262" y="50634"/>
                          <a:pt x="4247195" y="61886"/>
                        </a:cubicBezTo>
                        <a:cubicBezTo>
                          <a:pt x="3971509" y="86588"/>
                          <a:pt x="3896266" y="67178"/>
                          <a:pt x="3555469" y="61886"/>
                        </a:cubicBezTo>
                        <a:cubicBezTo>
                          <a:pt x="3396233" y="72530"/>
                          <a:pt x="3199980" y="53123"/>
                          <a:pt x="2863744" y="61886"/>
                        </a:cubicBezTo>
                        <a:cubicBezTo>
                          <a:pt x="2678187" y="35470"/>
                          <a:pt x="2434948" y="78395"/>
                          <a:pt x="2220439" y="61886"/>
                        </a:cubicBezTo>
                        <a:cubicBezTo>
                          <a:pt x="1971664" y="25789"/>
                          <a:pt x="1679368" y="6984"/>
                          <a:pt x="1431872" y="61886"/>
                        </a:cubicBezTo>
                        <a:cubicBezTo>
                          <a:pt x="1115194" y="36900"/>
                          <a:pt x="916255" y="68385"/>
                          <a:pt x="643305" y="61886"/>
                        </a:cubicBezTo>
                        <a:cubicBezTo>
                          <a:pt x="351411" y="61598"/>
                          <a:pt x="203052" y="30773"/>
                          <a:pt x="0" y="61886"/>
                        </a:cubicBezTo>
                        <a:cubicBezTo>
                          <a:pt x="1050" y="36574"/>
                          <a:pt x="-1183" y="2250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4BCE71F-8198-F481-C7AC-2D7CE304D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2065" name="Picture 17">
            <a:extLst>
              <a:ext uri="{FF2B5EF4-FFF2-40B4-BE49-F238E27FC236}">
                <a16:creationId xmlns:a16="http://schemas.microsoft.com/office/drawing/2014/main" id="{584C81CF-D1D9-EBE3-61DC-4F4AD84B6D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243" y="14117544"/>
            <a:ext cx="1653820" cy="107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9">
            <a:extLst>
              <a:ext uri="{FF2B5EF4-FFF2-40B4-BE49-F238E27FC236}">
                <a16:creationId xmlns:a16="http://schemas.microsoft.com/office/drawing/2014/main" id="{08DD2BF5-B8D9-E675-D95A-868AD67E7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048" name="正方形/長方形 2047">
            <a:extLst>
              <a:ext uri="{FF2B5EF4-FFF2-40B4-BE49-F238E27FC236}">
                <a16:creationId xmlns:a16="http://schemas.microsoft.com/office/drawing/2014/main" id="{068E32CB-B775-17F9-47CE-41B7792AF65C}"/>
              </a:ext>
            </a:extLst>
          </p:cNvPr>
          <p:cNvSpPr/>
          <p:nvPr/>
        </p:nvSpPr>
        <p:spPr>
          <a:xfrm>
            <a:off x="131014" y="8288743"/>
            <a:ext cx="4946391" cy="1548808"/>
          </a:xfrm>
          <a:prstGeom prst="rect">
            <a:avLst/>
          </a:prstGeom>
          <a:noFill/>
          <a:ln w="12700">
            <a:prstDash val="sys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967663"/>
                      <a:gd name="connsiteY0" fmla="*/ 0 h 848210"/>
                      <a:gd name="connsiteX1" fmla="*/ 417736 w 5967663"/>
                      <a:gd name="connsiteY1" fmla="*/ 0 h 848210"/>
                      <a:gd name="connsiteX2" fmla="*/ 1133856 w 5967663"/>
                      <a:gd name="connsiteY2" fmla="*/ 0 h 848210"/>
                      <a:gd name="connsiteX3" fmla="*/ 1790299 w 5967663"/>
                      <a:gd name="connsiteY3" fmla="*/ 0 h 848210"/>
                      <a:gd name="connsiteX4" fmla="*/ 2208035 w 5967663"/>
                      <a:gd name="connsiteY4" fmla="*/ 0 h 848210"/>
                      <a:gd name="connsiteX5" fmla="*/ 2745125 w 5967663"/>
                      <a:gd name="connsiteY5" fmla="*/ 0 h 848210"/>
                      <a:gd name="connsiteX6" fmla="*/ 3461245 w 5967663"/>
                      <a:gd name="connsiteY6" fmla="*/ 0 h 848210"/>
                      <a:gd name="connsiteX7" fmla="*/ 4058011 w 5967663"/>
                      <a:gd name="connsiteY7" fmla="*/ 0 h 848210"/>
                      <a:gd name="connsiteX8" fmla="*/ 4714454 w 5967663"/>
                      <a:gd name="connsiteY8" fmla="*/ 0 h 848210"/>
                      <a:gd name="connsiteX9" fmla="*/ 5251543 w 5967663"/>
                      <a:gd name="connsiteY9" fmla="*/ 0 h 848210"/>
                      <a:gd name="connsiteX10" fmla="*/ 5967663 w 5967663"/>
                      <a:gd name="connsiteY10" fmla="*/ 0 h 848210"/>
                      <a:gd name="connsiteX11" fmla="*/ 5967663 w 5967663"/>
                      <a:gd name="connsiteY11" fmla="*/ 441069 h 848210"/>
                      <a:gd name="connsiteX12" fmla="*/ 5967663 w 5967663"/>
                      <a:gd name="connsiteY12" fmla="*/ 848210 h 848210"/>
                      <a:gd name="connsiteX13" fmla="*/ 5549927 w 5967663"/>
                      <a:gd name="connsiteY13" fmla="*/ 848210 h 848210"/>
                      <a:gd name="connsiteX14" fmla="*/ 5132190 w 5967663"/>
                      <a:gd name="connsiteY14" fmla="*/ 848210 h 848210"/>
                      <a:gd name="connsiteX15" fmla="*/ 4475747 w 5967663"/>
                      <a:gd name="connsiteY15" fmla="*/ 848210 h 848210"/>
                      <a:gd name="connsiteX16" fmla="*/ 4058011 w 5967663"/>
                      <a:gd name="connsiteY16" fmla="*/ 848210 h 848210"/>
                      <a:gd name="connsiteX17" fmla="*/ 3461245 w 5967663"/>
                      <a:gd name="connsiteY17" fmla="*/ 848210 h 848210"/>
                      <a:gd name="connsiteX18" fmla="*/ 2983832 w 5967663"/>
                      <a:gd name="connsiteY18" fmla="*/ 848210 h 848210"/>
                      <a:gd name="connsiteX19" fmla="*/ 2387065 w 5967663"/>
                      <a:gd name="connsiteY19" fmla="*/ 848210 h 848210"/>
                      <a:gd name="connsiteX20" fmla="*/ 1790299 w 5967663"/>
                      <a:gd name="connsiteY20" fmla="*/ 848210 h 848210"/>
                      <a:gd name="connsiteX21" fmla="*/ 1193533 w 5967663"/>
                      <a:gd name="connsiteY21" fmla="*/ 848210 h 848210"/>
                      <a:gd name="connsiteX22" fmla="*/ 596766 w 5967663"/>
                      <a:gd name="connsiteY22" fmla="*/ 848210 h 848210"/>
                      <a:gd name="connsiteX23" fmla="*/ 0 w 5967663"/>
                      <a:gd name="connsiteY23" fmla="*/ 848210 h 848210"/>
                      <a:gd name="connsiteX24" fmla="*/ 0 w 5967663"/>
                      <a:gd name="connsiteY24" fmla="*/ 415623 h 848210"/>
                      <a:gd name="connsiteX25" fmla="*/ 0 w 5967663"/>
                      <a:gd name="connsiteY25" fmla="*/ 0 h 8482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</a:cxnLst>
                    <a:rect l="l" t="t" r="r" b="b"/>
                    <a:pathLst>
                      <a:path w="5967663" h="848210" fill="none" extrusionOk="0">
                        <a:moveTo>
                          <a:pt x="0" y="0"/>
                        </a:moveTo>
                        <a:cubicBezTo>
                          <a:pt x="143330" y="-18310"/>
                          <a:pt x="321441" y="32480"/>
                          <a:pt x="417736" y="0"/>
                        </a:cubicBezTo>
                        <a:cubicBezTo>
                          <a:pt x="514031" y="-32480"/>
                          <a:pt x="813145" y="21999"/>
                          <a:pt x="1133856" y="0"/>
                        </a:cubicBezTo>
                        <a:cubicBezTo>
                          <a:pt x="1454567" y="-21999"/>
                          <a:pt x="1647758" y="64200"/>
                          <a:pt x="1790299" y="0"/>
                        </a:cubicBezTo>
                        <a:cubicBezTo>
                          <a:pt x="1932840" y="-64200"/>
                          <a:pt x="2066300" y="12853"/>
                          <a:pt x="2208035" y="0"/>
                        </a:cubicBezTo>
                        <a:cubicBezTo>
                          <a:pt x="2349770" y="-12853"/>
                          <a:pt x="2502212" y="3678"/>
                          <a:pt x="2745125" y="0"/>
                        </a:cubicBezTo>
                        <a:cubicBezTo>
                          <a:pt x="2988038" y="-3678"/>
                          <a:pt x="3268202" y="46945"/>
                          <a:pt x="3461245" y="0"/>
                        </a:cubicBezTo>
                        <a:cubicBezTo>
                          <a:pt x="3654288" y="-46945"/>
                          <a:pt x="3808788" y="23469"/>
                          <a:pt x="4058011" y="0"/>
                        </a:cubicBezTo>
                        <a:cubicBezTo>
                          <a:pt x="4307234" y="-23469"/>
                          <a:pt x="4387784" y="63867"/>
                          <a:pt x="4714454" y="0"/>
                        </a:cubicBezTo>
                        <a:cubicBezTo>
                          <a:pt x="5041124" y="-63867"/>
                          <a:pt x="4989641" y="16715"/>
                          <a:pt x="5251543" y="0"/>
                        </a:cubicBezTo>
                        <a:cubicBezTo>
                          <a:pt x="5513445" y="-16715"/>
                          <a:pt x="5671220" y="85562"/>
                          <a:pt x="5967663" y="0"/>
                        </a:cubicBezTo>
                        <a:cubicBezTo>
                          <a:pt x="5967949" y="190621"/>
                          <a:pt x="5945379" y="277107"/>
                          <a:pt x="5967663" y="441069"/>
                        </a:cubicBezTo>
                        <a:cubicBezTo>
                          <a:pt x="5989947" y="605031"/>
                          <a:pt x="5937405" y="748127"/>
                          <a:pt x="5967663" y="848210"/>
                        </a:cubicBezTo>
                        <a:cubicBezTo>
                          <a:pt x="5764768" y="859985"/>
                          <a:pt x="5750471" y="826757"/>
                          <a:pt x="5549927" y="848210"/>
                        </a:cubicBezTo>
                        <a:cubicBezTo>
                          <a:pt x="5349383" y="869663"/>
                          <a:pt x="5336992" y="799671"/>
                          <a:pt x="5132190" y="848210"/>
                        </a:cubicBezTo>
                        <a:cubicBezTo>
                          <a:pt x="4927388" y="896749"/>
                          <a:pt x="4700010" y="806246"/>
                          <a:pt x="4475747" y="848210"/>
                        </a:cubicBezTo>
                        <a:cubicBezTo>
                          <a:pt x="4251484" y="890174"/>
                          <a:pt x="4149484" y="800424"/>
                          <a:pt x="4058011" y="848210"/>
                        </a:cubicBezTo>
                        <a:cubicBezTo>
                          <a:pt x="3966538" y="895996"/>
                          <a:pt x="3584113" y="778717"/>
                          <a:pt x="3461245" y="848210"/>
                        </a:cubicBezTo>
                        <a:cubicBezTo>
                          <a:pt x="3338377" y="917703"/>
                          <a:pt x="3183458" y="834863"/>
                          <a:pt x="2983832" y="848210"/>
                        </a:cubicBezTo>
                        <a:cubicBezTo>
                          <a:pt x="2784206" y="861557"/>
                          <a:pt x="2623750" y="799003"/>
                          <a:pt x="2387065" y="848210"/>
                        </a:cubicBezTo>
                        <a:cubicBezTo>
                          <a:pt x="2150380" y="897417"/>
                          <a:pt x="1931596" y="798378"/>
                          <a:pt x="1790299" y="848210"/>
                        </a:cubicBezTo>
                        <a:cubicBezTo>
                          <a:pt x="1649002" y="898042"/>
                          <a:pt x="1429316" y="779512"/>
                          <a:pt x="1193533" y="848210"/>
                        </a:cubicBezTo>
                        <a:cubicBezTo>
                          <a:pt x="957750" y="916908"/>
                          <a:pt x="808777" y="824777"/>
                          <a:pt x="596766" y="848210"/>
                        </a:cubicBezTo>
                        <a:cubicBezTo>
                          <a:pt x="384755" y="871643"/>
                          <a:pt x="233006" y="832872"/>
                          <a:pt x="0" y="848210"/>
                        </a:cubicBezTo>
                        <a:cubicBezTo>
                          <a:pt x="-34840" y="666600"/>
                          <a:pt x="26121" y="618482"/>
                          <a:pt x="0" y="415623"/>
                        </a:cubicBezTo>
                        <a:cubicBezTo>
                          <a:pt x="-26121" y="212764"/>
                          <a:pt x="42655" y="144974"/>
                          <a:pt x="0" y="0"/>
                        </a:cubicBezTo>
                        <a:close/>
                      </a:path>
                      <a:path w="5967663" h="848210" stroke="0" extrusionOk="0">
                        <a:moveTo>
                          <a:pt x="0" y="0"/>
                        </a:moveTo>
                        <a:cubicBezTo>
                          <a:pt x="241959" y="-18870"/>
                          <a:pt x="406053" y="28305"/>
                          <a:pt x="537090" y="0"/>
                        </a:cubicBezTo>
                        <a:cubicBezTo>
                          <a:pt x="668127" y="-28305"/>
                          <a:pt x="765407" y="26082"/>
                          <a:pt x="954826" y="0"/>
                        </a:cubicBezTo>
                        <a:cubicBezTo>
                          <a:pt x="1144245" y="-26082"/>
                          <a:pt x="1314661" y="36015"/>
                          <a:pt x="1670946" y="0"/>
                        </a:cubicBezTo>
                        <a:cubicBezTo>
                          <a:pt x="2027231" y="-36015"/>
                          <a:pt x="1974684" y="55451"/>
                          <a:pt x="2208035" y="0"/>
                        </a:cubicBezTo>
                        <a:cubicBezTo>
                          <a:pt x="2441386" y="-55451"/>
                          <a:pt x="2624836" y="97"/>
                          <a:pt x="2745125" y="0"/>
                        </a:cubicBezTo>
                        <a:cubicBezTo>
                          <a:pt x="2865414" y="-97"/>
                          <a:pt x="3305103" y="27986"/>
                          <a:pt x="3461245" y="0"/>
                        </a:cubicBezTo>
                        <a:cubicBezTo>
                          <a:pt x="3617387" y="-27986"/>
                          <a:pt x="3718822" y="19693"/>
                          <a:pt x="3938658" y="0"/>
                        </a:cubicBezTo>
                        <a:cubicBezTo>
                          <a:pt x="4158494" y="-19693"/>
                          <a:pt x="4331703" y="68688"/>
                          <a:pt x="4654777" y="0"/>
                        </a:cubicBezTo>
                        <a:cubicBezTo>
                          <a:pt x="4977851" y="-68688"/>
                          <a:pt x="5111431" y="66661"/>
                          <a:pt x="5370897" y="0"/>
                        </a:cubicBezTo>
                        <a:cubicBezTo>
                          <a:pt x="5630363" y="-66661"/>
                          <a:pt x="5727349" y="47707"/>
                          <a:pt x="5967663" y="0"/>
                        </a:cubicBezTo>
                        <a:cubicBezTo>
                          <a:pt x="5996185" y="91820"/>
                          <a:pt x="5943465" y="228195"/>
                          <a:pt x="5967663" y="441069"/>
                        </a:cubicBezTo>
                        <a:cubicBezTo>
                          <a:pt x="5991861" y="653943"/>
                          <a:pt x="5935140" y="722695"/>
                          <a:pt x="5967663" y="848210"/>
                        </a:cubicBezTo>
                        <a:cubicBezTo>
                          <a:pt x="5782788" y="866153"/>
                          <a:pt x="5701225" y="819392"/>
                          <a:pt x="5549927" y="848210"/>
                        </a:cubicBezTo>
                        <a:cubicBezTo>
                          <a:pt x="5398629" y="877028"/>
                          <a:pt x="5063784" y="777551"/>
                          <a:pt x="4833807" y="848210"/>
                        </a:cubicBezTo>
                        <a:cubicBezTo>
                          <a:pt x="4603830" y="918869"/>
                          <a:pt x="4485450" y="791189"/>
                          <a:pt x="4356394" y="848210"/>
                        </a:cubicBezTo>
                        <a:cubicBezTo>
                          <a:pt x="4227338" y="905231"/>
                          <a:pt x="3921226" y="837348"/>
                          <a:pt x="3759628" y="848210"/>
                        </a:cubicBezTo>
                        <a:cubicBezTo>
                          <a:pt x="3598030" y="859072"/>
                          <a:pt x="3371022" y="825152"/>
                          <a:pt x="3043508" y="848210"/>
                        </a:cubicBezTo>
                        <a:cubicBezTo>
                          <a:pt x="2715994" y="871268"/>
                          <a:pt x="2635776" y="784748"/>
                          <a:pt x="2446742" y="848210"/>
                        </a:cubicBezTo>
                        <a:cubicBezTo>
                          <a:pt x="2257708" y="911672"/>
                          <a:pt x="2200769" y="827878"/>
                          <a:pt x="2029005" y="848210"/>
                        </a:cubicBezTo>
                        <a:cubicBezTo>
                          <a:pt x="1857241" y="868542"/>
                          <a:pt x="1696664" y="813847"/>
                          <a:pt x="1551592" y="848210"/>
                        </a:cubicBezTo>
                        <a:cubicBezTo>
                          <a:pt x="1406520" y="882573"/>
                          <a:pt x="1161949" y="802707"/>
                          <a:pt x="835473" y="848210"/>
                        </a:cubicBezTo>
                        <a:cubicBezTo>
                          <a:pt x="508997" y="893713"/>
                          <a:pt x="192548" y="831646"/>
                          <a:pt x="0" y="848210"/>
                        </a:cubicBezTo>
                        <a:cubicBezTo>
                          <a:pt x="-42330" y="764814"/>
                          <a:pt x="46738" y="535574"/>
                          <a:pt x="0" y="441069"/>
                        </a:cubicBezTo>
                        <a:cubicBezTo>
                          <a:pt x="-46738" y="346564"/>
                          <a:pt x="3331" y="19569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/>
              <a:t>主催　○○</a:t>
            </a:r>
            <a:r>
              <a:rPr kumimoji="1" lang="en-US" altLang="ja-JP" sz="1600" dirty="0"/>
              <a:t>××</a:t>
            </a:r>
            <a:r>
              <a:rPr kumimoji="1" lang="ja-JP" altLang="en-US" sz="1600" dirty="0"/>
              <a:t>デイサービス</a:t>
            </a:r>
          </a:p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定　員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　○名　★参加費無料</a:t>
            </a:r>
            <a:r>
              <a:rPr kumimoji="1" lang="en-US" altLang="ja-JP" sz="1400" dirty="0"/>
              <a:t>/</a:t>
            </a:r>
            <a:r>
              <a:rPr kumimoji="1" lang="ja-JP" altLang="en-US" sz="1400" dirty="0"/>
              <a:t>★</a:t>
            </a:r>
          </a:p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開催日時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令和６年○月○日（日）</a:t>
            </a:r>
          </a:p>
          <a:p>
            <a:r>
              <a:rPr kumimoji="1" lang="ja-JP" altLang="en-US" sz="1400" dirty="0"/>
              <a:t>　　　　　　</a:t>
            </a:r>
            <a:r>
              <a:rPr kumimoji="1" lang="en-US" altLang="ja-JP" sz="1400" dirty="0"/>
              <a:t>11</a:t>
            </a:r>
            <a:r>
              <a:rPr kumimoji="1" lang="ja-JP" altLang="en-US" sz="1400" dirty="0"/>
              <a:t>：</a:t>
            </a:r>
            <a:r>
              <a:rPr kumimoji="1" lang="en-US" altLang="ja-JP" sz="1400" dirty="0"/>
              <a:t>00</a:t>
            </a:r>
            <a:r>
              <a:rPr kumimoji="1" lang="ja-JP" altLang="en-US" sz="1400" dirty="0"/>
              <a:t>～</a:t>
            </a:r>
            <a:r>
              <a:rPr kumimoji="1" lang="en-US" altLang="ja-JP" sz="1400" dirty="0"/>
              <a:t>12</a:t>
            </a:r>
            <a:r>
              <a:rPr kumimoji="1" lang="ja-JP" altLang="en-US" sz="1400" dirty="0"/>
              <a:t>：</a:t>
            </a:r>
            <a:r>
              <a:rPr kumimoji="1" lang="en-US" altLang="ja-JP" sz="1400" dirty="0"/>
              <a:t>00</a:t>
            </a:r>
            <a:r>
              <a:rPr kumimoji="1" lang="ja-JP" altLang="en-US" sz="1400" dirty="0"/>
              <a:t>　受付開始</a:t>
            </a:r>
            <a:r>
              <a:rPr kumimoji="1" lang="en-US" altLang="ja-JP" sz="1400" dirty="0"/>
              <a:t>10</a:t>
            </a:r>
            <a:r>
              <a:rPr kumimoji="1" lang="ja-JP" altLang="en-US" sz="1400" dirty="0"/>
              <a:t>：</a:t>
            </a:r>
            <a:r>
              <a:rPr kumimoji="1" lang="en-US" altLang="ja-JP" sz="1400" dirty="0"/>
              <a:t>30</a:t>
            </a:r>
          </a:p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会　場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　デイサービス▲▲</a:t>
            </a:r>
          </a:p>
          <a:p>
            <a:r>
              <a:rPr kumimoji="1" lang="ja-JP" altLang="en-US" sz="1400" dirty="0"/>
              <a:t>　　　　　　電話：</a:t>
            </a:r>
            <a:r>
              <a:rPr kumimoji="1" lang="en-US" altLang="ja-JP" sz="1400" dirty="0"/>
              <a:t>◇○―○○△△</a:t>
            </a:r>
            <a:endParaRPr kumimoji="1" lang="ja-JP" altLang="en-US" sz="1400" dirty="0"/>
          </a:p>
        </p:txBody>
      </p:sp>
      <p:sp>
        <p:nvSpPr>
          <p:cNvPr id="2052" name="Rectangle 18">
            <a:extLst>
              <a:ext uri="{FF2B5EF4-FFF2-40B4-BE49-F238E27FC236}">
                <a16:creationId xmlns:a16="http://schemas.microsoft.com/office/drawing/2014/main" id="{BFE246AF-D4DA-9014-B0EF-872B5F49C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90527"/>
            <a:ext cx="641724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400" dirty="0">
                <a:latin typeface="+mn-ea"/>
              </a:rPr>
              <a:t>ご参加ご希望の方は、</a:t>
            </a:r>
            <a:r>
              <a:rPr lang="ja-JP" altLang="ja-JP" sz="1400" dirty="0">
                <a:latin typeface="+mn-ea"/>
              </a:rPr>
              <a:t>事前に</a:t>
            </a:r>
            <a:r>
              <a:rPr lang="ja-JP" altLang="en-US" sz="1400" dirty="0">
                <a:latin typeface="+mn-ea"/>
              </a:rPr>
              <a:t>お電話ください。</a:t>
            </a:r>
            <a:endParaRPr lang="ja-JP" altLang="ja-JP" sz="1600" dirty="0">
              <a:latin typeface="+mn-ea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20916B67-A208-1736-B40C-5F2A38037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4946" y="0"/>
            <a:ext cx="914400" cy="8609959"/>
          </a:xfrm>
          <a:prstGeom prst="rect">
            <a:avLst/>
          </a:prstGeom>
          <a:solidFill>
            <a:srgbClr val="99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ja-JP" altLang="en-US" sz="4600" b="1" i="0" u="none" strike="noStrike" cap="none" spc="-300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n-ea"/>
              </a:rPr>
              <a:t>地域の認知症予防を推進中！</a:t>
            </a:r>
            <a:endParaRPr kumimoji="0" lang="ja-JP" altLang="ja-JP" sz="4600" b="0" i="0" u="none" strike="noStrike" cap="none" spc="-300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20" name="Text Box 2">
            <a:extLst>
              <a:ext uri="{FF2B5EF4-FFF2-40B4-BE49-F238E27FC236}">
                <a16:creationId xmlns:a16="http://schemas.microsoft.com/office/drawing/2014/main" id="{0B1F58A2-3E81-F195-BA4D-01896EF70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694" y="0"/>
            <a:ext cx="669280" cy="86099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eaVert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ＪＳＰゴシック" panose="020B0600000101010101" pitchFamily="50" charset="-128"/>
                <a:ea typeface="ＪＳＰゴシック" panose="020B0600000101010101" pitchFamily="50" charset="-128"/>
              </a:rPr>
              <a:t>◇ＮＨＫで紹介の認知症予防を学べる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63261144-4BFF-B2DD-A97E-CE5A37D0C5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71877" y="8633012"/>
            <a:ext cx="1586123" cy="1032038"/>
          </a:xfrm>
          <a:prstGeom prst="rect">
            <a:avLst/>
          </a:prstGeom>
        </p:spPr>
      </p:pic>
      <p:sp>
        <p:nvSpPr>
          <p:cNvPr id="2053" name="Rectangle 18">
            <a:extLst>
              <a:ext uri="{FF2B5EF4-FFF2-40B4-BE49-F238E27FC236}">
                <a16:creationId xmlns:a16="http://schemas.microsoft.com/office/drawing/2014/main" id="{E1382D45-A1C5-78F6-616F-EA2CFC79D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5145"/>
            <a:ext cx="588990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ja-JP" altLang="en-US" sz="1200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認知症基本法で「認知症予防は社会全体で取り組むべき重要な課題に」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CF82F5F-E60A-8F83-85B4-7CB3D19ACAC0}"/>
              </a:ext>
            </a:extLst>
          </p:cNvPr>
          <p:cNvSpPr txBox="1"/>
          <p:nvPr/>
        </p:nvSpPr>
        <p:spPr>
          <a:xfrm>
            <a:off x="242048" y="1303946"/>
            <a:ext cx="5472953" cy="10874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WHO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推奨の「３つの脳活性化訓練」に取組める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800"/>
              </a:lnSpc>
            </a:pP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脳科学に基づきＷＨＯと厚労省が推奨「３つの脳活性化訓練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（認知・運動・社会活動）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」に取組むことで「認知の予備力」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（蓄え）を高め、認知症予防・進行抑制が期待できます。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D37674A-1C1F-7DE4-59A6-B65AB6876D72}"/>
              </a:ext>
            </a:extLst>
          </p:cNvPr>
          <p:cNvGrpSpPr/>
          <p:nvPr/>
        </p:nvGrpSpPr>
        <p:grpSpPr>
          <a:xfrm>
            <a:off x="160388" y="2437268"/>
            <a:ext cx="3631683" cy="1223029"/>
            <a:chOff x="61287" y="2345183"/>
            <a:chExt cx="3631683" cy="1223029"/>
          </a:xfrm>
        </p:grpSpPr>
        <p:sp>
          <p:nvSpPr>
            <p:cNvPr id="4" name="AutoShape 5">
              <a:extLst>
                <a:ext uri="{FF2B5EF4-FFF2-40B4-BE49-F238E27FC236}">
                  <a16:creationId xmlns:a16="http://schemas.microsoft.com/office/drawing/2014/main" id="{40A86564-4575-3CC0-BE43-1F84FD098F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87" y="2345183"/>
              <a:ext cx="3631683" cy="1223029"/>
            </a:xfrm>
            <a:prstGeom prst="roundRect">
              <a:avLst>
                <a:gd name="adj" fmla="val 4637"/>
              </a:avLst>
            </a:prstGeom>
            <a:solidFill>
              <a:srgbClr val="FDE9D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pic>
          <p:nvPicPr>
            <p:cNvPr id="6" name="図 1">
              <a:extLst>
                <a:ext uri="{FF2B5EF4-FFF2-40B4-BE49-F238E27FC236}">
                  <a16:creationId xmlns:a16="http://schemas.microsoft.com/office/drawing/2014/main" id="{00E995A8-1424-8EE3-6704-E8296E3E8F1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19361" y="2395621"/>
              <a:ext cx="960498" cy="958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836368E-BFE6-C812-F7FB-123C4C497100}"/>
              </a:ext>
            </a:extLst>
          </p:cNvPr>
          <p:cNvSpPr txBox="1"/>
          <p:nvPr/>
        </p:nvSpPr>
        <p:spPr>
          <a:xfrm>
            <a:off x="1129844" y="2443672"/>
            <a:ext cx="2959629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◆ご指導・ご推薦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脳科学者　篠原　菊紀　氏</a:t>
            </a: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公立諏訪東京理科大学教授</a:t>
            </a:r>
          </a:p>
          <a:p>
            <a:endParaRPr lang="ja-JP" altLang="en-US" sz="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著書「ボケない脳をつくる」（集英社）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ほか多数 。ＴＶ「ためしてガッテン」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「クローズアップ現代」等解説多数。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5F9ECA15-0CB9-07A7-2172-819AA368ED47}"/>
              </a:ext>
            </a:extLst>
          </p:cNvPr>
          <p:cNvGrpSpPr/>
          <p:nvPr/>
        </p:nvGrpSpPr>
        <p:grpSpPr>
          <a:xfrm>
            <a:off x="94129" y="1331260"/>
            <a:ext cx="214277" cy="220110"/>
            <a:chOff x="116026" y="1354750"/>
            <a:chExt cx="294820" cy="311459"/>
          </a:xfrm>
        </p:grpSpPr>
        <p:sp>
          <p:nvSpPr>
            <p:cNvPr id="11" name="ひし形 14">
              <a:extLst>
                <a:ext uri="{FF2B5EF4-FFF2-40B4-BE49-F238E27FC236}">
                  <a16:creationId xmlns:a16="http://schemas.microsoft.com/office/drawing/2014/main" id="{CF3137E7-706A-D601-62D8-977070892F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6026" y="1354750"/>
              <a:ext cx="156555" cy="311459"/>
            </a:xfrm>
            <a:custGeom>
              <a:avLst/>
              <a:gdLst>
                <a:gd name="connsiteX0" fmla="*/ 0 w 588523"/>
                <a:gd name="connsiteY0" fmla="*/ 294262 h 588523"/>
                <a:gd name="connsiteX1" fmla="*/ 294262 w 588523"/>
                <a:gd name="connsiteY1" fmla="*/ 0 h 588523"/>
                <a:gd name="connsiteX2" fmla="*/ 588523 w 588523"/>
                <a:gd name="connsiteY2" fmla="*/ 294262 h 588523"/>
                <a:gd name="connsiteX3" fmla="*/ 294262 w 588523"/>
                <a:gd name="connsiteY3" fmla="*/ 588523 h 588523"/>
                <a:gd name="connsiteX4" fmla="*/ 0 w 588523"/>
                <a:gd name="connsiteY4" fmla="*/ 294262 h 588523"/>
                <a:gd name="connsiteX0" fmla="*/ 141673 w 294261"/>
                <a:gd name="connsiteY0" fmla="*/ 304895 h 588523"/>
                <a:gd name="connsiteX1" fmla="*/ 0 w 294261"/>
                <a:gd name="connsiteY1" fmla="*/ 0 h 588523"/>
                <a:gd name="connsiteX2" fmla="*/ 294261 w 294261"/>
                <a:gd name="connsiteY2" fmla="*/ 294262 h 588523"/>
                <a:gd name="connsiteX3" fmla="*/ 0 w 294261"/>
                <a:gd name="connsiteY3" fmla="*/ 588523 h 588523"/>
                <a:gd name="connsiteX4" fmla="*/ 141673 w 294261"/>
                <a:gd name="connsiteY4" fmla="*/ 304895 h 588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261" h="588523">
                  <a:moveTo>
                    <a:pt x="141673" y="304895"/>
                  </a:moveTo>
                  <a:lnTo>
                    <a:pt x="0" y="0"/>
                  </a:lnTo>
                  <a:lnTo>
                    <a:pt x="294261" y="294262"/>
                  </a:lnTo>
                  <a:lnTo>
                    <a:pt x="0" y="588523"/>
                  </a:lnTo>
                  <a:lnTo>
                    <a:pt x="141673" y="304895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ひし形 14">
              <a:extLst>
                <a:ext uri="{FF2B5EF4-FFF2-40B4-BE49-F238E27FC236}">
                  <a16:creationId xmlns:a16="http://schemas.microsoft.com/office/drawing/2014/main" id="{DD6850A6-B6F8-B25D-7BA2-0C4A684C0F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4291" y="1354750"/>
              <a:ext cx="156555" cy="311459"/>
            </a:xfrm>
            <a:custGeom>
              <a:avLst/>
              <a:gdLst>
                <a:gd name="connsiteX0" fmla="*/ 0 w 588523"/>
                <a:gd name="connsiteY0" fmla="*/ 294262 h 588523"/>
                <a:gd name="connsiteX1" fmla="*/ 294262 w 588523"/>
                <a:gd name="connsiteY1" fmla="*/ 0 h 588523"/>
                <a:gd name="connsiteX2" fmla="*/ 588523 w 588523"/>
                <a:gd name="connsiteY2" fmla="*/ 294262 h 588523"/>
                <a:gd name="connsiteX3" fmla="*/ 294262 w 588523"/>
                <a:gd name="connsiteY3" fmla="*/ 588523 h 588523"/>
                <a:gd name="connsiteX4" fmla="*/ 0 w 588523"/>
                <a:gd name="connsiteY4" fmla="*/ 294262 h 588523"/>
                <a:gd name="connsiteX0" fmla="*/ 141673 w 294261"/>
                <a:gd name="connsiteY0" fmla="*/ 304895 h 588523"/>
                <a:gd name="connsiteX1" fmla="*/ 0 w 294261"/>
                <a:gd name="connsiteY1" fmla="*/ 0 h 588523"/>
                <a:gd name="connsiteX2" fmla="*/ 294261 w 294261"/>
                <a:gd name="connsiteY2" fmla="*/ 294262 h 588523"/>
                <a:gd name="connsiteX3" fmla="*/ 0 w 294261"/>
                <a:gd name="connsiteY3" fmla="*/ 588523 h 588523"/>
                <a:gd name="connsiteX4" fmla="*/ 141673 w 294261"/>
                <a:gd name="connsiteY4" fmla="*/ 304895 h 588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261" h="588523">
                  <a:moveTo>
                    <a:pt x="141673" y="304895"/>
                  </a:moveTo>
                  <a:lnTo>
                    <a:pt x="0" y="0"/>
                  </a:lnTo>
                  <a:lnTo>
                    <a:pt x="294261" y="294262"/>
                  </a:lnTo>
                  <a:lnTo>
                    <a:pt x="0" y="588523"/>
                  </a:lnTo>
                  <a:lnTo>
                    <a:pt x="141673" y="304895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pic>
        <p:nvPicPr>
          <p:cNvPr id="16" name="図 15">
            <a:extLst>
              <a:ext uri="{FF2B5EF4-FFF2-40B4-BE49-F238E27FC236}">
                <a16:creationId xmlns:a16="http://schemas.microsoft.com/office/drawing/2014/main" id="{11E30489-DA84-9147-5BF0-F67BDE55409E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70131" y="2359529"/>
            <a:ext cx="824598" cy="926036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6F4F718-BD36-BC8E-4BC1-687C2BFDE3CB}"/>
              </a:ext>
            </a:extLst>
          </p:cNvPr>
          <p:cNvSpPr txBox="1"/>
          <p:nvPr/>
        </p:nvSpPr>
        <p:spPr>
          <a:xfrm>
            <a:off x="3692922" y="3287377"/>
            <a:ext cx="1827174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spc="-1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「脳活性化プラス実践士」</a:t>
            </a:r>
            <a:endParaRPr lang="en-US" altLang="ja-JP" sz="1100" spc="-1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spc="-1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スタッフが楽しく効果的</a:t>
            </a:r>
            <a:endParaRPr lang="en-US" altLang="ja-JP" sz="1100" spc="-1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spc="-1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に 実践します。</a:t>
            </a:r>
          </a:p>
        </p:txBody>
      </p:sp>
      <p:sp>
        <p:nvSpPr>
          <p:cNvPr id="21" name="字幕 2">
            <a:extLst>
              <a:ext uri="{FF2B5EF4-FFF2-40B4-BE49-F238E27FC236}">
                <a16:creationId xmlns:a16="http://schemas.microsoft.com/office/drawing/2014/main" id="{59AF4B03-68A9-695E-449E-961D04617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259" y="3954021"/>
            <a:ext cx="5217458" cy="378560"/>
          </a:xfrm>
        </p:spPr>
        <p:txBody>
          <a:bodyPr>
            <a:noAutofit/>
          </a:bodyPr>
          <a:lstStyle/>
          <a:p>
            <a:pPr marL="130175" indent="-130175" algn="l">
              <a:lnSpc>
                <a:spcPts val="1600"/>
              </a:lnSpc>
            </a:pPr>
            <a:r>
              <a:rPr lang="ja-JP" altLang="en-US" sz="1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 </a:t>
            </a:r>
            <a:r>
              <a:rPr lang="ja-JP" altLang="en-US" sz="1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ＮＨＫ「脳の特集番組」で「</a:t>
            </a:r>
            <a:r>
              <a:rPr lang="ja-JP" altLang="en-US" sz="1600" kern="100" spc="-15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優れた改善効果」が紹介</a:t>
            </a:r>
            <a:endParaRPr lang="ja-JP" alt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7007EB68-9897-075A-5175-A29F4CCBAAA3}"/>
              </a:ext>
            </a:extLst>
          </p:cNvPr>
          <p:cNvGrpSpPr/>
          <p:nvPr/>
        </p:nvGrpSpPr>
        <p:grpSpPr>
          <a:xfrm>
            <a:off x="80682" y="3957918"/>
            <a:ext cx="214277" cy="220110"/>
            <a:chOff x="116026" y="1354750"/>
            <a:chExt cx="294820" cy="311459"/>
          </a:xfrm>
        </p:grpSpPr>
        <p:sp>
          <p:nvSpPr>
            <p:cNvPr id="26" name="ひし形 14">
              <a:extLst>
                <a:ext uri="{FF2B5EF4-FFF2-40B4-BE49-F238E27FC236}">
                  <a16:creationId xmlns:a16="http://schemas.microsoft.com/office/drawing/2014/main" id="{6F38F669-3262-53D5-E431-CE8A43D8E03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6026" y="1354750"/>
              <a:ext cx="156555" cy="311459"/>
            </a:xfrm>
            <a:custGeom>
              <a:avLst/>
              <a:gdLst>
                <a:gd name="connsiteX0" fmla="*/ 0 w 588523"/>
                <a:gd name="connsiteY0" fmla="*/ 294262 h 588523"/>
                <a:gd name="connsiteX1" fmla="*/ 294262 w 588523"/>
                <a:gd name="connsiteY1" fmla="*/ 0 h 588523"/>
                <a:gd name="connsiteX2" fmla="*/ 588523 w 588523"/>
                <a:gd name="connsiteY2" fmla="*/ 294262 h 588523"/>
                <a:gd name="connsiteX3" fmla="*/ 294262 w 588523"/>
                <a:gd name="connsiteY3" fmla="*/ 588523 h 588523"/>
                <a:gd name="connsiteX4" fmla="*/ 0 w 588523"/>
                <a:gd name="connsiteY4" fmla="*/ 294262 h 588523"/>
                <a:gd name="connsiteX0" fmla="*/ 141673 w 294261"/>
                <a:gd name="connsiteY0" fmla="*/ 304895 h 588523"/>
                <a:gd name="connsiteX1" fmla="*/ 0 w 294261"/>
                <a:gd name="connsiteY1" fmla="*/ 0 h 588523"/>
                <a:gd name="connsiteX2" fmla="*/ 294261 w 294261"/>
                <a:gd name="connsiteY2" fmla="*/ 294262 h 588523"/>
                <a:gd name="connsiteX3" fmla="*/ 0 w 294261"/>
                <a:gd name="connsiteY3" fmla="*/ 588523 h 588523"/>
                <a:gd name="connsiteX4" fmla="*/ 141673 w 294261"/>
                <a:gd name="connsiteY4" fmla="*/ 304895 h 588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261" h="588523">
                  <a:moveTo>
                    <a:pt x="141673" y="304895"/>
                  </a:moveTo>
                  <a:lnTo>
                    <a:pt x="0" y="0"/>
                  </a:lnTo>
                  <a:lnTo>
                    <a:pt x="294261" y="294262"/>
                  </a:lnTo>
                  <a:lnTo>
                    <a:pt x="0" y="588523"/>
                  </a:lnTo>
                  <a:lnTo>
                    <a:pt x="141673" y="304895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ひし形 14">
              <a:extLst>
                <a:ext uri="{FF2B5EF4-FFF2-40B4-BE49-F238E27FC236}">
                  <a16:creationId xmlns:a16="http://schemas.microsoft.com/office/drawing/2014/main" id="{A685BCD4-8B90-0EC4-69C7-12E2D8AC75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4291" y="1354750"/>
              <a:ext cx="156555" cy="311459"/>
            </a:xfrm>
            <a:custGeom>
              <a:avLst/>
              <a:gdLst>
                <a:gd name="connsiteX0" fmla="*/ 0 w 588523"/>
                <a:gd name="connsiteY0" fmla="*/ 294262 h 588523"/>
                <a:gd name="connsiteX1" fmla="*/ 294262 w 588523"/>
                <a:gd name="connsiteY1" fmla="*/ 0 h 588523"/>
                <a:gd name="connsiteX2" fmla="*/ 588523 w 588523"/>
                <a:gd name="connsiteY2" fmla="*/ 294262 h 588523"/>
                <a:gd name="connsiteX3" fmla="*/ 294262 w 588523"/>
                <a:gd name="connsiteY3" fmla="*/ 588523 h 588523"/>
                <a:gd name="connsiteX4" fmla="*/ 0 w 588523"/>
                <a:gd name="connsiteY4" fmla="*/ 294262 h 588523"/>
                <a:gd name="connsiteX0" fmla="*/ 141673 w 294261"/>
                <a:gd name="connsiteY0" fmla="*/ 304895 h 588523"/>
                <a:gd name="connsiteX1" fmla="*/ 0 w 294261"/>
                <a:gd name="connsiteY1" fmla="*/ 0 h 588523"/>
                <a:gd name="connsiteX2" fmla="*/ 294261 w 294261"/>
                <a:gd name="connsiteY2" fmla="*/ 294262 h 588523"/>
                <a:gd name="connsiteX3" fmla="*/ 0 w 294261"/>
                <a:gd name="connsiteY3" fmla="*/ 588523 h 588523"/>
                <a:gd name="connsiteX4" fmla="*/ 141673 w 294261"/>
                <a:gd name="connsiteY4" fmla="*/ 304895 h 588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261" h="588523">
                  <a:moveTo>
                    <a:pt x="141673" y="304895"/>
                  </a:moveTo>
                  <a:lnTo>
                    <a:pt x="0" y="0"/>
                  </a:lnTo>
                  <a:lnTo>
                    <a:pt x="294261" y="294262"/>
                  </a:lnTo>
                  <a:lnTo>
                    <a:pt x="0" y="588523"/>
                  </a:lnTo>
                  <a:lnTo>
                    <a:pt x="141673" y="304895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30" name="字幕 2">
            <a:extLst>
              <a:ext uri="{FF2B5EF4-FFF2-40B4-BE49-F238E27FC236}">
                <a16:creationId xmlns:a16="http://schemas.microsoft.com/office/drawing/2014/main" id="{2D47D5EF-1A83-7C6A-B57C-4BC69346BE74}"/>
              </a:ext>
            </a:extLst>
          </p:cNvPr>
          <p:cNvSpPr txBox="1">
            <a:spLocks/>
          </p:cNvSpPr>
          <p:nvPr/>
        </p:nvSpPr>
        <p:spPr>
          <a:xfrm>
            <a:off x="2675964" y="4687588"/>
            <a:ext cx="2649071" cy="14980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indent="-130175" algn="l">
              <a:lnSpc>
                <a:spcPts val="14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認知症または軽度認知症の疑いの</a:t>
            </a:r>
            <a:endParaRPr lang="en-US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0175" indent="-130175" algn="l">
              <a:lnSpc>
                <a:spcPts val="14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高齢者７人全員（平均</a:t>
            </a:r>
            <a:r>
              <a:rPr lang="en-US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78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歳）が</a:t>
            </a:r>
            <a:endParaRPr lang="en-US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0175" indent="-130175" algn="l">
              <a:lnSpc>
                <a:spcPts val="14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「認知機能テスト（</a:t>
            </a:r>
            <a:r>
              <a:rPr lang="en-US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MMSE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）」の</a:t>
            </a:r>
            <a:endParaRPr lang="en-US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0175" indent="-130175" algn="l">
              <a:lnSpc>
                <a:spcPts val="14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得点を</a:t>
            </a:r>
            <a:r>
              <a:rPr lang="en-US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カ月間で正常値まで改善。</a:t>
            </a:r>
            <a:endParaRPr lang="ja-JP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2056" name="Picture 3">
            <a:extLst>
              <a:ext uri="{FF2B5EF4-FFF2-40B4-BE49-F238E27FC236}">
                <a16:creationId xmlns:a16="http://schemas.microsoft.com/office/drawing/2014/main" id="{43992919-3E22-4EC1-500E-3B9ABB91B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88" y="4316506"/>
            <a:ext cx="2264563" cy="172307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テキスト ボックス 2058">
            <a:extLst>
              <a:ext uri="{FF2B5EF4-FFF2-40B4-BE49-F238E27FC236}">
                <a16:creationId xmlns:a16="http://schemas.microsoft.com/office/drawing/2014/main" id="{CA747004-00C9-C6C6-F5D2-C63CADFDCAB5}"/>
              </a:ext>
            </a:extLst>
          </p:cNvPr>
          <p:cNvSpPr txBox="1"/>
          <p:nvPr/>
        </p:nvSpPr>
        <p:spPr>
          <a:xfrm>
            <a:off x="2685980" y="4366274"/>
            <a:ext cx="25987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spc="-1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「東京都千代田区の教室」の改善実績</a:t>
            </a:r>
          </a:p>
        </p:txBody>
      </p:sp>
      <p:sp>
        <p:nvSpPr>
          <p:cNvPr id="2074" name="テキスト ボックス 2073">
            <a:extLst>
              <a:ext uri="{FF2B5EF4-FFF2-40B4-BE49-F238E27FC236}">
                <a16:creationId xmlns:a16="http://schemas.microsoft.com/office/drawing/2014/main" id="{E68247C4-C38E-3B30-4198-B3AF9638D612}"/>
              </a:ext>
            </a:extLst>
          </p:cNvPr>
          <p:cNvSpPr txBox="1"/>
          <p:nvPr/>
        </p:nvSpPr>
        <p:spPr>
          <a:xfrm>
            <a:off x="457200" y="6239574"/>
            <a:ext cx="519056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出来なくても「すごい！脳活性化してお得」と拍手！</a:t>
            </a:r>
            <a:endParaRPr lang="en-US" altLang="ja-JP" sz="14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sz="14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間違いを笑い飛ばしながら、楽しく取組めます。</a:t>
            </a:r>
          </a:p>
          <a:p>
            <a:pPr>
              <a:lnSpc>
                <a:spcPts val="1200"/>
              </a:lnSpc>
            </a:pPr>
            <a:r>
              <a:rPr lang="ja-JP" altLang="en-US" sz="12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</a:t>
            </a:r>
            <a:endParaRPr lang="en-US" altLang="ja-JP" sz="12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sz="12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声を出して、みんなで笑う。</a:t>
            </a:r>
          </a:p>
          <a:p>
            <a:r>
              <a:rPr lang="ja-JP" altLang="en-US" sz="12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拍手をして、笑う。</a:t>
            </a:r>
          </a:p>
          <a:p>
            <a:r>
              <a:rPr lang="ja-JP" altLang="en-US" sz="12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真剣になって、笑う。</a:t>
            </a:r>
          </a:p>
          <a:p>
            <a:r>
              <a:rPr lang="ja-JP" altLang="en-US" sz="12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とまどって、笑う。</a:t>
            </a:r>
          </a:p>
          <a:p>
            <a:r>
              <a:rPr lang="ja-JP" altLang="en-US" sz="12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慌てていそいで、笑う。</a:t>
            </a:r>
          </a:p>
          <a:p>
            <a:endParaRPr lang="ja-JP" altLang="en-US" sz="1400" dirty="0"/>
          </a:p>
          <a:p>
            <a:endParaRPr lang="ja-JP" altLang="en-US" sz="1400" dirty="0"/>
          </a:p>
          <a:p>
            <a:endParaRPr lang="ja-JP" altLang="en-US" sz="1400" dirty="0"/>
          </a:p>
        </p:txBody>
      </p:sp>
      <p:pic>
        <p:nvPicPr>
          <p:cNvPr id="2075" name="図 2074">
            <a:extLst>
              <a:ext uri="{FF2B5EF4-FFF2-40B4-BE49-F238E27FC236}">
                <a16:creationId xmlns:a16="http://schemas.microsoft.com/office/drawing/2014/main" id="{E1F22DD3-0DD2-FE4A-690E-E9700E000D9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24917" y="6905765"/>
            <a:ext cx="1421896" cy="92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59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114935" indent="190500" algn="l">
          <a:defRPr sz="1800" kern="100" dirty="0" smtClean="0">
            <a:effectLst/>
            <a:latin typeface="+mn-ea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345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ＪＳＰゴシック</vt:lpstr>
      <vt:lpstr>UD デジタル 教科書体 NP-R</vt:lpstr>
      <vt:lpstr>メイリオ</vt:lpstr>
      <vt:lpstr>游ゴシック</vt:lpstr>
      <vt:lpstr>游明朝 Demibold</vt:lpstr>
      <vt:lpstr>Aptos</vt:lpstr>
      <vt:lpstr>Aptos Display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らくしゅう式教室ＰＲ</dc:title>
  <dc:creator/>
  <cp:lastModifiedBy/>
  <cp:revision>1</cp:revision>
  <dcterms:created xsi:type="dcterms:W3CDTF">2024-04-01T05:12:45Z</dcterms:created>
  <dcterms:modified xsi:type="dcterms:W3CDTF">2024-04-01T05:14:05Z</dcterms:modified>
</cp:coreProperties>
</file>