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0" d="100"/>
          <a:sy n="80" d="100"/>
        </p:scale>
        <p:origin x="1710" y="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5F2D1-A256-4029-8614-192A3265DA38}" type="datetimeFigureOut">
              <a:rPr kumimoji="1" lang="ja-JP" altLang="en-US" smtClean="0"/>
              <a:t>2024/3/11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F7E69-A44F-4E98-A8F7-6C10059E2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5674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5F2D1-A256-4029-8614-192A3265DA38}" type="datetimeFigureOut">
              <a:rPr kumimoji="1" lang="ja-JP" altLang="en-US" smtClean="0"/>
              <a:t>2024/3/11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F7E69-A44F-4E98-A8F7-6C10059E2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9912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5F2D1-A256-4029-8614-192A3265DA38}" type="datetimeFigureOut">
              <a:rPr kumimoji="1" lang="ja-JP" altLang="en-US" smtClean="0"/>
              <a:t>2024/3/11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F7E69-A44F-4E98-A8F7-6C10059E2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2422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5F2D1-A256-4029-8614-192A3265DA38}" type="datetimeFigureOut">
              <a:rPr kumimoji="1" lang="ja-JP" altLang="en-US" smtClean="0"/>
              <a:t>2024/3/11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F7E69-A44F-4E98-A8F7-6C10059E2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8498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5F2D1-A256-4029-8614-192A3265DA38}" type="datetimeFigureOut">
              <a:rPr kumimoji="1" lang="ja-JP" altLang="en-US" smtClean="0"/>
              <a:t>2024/3/11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F7E69-A44F-4E98-A8F7-6C10059E2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8231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5F2D1-A256-4029-8614-192A3265DA38}" type="datetimeFigureOut">
              <a:rPr kumimoji="1" lang="ja-JP" altLang="en-US" smtClean="0"/>
              <a:t>2024/3/11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F7E69-A44F-4E98-A8F7-6C10059E2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4617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5F2D1-A256-4029-8614-192A3265DA38}" type="datetimeFigureOut">
              <a:rPr kumimoji="1" lang="ja-JP" altLang="en-US" smtClean="0"/>
              <a:t>2024/3/11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F7E69-A44F-4E98-A8F7-6C10059E2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6976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5F2D1-A256-4029-8614-192A3265DA38}" type="datetimeFigureOut">
              <a:rPr kumimoji="1" lang="ja-JP" altLang="en-US" smtClean="0"/>
              <a:t>2024/3/11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F7E69-A44F-4E98-A8F7-6C10059E2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5346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5F2D1-A256-4029-8614-192A3265DA38}" type="datetimeFigureOut">
              <a:rPr kumimoji="1" lang="ja-JP" altLang="en-US" smtClean="0"/>
              <a:t>2024/3/11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F7E69-A44F-4E98-A8F7-6C10059E2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3893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5F2D1-A256-4029-8614-192A3265DA38}" type="datetimeFigureOut">
              <a:rPr kumimoji="1" lang="ja-JP" altLang="en-US" smtClean="0"/>
              <a:t>2024/3/11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F7E69-A44F-4E98-A8F7-6C10059E2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261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5F2D1-A256-4029-8614-192A3265DA38}" type="datetimeFigureOut">
              <a:rPr kumimoji="1" lang="ja-JP" altLang="en-US" smtClean="0"/>
              <a:t>2024/3/11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F7E69-A44F-4E98-A8F7-6C10059E2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9548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3D5F2D1-A256-4029-8614-192A3265DA38}" type="datetimeFigureOut">
              <a:rPr kumimoji="1" lang="ja-JP" altLang="en-US" smtClean="0"/>
              <a:t>2024/3/11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6DF7E69-A44F-4E98-A8F7-6C10059E2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4205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8">
            <a:extLst>
              <a:ext uri="{FF2B5EF4-FFF2-40B4-BE49-F238E27FC236}">
                <a16:creationId xmlns:a16="http://schemas.microsoft.com/office/drawing/2014/main" id="{87C75C5B-5F80-7208-3282-D419B651DA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1901" y="2085390"/>
            <a:ext cx="5750317" cy="2641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</a:pPr>
            <a:r>
              <a:rPr kumimoji="1" lang="ja-JP" altLang="en-US" kern="1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" panose="02040604050505020304" pitchFamily="18" charset="0"/>
                <a:ea typeface="ＤＦ平成明朝体W7" panose="02010609000101010101" pitchFamily="1" charset="-128"/>
                <a:cs typeface="Times New Roman" panose="02020603050405020304" pitchFamily="18" charset="0"/>
              </a:rPr>
              <a:t>　らくしゅう式では</a:t>
            </a:r>
            <a:endParaRPr kumimoji="1" lang="en-US" altLang="ja-JP" kern="100" dirty="0">
              <a:solidFill>
                <a:schemeClr val="tx1">
                  <a:lumMod val="75000"/>
                  <a:lumOff val="25000"/>
                </a:schemeClr>
              </a:solidFill>
              <a:latin typeface="Century" panose="02040604050505020304" pitchFamily="18" charset="0"/>
              <a:ea typeface="ＤＦ平成明朝体W7" panose="02010609000101010101" pitchFamily="1" charset="-128"/>
              <a:cs typeface="Times New Roman" panose="02020603050405020304" pitchFamily="18" charset="0"/>
            </a:endParaRPr>
          </a:p>
          <a:p>
            <a:pPr>
              <a:lnSpc>
                <a:spcPts val="800"/>
              </a:lnSpc>
              <a:spcBef>
                <a:spcPts val="1200"/>
              </a:spcBef>
              <a:spcAft>
                <a:spcPts val="600"/>
              </a:spcAft>
            </a:pPr>
            <a:r>
              <a:rPr kumimoji="1" lang="ja-JP" altLang="en-US" sz="2000" kern="100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" panose="02040604050505020304" pitchFamily="18" charset="0"/>
                <a:ea typeface="ＤＦ平成明朝体W7" panose="02010609000101010101" pitchFamily="1" charset="-128"/>
                <a:cs typeface="Times New Roman" panose="02020603050405020304" pitchFamily="18" charset="0"/>
              </a:rPr>
              <a:t>　　　　</a:t>
            </a:r>
            <a:r>
              <a:rPr kumimoji="1" lang="en-US" altLang="ja-JP" sz="2000" kern="100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" panose="02040604050505020304" pitchFamily="18" charset="0"/>
                <a:ea typeface="ＤＦ平成明朝体W7" panose="02010609000101010101" pitchFamily="1" charset="-128"/>
                <a:cs typeface="Times New Roman" panose="02020603050405020304" pitchFamily="18" charset="0"/>
              </a:rPr>
              <a:t>『</a:t>
            </a:r>
            <a:r>
              <a:rPr kumimoji="1" lang="ja-JP" altLang="en-US" sz="2000" kern="100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" panose="02040604050505020304" pitchFamily="18" charset="0"/>
                <a:ea typeface="ＤＦ平成明朝体W7" panose="02010609000101010101" pitchFamily="1" charset="-128"/>
                <a:cs typeface="Times New Roman" panose="02020603050405020304" pitchFamily="18" charset="0"/>
              </a:rPr>
              <a:t>あた</a:t>
            </a:r>
            <a:r>
              <a:rPr kumimoji="1" lang="ja-JP" altLang="en-US" sz="2800" kern="100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" panose="02040604050505020304" pitchFamily="18" charset="0"/>
                <a:ea typeface="ＤＦ平成明朝体W7" panose="02010609000101010101" pitchFamily="1" charset="-128"/>
                <a:cs typeface="Times New Roman" panose="02020603050405020304" pitchFamily="18" charset="0"/>
              </a:rPr>
              <a:t>ま</a:t>
            </a:r>
            <a:endParaRPr kumimoji="1" lang="en-US" altLang="ja-JP" sz="2000" kern="100" spc="300" dirty="0">
              <a:solidFill>
                <a:schemeClr val="tx1">
                  <a:lumMod val="75000"/>
                  <a:lumOff val="25000"/>
                </a:schemeClr>
              </a:solidFill>
              <a:latin typeface="Century" panose="02040604050505020304" pitchFamily="18" charset="0"/>
              <a:ea typeface="ＤＦ平成明朝体W7" panose="02010609000101010101" pitchFamily="1" charset="-128"/>
              <a:cs typeface="Times New Roman" panose="02020603050405020304" pitchFamily="18" charset="0"/>
            </a:endParaRPr>
          </a:p>
          <a:p>
            <a:pPr>
              <a:lnSpc>
                <a:spcPts val="800"/>
              </a:lnSpc>
              <a:spcBef>
                <a:spcPts val="1200"/>
              </a:spcBef>
              <a:spcAft>
                <a:spcPts val="600"/>
              </a:spcAft>
            </a:pPr>
            <a:r>
              <a:rPr kumimoji="1" lang="ja-JP" altLang="en-US" sz="2000" kern="100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" panose="02040604050505020304" pitchFamily="18" charset="0"/>
                <a:ea typeface="ＤＦ平成明朝体W7" panose="02010609000101010101" pitchFamily="1" charset="-128"/>
                <a:cs typeface="Times New Roman" panose="02020603050405020304" pitchFamily="18" charset="0"/>
              </a:rPr>
              <a:t>　　　　　　　</a:t>
            </a:r>
            <a:r>
              <a:rPr kumimoji="1" lang="ja-JP" altLang="en-US" sz="2800" kern="100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" panose="02040604050505020304" pitchFamily="18" charset="0"/>
                <a:ea typeface="ＤＦ平成明朝体W7" panose="02010609000101010101" pitchFamily="1" charset="-128"/>
                <a:cs typeface="Times New Roman" panose="02020603050405020304" pitchFamily="18" charset="0"/>
              </a:rPr>
              <a:t>か</a:t>
            </a:r>
            <a:r>
              <a:rPr kumimoji="1" lang="ja-JP" altLang="en-US" sz="2000" kern="100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" panose="02040604050505020304" pitchFamily="18" charset="0"/>
                <a:ea typeface="ＤＦ平成明朝体W7" panose="02010609000101010101" pitchFamily="1" charset="-128"/>
                <a:cs typeface="Times New Roman" panose="02020603050405020304" pitchFamily="18" charset="0"/>
              </a:rPr>
              <a:t>らだ</a:t>
            </a:r>
            <a:endParaRPr kumimoji="1" lang="en-US" altLang="ja-JP" sz="2000" kern="100" spc="300" dirty="0">
              <a:solidFill>
                <a:schemeClr val="tx1">
                  <a:lumMod val="75000"/>
                  <a:lumOff val="25000"/>
                </a:schemeClr>
              </a:solidFill>
              <a:latin typeface="Century" panose="02040604050505020304" pitchFamily="18" charset="0"/>
              <a:ea typeface="ＤＦ平成明朝体W7" panose="02010609000101010101" pitchFamily="1" charset="-128"/>
              <a:cs typeface="Times New Roman" panose="02020603050405020304" pitchFamily="18" charset="0"/>
            </a:endParaRPr>
          </a:p>
          <a:p>
            <a:pPr>
              <a:lnSpc>
                <a:spcPts val="800"/>
              </a:lnSpc>
              <a:spcBef>
                <a:spcPts val="1200"/>
              </a:spcBef>
              <a:spcAft>
                <a:spcPts val="600"/>
              </a:spcAft>
            </a:pPr>
            <a:r>
              <a:rPr kumimoji="1" lang="ja-JP" altLang="en-US" sz="2000" kern="100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" panose="02040604050505020304" pitchFamily="18" charset="0"/>
                <a:ea typeface="ＤＦ平成明朝体W7" panose="02010609000101010101" pitchFamily="1" charset="-128"/>
                <a:cs typeface="Times New Roman" panose="02020603050405020304" pitchFamily="18" charset="0"/>
              </a:rPr>
              <a:t>　　　　　　　</a:t>
            </a:r>
            <a:r>
              <a:rPr kumimoji="1" lang="ja-JP" altLang="en-US" sz="2800" kern="100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" panose="02040604050505020304" pitchFamily="18" charset="0"/>
                <a:ea typeface="ＤＦ平成明朝体W7" panose="02010609000101010101" pitchFamily="1" charset="-128"/>
                <a:cs typeface="Times New Roman" panose="02020603050405020304" pitchFamily="18" charset="0"/>
              </a:rPr>
              <a:t>か</a:t>
            </a:r>
            <a:r>
              <a:rPr kumimoji="1" lang="ja-JP" altLang="en-US" sz="2000" kern="100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" panose="02040604050505020304" pitchFamily="18" charset="0"/>
                <a:ea typeface="ＤＦ平成明朝体W7" panose="02010609000101010101" pitchFamily="1" charset="-128"/>
                <a:cs typeface="Times New Roman" panose="02020603050405020304" pitchFamily="18" charset="0"/>
              </a:rPr>
              <a:t>いわ</a:t>
            </a:r>
            <a:endParaRPr kumimoji="1" lang="en-US" altLang="ja-JP" sz="2000" kern="100" spc="300" dirty="0">
              <a:solidFill>
                <a:schemeClr val="tx1">
                  <a:lumMod val="75000"/>
                  <a:lumOff val="25000"/>
                </a:schemeClr>
              </a:solidFill>
              <a:latin typeface="Century" panose="02040604050505020304" pitchFamily="18" charset="0"/>
              <a:ea typeface="ＤＦ平成明朝体W7" panose="02010609000101010101" pitchFamily="1" charset="-128"/>
              <a:cs typeface="Times New Roman" panose="02020603050405020304" pitchFamily="18" charset="0"/>
            </a:endParaRPr>
          </a:p>
          <a:p>
            <a:pPr>
              <a:lnSpc>
                <a:spcPts val="800"/>
              </a:lnSpc>
              <a:spcBef>
                <a:spcPts val="1200"/>
              </a:spcBef>
              <a:spcAft>
                <a:spcPts val="600"/>
              </a:spcAft>
            </a:pPr>
            <a:r>
              <a:rPr kumimoji="1" lang="ja-JP" altLang="en-US" sz="2000" kern="100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" panose="02040604050505020304" pitchFamily="18" charset="0"/>
                <a:ea typeface="ＤＦ平成明朝体W7" panose="02010609000101010101" pitchFamily="1" charset="-128"/>
                <a:cs typeface="Times New Roman" panose="02020603050405020304" pitchFamily="18" charset="0"/>
              </a:rPr>
              <a:t>　　　　　　　 　　</a:t>
            </a:r>
            <a:r>
              <a:rPr kumimoji="1" lang="ja-JP" altLang="en-US" sz="2800" kern="100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" panose="02040604050505020304" pitchFamily="18" charset="0"/>
                <a:ea typeface="ＤＦ平成明朝体W7" panose="02010609000101010101" pitchFamily="1" charset="-128"/>
                <a:cs typeface="Times New Roman" panose="02020603050405020304" pitchFamily="18" charset="0"/>
              </a:rPr>
              <a:t>わ</a:t>
            </a:r>
            <a:r>
              <a:rPr kumimoji="1" lang="ja-JP" altLang="en-US" sz="2000" kern="100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" panose="02040604050505020304" pitchFamily="18" charset="0"/>
                <a:ea typeface="ＤＦ平成明朝体W7" panose="02010609000101010101" pitchFamily="1" charset="-128"/>
                <a:cs typeface="Times New Roman" panose="02020603050405020304" pitchFamily="18" charset="0"/>
              </a:rPr>
              <a:t>らい</a:t>
            </a:r>
            <a:r>
              <a:rPr kumimoji="1" lang="en-US" altLang="ja-JP" sz="2000" kern="100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" panose="02040604050505020304" pitchFamily="18" charset="0"/>
                <a:ea typeface="ＤＦ平成明朝体W7" panose="02010609000101010101" pitchFamily="1" charset="-128"/>
                <a:cs typeface="Times New Roman" panose="02020603050405020304" pitchFamily="18" charset="0"/>
              </a:rPr>
              <a:t>』</a:t>
            </a:r>
            <a:r>
              <a:rPr kumimoji="1" lang="ja-JP" altLang="en-US" sz="1600" kern="1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" panose="02040604050505020304" pitchFamily="18" charset="0"/>
                <a:ea typeface="ＤＦ平成明朝体W7" panose="02010609000101010101" pitchFamily="1" charset="-128"/>
                <a:cs typeface="Times New Roman" panose="02020603050405020304" pitchFamily="18" charset="0"/>
              </a:rPr>
              <a:t>に注目し</a:t>
            </a:r>
            <a:endParaRPr kumimoji="1" lang="ja-JP" altLang="en-US" kern="100" dirty="0">
              <a:solidFill>
                <a:schemeClr val="tx1">
                  <a:lumMod val="75000"/>
                  <a:lumOff val="25000"/>
                </a:schemeClr>
              </a:solidFill>
              <a:latin typeface="Century" panose="02040604050505020304" pitchFamily="18" charset="0"/>
              <a:ea typeface="ＤＦ平成明朝体W7" panose="02010609000101010101" pitchFamily="1" charset="-128"/>
              <a:cs typeface="Times New Roman" panose="02020603050405020304" pitchFamily="18" charset="0"/>
            </a:endParaRPr>
          </a:p>
          <a:p>
            <a:pPr>
              <a:lnSpc>
                <a:spcPts val="800"/>
              </a:lnSpc>
              <a:spcBef>
                <a:spcPts val="1200"/>
              </a:spcBef>
              <a:spcAft>
                <a:spcPts val="600"/>
              </a:spcAft>
            </a:pPr>
            <a:r>
              <a:rPr kumimoji="1" lang="ja-JP" altLang="en-US" kern="1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" panose="02040604050505020304" pitchFamily="18" charset="0"/>
                <a:ea typeface="ＤＦ平成明朝体W7" panose="02010609000101010101" pitchFamily="1" charset="-128"/>
                <a:cs typeface="Times New Roman" panose="02020603050405020304" pitchFamily="18" charset="0"/>
              </a:rPr>
              <a:t>　　　　　　ずっと自宅で暮らすために必要な</a:t>
            </a:r>
            <a:endParaRPr kumimoji="1" lang="en-US" altLang="ja-JP" kern="100" spc="-150" dirty="0">
              <a:solidFill>
                <a:schemeClr val="tx1">
                  <a:lumMod val="75000"/>
                  <a:lumOff val="25000"/>
                </a:schemeClr>
              </a:solidFill>
              <a:latin typeface="Century" panose="02040604050505020304" pitchFamily="18" charset="0"/>
              <a:ea typeface="ＤＦ平成明朝体W7" panose="02010609000101010101" pitchFamily="1" charset="-128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Bef>
                <a:spcPts val="1200"/>
              </a:spcBef>
              <a:spcAft>
                <a:spcPts val="600"/>
              </a:spcAft>
            </a:pPr>
            <a:r>
              <a:rPr kumimoji="1" lang="ja-JP" altLang="en-US" kern="1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" panose="02040604050505020304" pitchFamily="18" charset="0"/>
                <a:ea typeface="ＤＦ平成明朝体W7" panose="02010609000101010101" pitchFamily="1" charset="-128"/>
                <a:cs typeface="Times New Roman" panose="02020603050405020304" pitchFamily="18" charset="0"/>
              </a:rPr>
              <a:t>　　　　　　　　</a:t>
            </a:r>
            <a:r>
              <a:rPr kumimoji="1" lang="ja-JP" altLang="en-US" u="wavy" kern="100" spc="-150" dirty="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bg1">
                      <a:lumMod val="50000"/>
                    </a:schemeClr>
                  </a:solidFill>
                </a:uFill>
                <a:latin typeface="Century" panose="02040604050505020304" pitchFamily="18" charset="0"/>
                <a:ea typeface="ＤＦ平成明朝体W7" panose="02010609000101010101" pitchFamily="1" charset="-128"/>
                <a:cs typeface="Times New Roman" panose="02020603050405020304" pitchFamily="18" charset="0"/>
              </a:rPr>
              <a:t>「</a:t>
            </a:r>
            <a:r>
              <a:rPr kumimoji="1" lang="ja-JP" altLang="en-US" sz="2000" u="wavy" kern="100" spc="-150" dirty="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bg1">
                      <a:lumMod val="50000"/>
                    </a:schemeClr>
                  </a:solidFill>
                </a:uFill>
                <a:latin typeface="Century" panose="02040604050505020304" pitchFamily="18" charset="0"/>
                <a:ea typeface="ＤＦ平成明朝体W7" panose="02010609000101010101" pitchFamily="1" charset="-128"/>
                <a:cs typeface="Times New Roman" panose="02020603050405020304" pitchFamily="18" charset="0"/>
              </a:rPr>
              <a:t>４つの脳活性化</a:t>
            </a:r>
            <a:r>
              <a:rPr kumimoji="1" lang="ja-JP" altLang="en-US" u="wavy" kern="100" spc="-150" dirty="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bg1">
                      <a:lumMod val="50000"/>
                    </a:schemeClr>
                  </a:solidFill>
                </a:uFill>
                <a:latin typeface="Century" panose="02040604050505020304" pitchFamily="18" charset="0"/>
                <a:ea typeface="ＤＦ平成明朝体W7" panose="02010609000101010101" pitchFamily="1" charset="-128"/>
                <a:cs typeface="Times New Roman" panose="02020603050405020304" pitchFamily="18" charset="0"/>
              </a:rPr>
              <a:t>」</a:t>
            </a:r>
            <a:r>
              <a:rPr kumimoji="1" lang="ja-JP" altLang="en-US" sz="1600" u="wavy" kern="100" spc="-150" dirty="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bg1">
                      <a:lumMod val="50000"/>
                    </a:schemeClr>
                  </a:solidFill>
                </a:uFill>
                <a:latin typeface="Century" panose="02040604050505020304" pitchFamily="18" charset="0"/>
                <a:ea typeface="ＤＦ平成明朝体W7" panose="02010609000101010101" pitchFamily="1" charset="-128"/>
                <a:cs typeface="Times New Roman" panose="02020603050405020304" pitchFamily="18" charset="0"/>
              </a:rPr>
              <a:t>を</a:t>
            </a:r>
            <a:r>
              <a:rPr kumimoji="1" lang="ja-JP" altLang="en-US" sz="1400" u="wavy" kern="100" spc="-150" dirty="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bg1">
                      <a:lumMod val="50000"/>
                    </a:schemeClr>
                  </a:solidFill>
                </a:uFill>
                <a:latin typeface="Century" panose="02040604050505020304" pitchFamily="18" charset="0"/>
                <a:ea typeface="ＤＦ平成明朝体W7" panose="02010609000101010101" pitchFamily="1" charset="-128"/>
                <a:cs typeface="Times New Roman" panose="02020603050405020304" pitchFamily="18" charset="0"/>
              </a:rPr>
              <a:t> </a:t>
            </a:r>
            <a:r>
              <a:rPr kumimoji="1" lang="ja-JP" altLang="en-US" sz="1600" u="wavy" kern="100" spc="-150" dirty="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bg1">
                      <a:lumMod val="50000"/>
                    </a:schemeClr>
                  </a:solidFill>
                </a:uFill>
                <a:latin typeface="Century" panose="02040604050505020304" pitchFamily="18" charset="0"/>
                <a:ea typeface="ＤＦ平成明朝体W7" panose="02010609000101010101" pitchFamily="1" charset="-128"/>
                <a:cs typeface="Times New Roman" panose="02020603050405020304" pitchFamily="18" charset="0"/>
              </a:rPr>
              <a:t>提唱しています！</a:t>
            </a:r>
            <a:endParaRPr kumimoji="1" lang="ja-JP" altLang="en-US" sz="1400" u="wavy" kern="100" spc="-150" dirty="0">
              <a:solidFill>
                <a:schemeClr val="tx1">
                  <a:lumMod val="75000"/>
                  <a:lumOff val="25000"/>
                </a:schemeClr>
              </a:solidFill>
              <a:uFill>
                <a:solidFill>
                  <a:schemeClr val="bg1">
                    <a:lumMod val="50000"/>
                  </a:schemeClr>
                </a:solidFill>
              </a:uFill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2073" name="四角形: 角を丸くする 2072">
            <a:extLst>
              <a:ext uri="{FF2B5EF4-FFF2-40B4-BE49-F238E27FC236}">
                <a16:creationId xmlns:a16="http://schemas.microsoft.com/office/drawing/2014/main" id="{E0CBCCBF-7D16-54B1-8BF3-C62E8853FB35}"/>
              </a:ext>
            </a:extLst>
          </p:cNvPr>
          <p:cNvSpPr/>
          <p:nvPr/>
        </p:nvSpPr>
        <p:spPr>
          <a:xfrm>
            <a:off x="83238" y="5592377"/>
            <a:ext cx="6689746" cy="1627792"/>
          </a:xfrm>
          <a:prstGeom prst="roundRect">
            <a:avLst>
              <a:gd name="adj" fmla="val 10206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57" name="正方形/長方形 2056">
            <a:extLst>
              <a:ext uri="{FF2B5EF4-FFF2-40B4-BE49-F238E27FC236}">
                <a16:creationId xmlns:a16="http://schemas.microsoft.com/office/drawing/2014/main" id="{D7712E08-9504-0F71-2CFF-28C38C4181A7}"/>
              </a:ext>
            </a:extLst>
          </p:cNvPr>
          <p:cNvSpPr/>
          <p:nvPr/>
        </p:nvSpPr>
        <p:spPr>
          <a:xfrm>
            <a:off x="114331" y="228600"/>
            <a:ext cx="6658653" cy="1134433"/>
          </a:xfrm>
          <a:custGeom>
            <a:avLst/>
            <a:gdLst>
              <a:gd name="connsiteX0" fmla="*/ 0 w 6658653"/>
              <a:gd name="connsiteY0" fmla="*/ 0 h 1134433"/>
              <a:gd name="connsiteX1" fmla="*/ 466106 w 6658653"/>
              <a:gd name="connsiteY1" fmla="*/ 0 h 1134433"/>
              <a:gd name="connsiteX2" fmla="*/ 1265144 w 6658653"/>
              <a:gd name="connsiteY2" fmla="*/ 0 h 1134433"/>
              <a:gd name="connsiteX3" fmla="*/ 1997596 w 6658653"/>
              <a:gd name="connsiteY3" fmla="*/ 0 h 1134433"/>
              <a:gd name="connsiteX4" fmla="*/ 2463702 w 6658653"/>
              <a:gd name="connsiteY4" fmla="*/ 0 h 1134433"/>
              <a:gd name="connsiteX5" fmla="*/ 3062980 w 6658653"/>
              <a:gd name="connsiteY5" fmla="*/ 0 h 1134433"/>
              <a:gd name="connsiteX6" fmla="*/ 3862019 w 6658653"/>
              <a:gd name="connsiteY6" fmla="*/ 0 h 1134433"/>
              <a:gd name="connsiteX7" fmla="*/ 4527884 w 6658653"/>
              <a:gd name="connsiteY7" fmla="*/ 0 h 1134433"/>
              <a:gd name="connsiteX8" fmla="*/ 5260336 w 6658653"/>
              <a:gd name="connsiteY8" fmla="*/ 0 h 1134433"/>
              <a:gd name="connsiteX9" fmla="*/ 5859615 w 6658653"/>
              <a:gd name="connsiteY9" fmla="*/ 0 h 1134433"/>
              <a:gd name="connsiteX10" fmla="*/ 6658653 w 6658653"/>
              <a:gd name="connsiteY10" fmla="*/ 0 h 1134433"/>
              <a:gd name="connsiteX11" fmla="*/ 6658653 w 6658653"/>
              <a:gd name="connsiteY11" fmla="*/ 589905 h 1134433"/>
              <a:gd name="connsiteX12" fmla="*/ 6658653 w 6658653"/>
              <a:gd name="connsiteY12" fmla="*/ 1134433 h 1134433"/>
              <a:gd name="connsiteX13" fmla="*/ 6192547 w 6658653"/>
              <a:gd name="connsiteY13" fmla="*/ 1134433 h 1134433"/>
              <a:gd name="connsiteX14" fmla="*/ 5726442 w 6658653"/>
              <a:gd name="connsiteY14" fmla="*/ 1134433 h 1134433"/>
              <a:gd name="connsiteX15" fmla="*/ 4993990 w 6658653"/>
              <a:gd name="connsiteY15" fmla="*/ 1134433 h 1134433"/>
              <a:gd name="connsiteX16" fmla="*/ 4527884 w 6658653"/>
              <a:gd name="connsiteY16" fmla="*/ 1134433 h 1134433"/>
              <a:gd name="connsiteX17" fmla="*/ 3862019 w 6658653"/>
              <a:gd name="connsiteY17" fmla="*/ 1134433 h 1134433"/>
              <a:gd name="connsiteX18" fmla="*/ 3329327 w 6658653"/>
              <a:gd name="connsiteY18" fmla="*/ 1134433 h 1134433"/>
              <a:gd name="connsiteX19" fmla="*/ 2663461 w 6658653"/>
              <a:gd name="connsiteY19" fmla="*/ 1134433 h 1134433"/>
              <a:gd name="connsiteX20" fmla="*/ 1997596 w 6658653"/>
              <a:gd name="connsiteY20" fmla="*/ 1134433 h 1134433"/>
              <a:gd name="connsiteX21" fmla="*/ 1331731 w 6658653"/>
              <a:gd name="connsiteY21" fmla="*/ 1134433 h 1134433"/>
              <a:gd name="connsiteX22" fmla="*/ 665865 w 6658653"/>
              <a:gd name="connsiteY22" fmla="*/ 1134433 h 1134433"/>
              <a:gd name="connsiteX23" fmla="*/ 0 w 6658653"/>
              <a:gd name="connsiteY23" fmla="*/ 1134433 h 1134433"/>
              <a:gd name="connsiteX24" fmla="*/ 0 w 6658653"/>
              <a:gd name="connsiteY24" fmla="*/ 555872 h 1134433"/>
              <a:gd name="connsiteX25" fmla="*/ 0 w 6658653"/>
              <a:gd name="connsiteY25" fmla="*/ 0 h 1134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6658653" h="1134433" fill="none" extrusionOk="0">
                <a:moveTo>
                  <a:pt x="0" y="0"/>
                </a:moveTo>
                <a:cubicBezTo>
                  <a:pt x="193038" y="-14754"/>
                  <a:pt x="337094" y="-9189"/>
                  <a:pt x="466106" y="0"/>
                </a:cubicBezTo>
                <a:cubicBezTo>
                  <a:pt x="595118" y="9189"/>
                  <a:pt x="940103" y="-15023"/>
                  <a:pt x="1265144" y="0"/>
                </a:cubicBezTo>
                <a:cubicBezTo>
                  <a:pt x="1590185" y="15023"/>
                  <a:pt x="1848488" y="16770"/>
                  <a:pt x="1997596" y="0"/>
                </a:cubicBezTo>
                <a:cubicBezTo>
                  <a:pt x="2146704" y="-16770"/>
                  <a:pt x="2367805" y="23217"/>
                  <a:pt x="2463702" y="0"/>
                </a:cubicBezTo>
                <a:cubicBezTo>
                  <a:pt x="2559599" y="-23217"/>
                  <a:pt x="2820177" y="-14203"/>
                  <a:pt x="3062980" y="0"/>
                </a:cubicBezTo>
                <a:cubicBezTo>
                  <a:pt x="3305783" y="14203"/>
                  <a:pt x="3477664" y="31526"/>
                  <a:pt x="3862019" y="0"/>
                </a:cubicBezTo>
                <a:cubicBezTo>
                  <a:pt x="4246374" y="-31526"/>
                  <a:pt x="4213303" y="12969"/>
                  <a:pt x="4527884" y="0"/>
                </a:cubicBezTo>
                <a:cubicBezTo>
                  <a:pt x="4842465" y="-12969"/>
                  <a:pt x="5053210" y="-31084"/>
                  <a:pt x="5260336" y="0"/>
                </a:cubicBezTo>
                <a:cubicBezTo>
                  <a:pt x="5467462" y="31084"/>
                  <a:pt x="5577830" y="22894"/>
                  <a:pt x="5859615" y="0"/>
                </a:cubicBezTo>
                <a:cubicBezTo>
                  <a:pt x="6141400" y="-22894"/>
                  <a:pt x="6418823" y="-38728"/>
                  <a:pt x="6658653" y="0"/>
                </a:cubicBezTo>
                <a:cubicBezTo>
                  <a:pt x="6635617" y="211507"/>
                  <a:pt x="6674769" y="420416"/>
                  <a:pt x="6658653" y="589905"/>
                </a:cubicBezTo>
                <a:cubicBezTo>
                  <a:pt x="6642537" y="759394"/>
                  <a:pt x="6659920" y="972848"/>
                  <a:pt x="6658653" y="1134433"/>
                </a:cubicBezTo>
                <a:cubicBezTo>
                  <a:pt x="6447904" y="1149480"/>
                  <a:pt x="6286750" y="1148010"/>
                  <a:pt x="6192547" y="1134433"/>
                </a:cubicBezTo>
                <a:cubicBezTo>
                  <a:pt x="6098344" y="1120856"/>
                  <a:pt x="5880508" y="1139381"/>
                  <a:pt x="5726442" y="1134433"/>
                </a:cubicBezTo>
                <a:cubicBezTo>
                  <a:pt x="5572377" y="1129485"/>
                  <a:pt x="5251153" y="1137343"/>
                  <a:pt x="4993990" y="1134433"/>
                </a:cubicBezTo>
                <a:cubicBezTo>
                  <a:pt x="4736827" y="1131523"/>
                  <a:pt x="4697604" y="1141159"/>
                  <a:pt x="4527884" y="1134433"/>
                </a:cubicBezTo>
                <a:cubicBezTo>
                  <a:pt x="4358164" y="1127707"/>
                  <a:pt x="4065475" y="1142064"/>
                  <a:pt x="3862019" y="1134433"/>
                </a:cubicBezTo>
                <a:cubicBezTo>
                  <a:pt x="3658564" y="1126802"/>
                  <a:pt x="3537075" y="1127939"/>
                  <a:pt x="3329327" y="1134433"/>
                </a:cubicBezTo>
                <a:cubicBezTo>
                  <a:pt x="3121579" y="1140927"/>
                  <a:pt x="2907114" y="1143403"/>
                  <a:pt x="2663461" y="1134433"/>
                </a:cubicBezTo>
                <a:cubicBezTo>
                  <a:pt x="2419808" y="1125463"/>
                  <a:pt x="2188251" y="1101288"/>
                  <a:pt x="1997596" y="1134433"/>
                </a:cubicBezTo>
                <a:cubicBezTo>
                  <a:pt x="1806942" y="1167578"/>
                  <a:pt x="1604537" y="1120609"/>
                  <a:pt x="1331731" y="1134433"/>
                </a:cubicBezTo>
                <a:cubicBezTo>
                  <a:pt x="1058925" y="1148257"/>
                  <a:pt x="845890" y="1104657"/>
                  <a:pt x="665865" y="1134433"/>
                </a:cubicBezTo>
                <a:cubicBezTo>
                  <a:pt x="485840" y="1164209"/>
                  <a:pt x="206999" y="1131081"/>
                  <a:pt x="0" y="1134433"/>
                </a:cubicBezTo>
                <a:cubicBezTo>
                  <a:pt x="6238" y="937445"/>
                  <a:pt x="1532" y="742303"/>
                  <a:pt x="0" y="555872"/>
                </a:cubicBezTo>
                <a:cubicBezTo>
                  <a:pt x="-1532" y="369441"/>
                  <a:pt x="6599" y="130013"/>
                  <a:pt x="0" y="0"/>
                </a:cubicBezTo>
                <a:close/>
              </a:path>
              <a:path w="6658653" h="1134433" stroke="0" extrusionOk="0">
                <a:moveTo>
                  <a:pt x="0" y="0"/>
                </a:moveTo>
                <a:cubicBezTo>
                  <a:pt x="162683" y="-1565"/>
                  <a:pt x="403567" y="-7935"/>
                  <a:pt x="599279" y="0"/>
                </a:cubicBezTo>
                <a:cubicBezTo>
                  <a:pt x="794991" y="7935"/>
                  <a:pt x="929950" y="16900"/>
                  <a:pt x="1065384" y="0"/>
                </a:cubicBezTo>
                <a:cubicBezTo>
                  <a:pt x="1200819" y="-16900"/>
                  <a:pt x="1614714" y="-36434"/>
                  <a:pt x="1864423" y="0"/>
                </a:cubicBezTo>
                <a:cubicBezTo>
                  <a:pt x="2114132" y="36434"/>
                  <a:pt x="2266234" y="-7317"/>
                  <a:pt x="2463702" y="0"/>
                </a:cubicBezTo>
                <a:cubicBezTo>
                  <a:pt x="2661170" y="7317"/>
                  <a:pt x="2785685" y="-70"/>
                  <a:pt x="3062980" y="0"/>
                </a:cubicBezTo>
                <a:cubicBezTo>
                  <a:pt x="3340275" y="70"/>
                  <a:pt x="3630488" y="-3849"/>
                  <a:pt x="3862019" y="0"/>
                </a:cubicBezTo>
                <a:cubicBezTo>
                  <a:pt x="4093550" y="3849"/>
                  <a:pt x="4234008" y="-5044"/>
                  <a:pt x="4394711" y="0"/>
                </a:cubicBezTo>
                <a:cubicBezTo>
                  <a:pt x="4555414" y="5044"/>
                  <a:pt x="4810381" y="3108"/>
                  <a:pt x="5193749" y="0"/>
                </a:cubicBezTo>
                <a:cubicBezTo>
                  <a:pt x="5577117" y="-3108"/>
                  <a:pt x="5595516" y="28379"/>
                  <a:pt x="5992788" y="0"/>
                </a:cubicBezTo>
                <a:cubicBezTo>
                  <a:pt x="6390060" y="-28379"/>
                  <a:pt x="6399267" y="1721"/>
                  <a:pt x="6658653" y="0"/>
                </a:cubicBezTo>
                <a:cubicBezTo>
                  <a:pt x="6641782" y="260864"/>
                  <a:pt x="6671009" y="432591"/>
                  <a:pt x="6658653" y="589905"/>
                </a:cubicBezTo>
                <a:cubicBezTo>
                  <a:pt x="6646297" y="747220"/>
                  <a:pt x="6678901" y="940384"/>
                  <a:pt x="6658653" y="1134433"/>
                </a:cubicBezTo>
                <a:cubicBezTo>
                  <a:pt x="6495512" y="1139891"/>
                  <a:pt x="6381839" y="1157669"/>
                  <a:pt x="6192547" y="1134433"/>
                </a:cubicBezTo>
                <a:cubicBezTo>
                  <a:pt x="6003255" y="1111197"/>
                  <a:pt x="5747529" y="1172237"/>
                  <a:pt x="5393509" y="1134433"/>
                </a:cubicBezTo>
                <a:cubicBezTo>
                  <a:pt x="5039489" y="1096629"/>
                  <a:pt x="5112780" y="1122843"/>
                  <a:pt x="4860817" y="1134433"/>
                </a:cubicBezTo>
                <a:cubicBezTo>
                  <a:pt x="4608854" y="1146023"/>
                  <a:pt x="4491282" y="1162677"/>
                  <a:pt x="4194951" y="1134433"/>
                </a:cubicBezTo>
                <a:cubicBezTo>
                  <a:pt x="3898620" y="1106189"/>
                  <a:pt x="3735473" y="1164427"/>
                  <a:pt x="3395913" y="1134433"/>
                </a:cubicBezTo>
                <a:cubicBezTo>
                  <a:pt x="3056353" y="1104439"/>
                  <a:pt x="2928618" y="1137824"/>
                  <a:pt x="2730048" y="1134433"/>
                </a:cubicBezTo>
                <a:cubicBezTo>
                  <a:pt x="2531479" y="1131042"/>
                  <a:pt x="2375813" y="1148876"/>
                  <a:pt x="2263942" y="1134433"/>
                </a:cubicBezTo>
                <a:cubicBezTo>
                  <a:pt x="2152071" y="1119990"/>
                  <a:pt x="1881597" y="1111486"/>
                  <a:pt x="1731250" y="1134433"/>
                </a:cubicBezTo>
                <a:cubicBezTo>
                  <a:pt x="1580903" y="1157380"/>
                  <a:pt x="1119086" y="1109407"/>
                  <a:pt x="932211" y="1134433"/>
                </a:cubicBezTo>
                <a:cubicBezTo>
                  <a:pt x="745336" y="1159459"/>
                  <a:pt x="364574" y="1157008"/>
                  <a:pt x="0" y="1134433"/>
                </a:cubicBezTo>
                <a:cubicBezTo>
                  <a:pt x="-18760" y="951671"/>
                  <a:pt x="-1267" y="717314"/>
                  <a:pt x="0" y="589905"/>
                </a:cubicBezTo>
                <a:cubicBezTo>
                  <a:pt x="1267" y="462496"/>
                  <a:pt x="15230" y="192094"/>
                  <a:pt x="0" y="0"/>
                </a:cubicBezTo>
                <a:close/>
              </a:path>
            </a:pathLst>
          </a:custGeom>
          <a:solidFill>
            <a:schemeClr val="accent6">
              <a:lumMod val="20000"/>
              <a:lumOff val="80000"/>
              <a:alpha val="71000"/>
            </a:schemeClr>
          </a:solidFill>
          <a:ln w="9525"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4BCE71F-8198-F481-C7AC-2D7CE304DC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pic>
        <p:nvPicPr>
          <p:cNvPr id="2065" name="Picture 17">
            <a:extLst>
              <a:ext uri="{FF2B5EF4-FFF2-40B4-BE49-F238E27FC236}">
                <a16:creationId xmlns:a16="http://schemas.microsoft.com/office/drawing/2014/main" id="{584C81CF-D1D9-EBE3-61DC-4F4AD84B6D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2665" y="2117391"/>
            <a:ext cx="1260849" cy="816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tangle 19">
            <a:extLst>
              <a:ext uri="{FF2B5EF4-FFF2-40B4-BE49-F238E27FC236}">
                <a16:creationId xmlns:a16="http://schemas.microsoft.com/office/drawing/2014/main" id="{08DD2BF5-B8D9-E675-D95A-868AD67E72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27" name="Rectangle 18">
            <a:extLst>
              <a:ext uri="{FF2B5EF4-FFF2-40B4-BE49-F238E27FC236}">
                <a16:creationId xmlns:a16="http://schemas.microsoft.com/office/drawing/2014/main" id="{E2767330-7F1F-5666-F3DE-4B17928938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775" y="5659770"/>
            <a:ext cx="6542723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ja-JP" altLang="en-US" sz="1400" dirty="0"/>
              <a:t>～</a:t>
            </a:r>
            <a:r>
              <a:rPr lang="ja-JP" altLang="ja-JP" sz="1400" dirty="0"/>
              <a:t>高齢になると、昔のようにうまく出来ずに、自信を失う場面が増えます</a:t>
            </a:r>
            <a:r>
              <a:rPr lang="ja-JP" altLang="en-US" sz="1400" dirty="0"/>
              <a:t>～</a:t>
            </a:r>
            <a:endParaRPr lang="ja-JP" altLang="ja-JP" sz="1400" dirty="0"/>
          </a:p>
          <a:p>
            <a:r>
              <a:rPr lang="ja-JP" altLang="en-US" sz="1600" b="1" dirty="0">
                <a:latin typeface="+mn-ea"/>
              </a:rPr>
              <a:t>当施設では、認知症の方もそうでない方も、自信をもって行動できる場面を大事にしています</a:t>
            </a:r>
            <a:endParaRPr lang="en-US" altLang="ja-JP" sz="1600" b="1" dirty="0">
              <a:latin typeface="+mn-ea"/>
            </a:endParaRPr>
          </a:p>
          <a:p>
            <a:r>
              <a:rPr lang="ja-JP" altLang="en-US" sz="1600" b="1" dirty="0">
                <a:latin typeface="+mn-ea"/>
              </a:rPr>
              <a:t>　</a:t>
            </a:r>
            <a:r>
              <a:rPr lang="ja-JP" altLang="ja-JP" sz="1400" dirty="0"/>
              <a:t>「出来なくてもすごい！」と</a:t>
            </a:r>
            <a:r>
              <a:rPr lang="ja-JP" altLang="en-US" sz="1400" dirty="0"/>
              <a:t>言える</a:t>
            </a:r>
            <a:r>
              <a:rPr lang="ja-JP" altLang="ja-JP" sz="1400" dirty="0"/>
              <a:t>「らくしゅう式」はそう</a:t>
            </a:r>
            <a:r>
              <a:rPr lang="ja-JP" altLang="en-US" sz="1400" dirty="0"/>
              <a:t>いう</a:t>
            </a:r>
            <a:r>
              <a:rPr lang="ja-JP" altLang="ja-JP" sz="1400" dirty="0"/>
              <a:t>意味</a:t>
            </a:r>
            <a:r>
              <a:rPr lang="ja-JP" altLang="en-US" sz="1400" dirty="0"/>
              <a:t>でも</a:t>
            </a:r>
            <a:endParaRPr lang="en-US" altLang="ja-JP" sz="1400" dirty="0"/>
          </a:p>
          <a:p>
            <a:r>
              <a:rPr lang="ja-JP" altLang="en-US" sz="1400" dirty="0"/>
              <a:t>　</a:t>
            </a:r>
            <a:r>
              <a:rPr lang="ja-JP" altLang="ja-JP" sz="1400" dirty="0"/>
              <a:t>とても大事な時間だと考えています</a:t>
            </a:r>
            <a:r>
              <a:rPr lang="ja-JP" altLang="en-US" sz="1400" dirty="0"/>
              <a:t>。</a:t>
            </a:r>
            <a:endParaRPr lang="en-US" altLang="ja-JP" sz="1400" dirty="0"/>
          </a:p>
          <a:p>
            <a:r>
              <a:rPr lang="ja-JP" altLang="en-US" sz="1400" dirty="0"/>
              <a:t>　　</a:t>
            </a:r>
            <a:r>
              <a:rPr lang="en-US" altLang="ja-JP" sz="1400" dirty="0"/>
              <a:t>※</a:t>
            </a:r>
            <a:r>
              <a:rPr lang="ja-JP" altLang="en-US" sz="1400" dirty="0"/>
              <a:t>らくしゅう式脳機能訓練の実践資格を持つ実践士がサポートしています</a:t>
            </a:r>
            <a:endParaRPr lang="ja-JP" altLang="ja-JP" sz="1400" dirty="0"/>
          </a:p>
        </p:txBody>
      </p:sp>
      <p:sp>
        <p:nvSpPr>
          <p:cNvPr id="29" name="タイトル 28">
            <a:extLst>
              <a:ext uri="{FF2B5EF4-FFF2-40B4-BE49-F238E27FC236}">
                <a16:creationId xmlns:a16="http://schemas.microsoft.com/office/drawing/2014/main" id="{5DCE77FF-91AE-C10C-C52E-E015F2B6FD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138" y="-150465"/>
            <a:ext cx="7609943" cy="1454812"/>
          </a:xfrm>
        </p:spPr>
        <p:txBody>
          <a:bodyPr>
            <a:normAutofit/>
          </a:bodyPr>
          <a:lstStyle/>
          <a:p>
            <a:pPr algn="l">
              <a:lnSpc>
                <a:spcPts val="1100"/>
              </a:lnSpc>
            </a:pPr>
            <a:r>
              <a:rPr kumimoji="1" lang="ja-JP" altLang="en-US" sz="2800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　  〇〇〇　　　</a:t>
            </a:r>
            <a:r>
              <a:rPr kumimoji="1" lang="ja-JP" altLang="en-US" sz="2400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は「まっかか運動</a:t>
            </a:r>
            <a:r>
              <a:rPr kumimoji="1" lang="ja-JP" altLang="en-US" sz="2400" cap="none" spc="-30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」 推進中！</a:t>
            </a:r>
            <a:br>
              <a:rPr kumimoji="1" lang="en-US" altLang="ja-JP" sz="2400" cap="none" spc="-30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</a:br>
            <a:br>
              <a:rPr lang="en-US" altLang="ja-JP" sz="2400" spc="-30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</a:br>
            <a:br>
              <a:rPr kumimoji="1" lang="en-US" altLang="ja-JP" sz="2400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</a:br>
            <a:r>
              <a:rPr kumimoji="1" lang="ja-JP" altLang="en-US" sz="2800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  認知症 進行予防に力を入れています</a:t>
            </a:r>
            <a:endParaRPr lang="ja-JP" altLang="en-US" sz="2800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FCADDCD-6FFD-5542-388F-B38B4ABCB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87942" y="1499545"/>
            <a:ext cx="4676907" cy="711831"/>
          </a:xfrm>
        </p:spPr>
        <p:txBody>
          <a:bodyPr>
            <a:normAutofit/>
          </a:bodyPr>
          <a:lstStyle/>
          <a:p>
            <a:pPr algn="l"/>
            <a:r>
              <a:rPr lang="ja-JP" altLang="en-US" sz="2000" kern="100" dirty="0">
                <a:solidFill>
                  <a:srgbClr val="FF0000"/>
                </a:solidFill>
                <a:latin typeface="Century" panose="02040604050505020304" pitchFamily="18" charset="0"/>
                <a:ea typeface="ＤＦ平成明朝体W7" panose="02010609000101010101" pitchFamily="1" charset="-128"/>
                <a:cs typeface="Times New Roman" panose="02020603050405020304" pitchFamily="18" charset="0"/>
              </a:rPr>
              <a:t>自治体でも高い評価を得ている</a:t>
            </a:r>
            <a:br>
              <a:rPr lang="ja-JP" altLang="en-US" sz="2000" kern="100" dirty="0">
                <a:solidFill>
                  <a:srgbClr val="FF0000"/>
                </a:solidFill>
                <a:latin typeface="Century" panose="02040604050505020304" pitchFamily="18" charset="0"/>
                <a:ea typeface="ＤＦ平成明朝体W7" panose="02010609000101010101" pitchFamily="1" charset="-128"/>
                <a:cs typeface="Times New Roman" panose="02020603050405020304" pitchFamily="18" charset="0"/>
              </a:rPr>
            </a:br>
            <a:r>
              <a:rPr lang="ja-JP" altLang="en-US" sz="2000" kern="100" dirty="0">
                <a:solidFill>
                  <a:srgbClr val="FF0000"/>
                </a:solidFill>
                <a:latin typeface="Century" panose="02040604050505020304" pitchFamily="18" charset="0"/>
                <a:ea typeface="ＤＦ平成明朝体W7" panose="02010609000101010101" pitchFamily="1" charset="-128"/>
                <a:cs typeface="Times New Roman" panose="02020603050405020304" pitchFamily="18" charset="0"/>
              </a:rPr>
              <a:t>「らくしゅう式 脳機能訓練」を導入</a:t>
            </a:r>
          </a:p>
        </p:txBody>
      </p:sp>
      <p:sp>
        <p:nvSpPr>
          <p:cNvPr id="30" name="Rectangle 18">
            <a:extLst>
              <a:ext uri="{FF2B5EF4-FFF2-40B4-BE49-F238E27FC236}">
                <a16:creationId xmlns:a16="http://schemas.microsoft.com/office/drawing/2014/main" id="{1BCDCE26-5897-42AD-26D5-135797345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02" y="7539885"/>
            <a:ext cx="7224932" cy="1350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altLang="ja-JP" sz="1400" spc="-150" dirty="0"/>
              <a:t> </a:t>
            </a:r>
            <a:endParaRPr lang="ja-JP" altLang="ja-JP" sz="1400" spc="-150" dirty="0"/>
          </a:p>
          <a:p>
            <a:r>
              <a:rPr lang="ja-JP" altLang="ja-JP" sz="1400" spc="-150" dirty="0"/>
              <a:t>ご見学者：</a:t>
            </a:r>
            <a:endParaRPr lang="en-US" altLang="ja-JP" sz="1400" spc="-150" dirty="0"/>
          </a:p>
          <a:p>
            <a:r>
              <a:rPr lang="ja-JP" altLang="en-US" sz="1400" spc="-150" dirty="0"/>
              <a:t>　　　　</a:t>
            </a:r>
            <a:r>
              <a:rPr lang="ja-JP" altLang="ja-JP" sz="1400" spc="-150" dirty="0"/>
              <a:t>お名前　　　　</a:t>
            </a:r>
            <a:r>
              <a:rPr lang="ja-JP" altLang="en-US" sz="1400" spc="-150" dirty="0"/>
              <a:t>　　</a:t>
            </a:r>
            <a:r>
              <a:rPr lang="ja-JP" altLang="ja-JP" sz="1400" spc="-150" dirty="0"/>
              <a:t>　　</a:t>
            </a:r>
            <a:r>
              <a:rPr lang="ja-JP" altLang="en-US" sz="1400" spc="-150" dirty="0"/>
              <a:t>　　　事業所　　　　　　　　　　　</a:t>
            </a:r>
            <a:r>
              <a:rPr lang="en-US" altLang="ja-JP" sz="1400" spc="-150" dirty="0"/>
              <a:t>TEL</a:t>
            </a:r>
            <a:r>
              <a:rPr lang="ja-JP" altLang="en-US" sz="1400" spc="-150" dirty="0"/>
              <a:t>　　</a:t>
            </a:r>
            <a:endParaRPr lang="en-US" altLang="ja-JP" sz="1400" spc="-150" dirty="0"/>
          </a:p>
          <a:p>
            <a:pPr>
              <a:lnSpc>
                <a:spcPct val="150000"/>
              </a:lnSpc>
            </a:pPr>
            <a:r>
              <a:rPr lang="ja-JP" altLang="ja-JP" sz="1400" spc="-150" dirty="0"/>
              <a:t>　　　　</a:t>
            </a:r>
          </a:p>
          <a:p>
            <a:pPr>
              <a:lnSpc>
                <a:spcPct val="150000"/>
              </a:lnSpc>
            </a:pPr>
            <a:r>
              <a:rPr lang="ja-JP" altLang="ja-JP" sz="1400" spc="-150" dirty="0"/>
              <a:t>ご希望日：</a:t>
            </a:r>
            <a:r>
              <a:rPr lang="ja-JP" altLang="ja-JP" sz="1400" u="sng" spc="-150" dirty="0"/>
              <a:t>　</a:t>
            </a:r>
            <a:r>
              <a:rPr lang="ja-JP" altLang="en-US" sz="1400" u="sng" spc="-150" dirty="0"/>
              <a:t>　　</a:t>
            </a:r>
            <a:r>
              <a:rPr lang="ja-JP" altLang="ja-JP" sz="1400" u="sng" spc="-150" dirty="0"/>
              <a:t>月　</a:t>
            </a:r>
            <a:r>
              <a:rPr lang="ja-JP" altLang="en-US" sz="1400" u="sng" spc="-150" dirty="0"/>
              <a:t>　　</a:t>
            </a:r>
            <a:r>
              <a:rPr lang="ja-JP" altLang="ja-JP" sz="1400" u="sng" spc="-150" dirty="0"/>
              <a:t>　日</a:t>
            </a:r>
            <a:r>
              <a:rPr lang="ja-JP" altLang="en-US" sz="1400" u="sng" spc="-150" dirty="0"/>
              <a:t>　　　時</a:t>
            </a:r>
            <a:r>
              <a:rPr lang="ja-JP" altLang="en-US" sz="1400" spc="-150" dirty="0"/>
              <a:t>    </a:t>
            </a:r>
            <a:r>
              <a:rPr lang="ja-JP" altLang="ja-JP" sz="1400" spc="-150" dirty="0"/>
              <a:t>※毎日</a:t>
            </a:r>
            <a:r>
              <a:rPr lang="ja-JP" altLang="en-US" sz="1400" spc="-150" dirty="0"/>
              <a:t>、らくしゅう式</a:t>
            </a:r>
            <a:r>
              <a:rPr lang="en-US" altLang="ja-JP" sz="1400" spc="-150" dirty="0"/>
              <a:t>  </a:t>
            </a:r>
            <a:r>
              <a:rPr lang="ja-JP" altLang="en-US" sz="1400" spc="-150" dirty="0"/>
              <a:t>脳</a:t>
            </a:r>
            <a:r>
              <a:rPr lang="ja-JP" altLang="ja-JP" sz="1400" spc="-150" dirty="0"/>
              <a:t>機能訓練を行なっています</a:t>
            </a:r>
          </a:p>
        </p:txBody>
      </p:sp>
      <p:sp>
        <p:nvSpPr>
          <p:cNvPr id="2048" name="正方形/長方形 2047">
            <a:extLst>
              <a:ext uri="{FF2B5EF4-FFF2-40B4-BE49-F238E27FC236}">
                <a16:creationId xmlns:a16="http://schemas.microsoft.com/office/drawing/2014/main" id="{068E32CB-B775-17F9-47CE-41B7792AF65C}"/>
              </a:ext>
            </a:extLst>
          </p:cNvPr>
          <p:cNvSpPr/>
          <p:nvPr/>
        </p:nvSpPr>
        <p:spPr>
          <a:xfrm>
            <a:off x="27002" y="8944161"/>
            <a:ext cx="6766513" cy="878272"/>
          </a:xfrm>
          <a:prstGeom prst="rect">
            <a:avLst/>
          </a:prstGeom>
          <a:noFill/>
          <a:ln w="12700">
            <a:prstDash val="sysDash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5967663"/>
                      <a:gd name="connsiteY0" fmla="*/ 0 h 848210"/>
                      <a:gd name="connsiteX1" fmla="*/ 417736 w 5967663"/>
                      <a:gd name="connsiteY1" fmla="*/ 0 h 848210"/>
                      <a:gd name="connsiteX2" fmla="*/ 1133856 w 5967663"/>
                      <a:gd name="connsiteY2" fmla="*/ 0 h 848210"/>
                      <a:gd name="connsiteX3" fmla="*/ 1790299 w 5967663"/>
                      <a:gd name="connsiteY3" fmla="*/ 0 h 848210"/>
                      <a:gd name="connsiteX4" fmla="*/ 2208035 w 5967663"/>
                      <a:gd name="connsiteY4" fmla="*/ 0 h 848210"/>
                      <a:gd name="connsiteX5" fmla="*/ 2745125 w 5967663"/>
                      <a:gd name="connsiteY5" fmla="*/ 0 h 848210"/>
                      <a:gd name="connsiteX6" fmla="*/ 3461245 w 5967663"/>
                      <a:gd name="connsiteY6" fmla="*/ 0 h 848210"/>
                      <a:gd name="connsiteX7" fmla="*/ 4058011 w 5967663"/>
                      <a:gd name="connsiteY7" fmla="*/ 0 h 848210"/>
                      <a:gd name="connsiteX8" fmla="*/ 4714454 w 5967663"/>
                      <a:gd name="connsiteY8" fmla="*/ 0 h 848210"/>
                      <a:gd name="connsiteX9" fmla="*/ 5251543 w 5967663"/>
                      <a:gd name="connsiteY9" fmla="*/ 0 h 848210"/>
                      <a:gd name="connsiteX10" fmla="*/ 5967663 w 5967663"/>
                      <a:gd name="connsiteY10" fmla="*/ 0 h 848210"/>
                      <a:gd name="connsiteX11" fmla="*/ 5967663 w 5967663"/>
                      <a:gd name="connsiteY11" fmla="*/ 441069 h 848210"/>
                      <a:gd name="connsiteX12" fmla="*/ 5967663 w 5967663"/>
                      <a:gd name="connsiteY12" fmla="*/ 848210 h 848210"/>
                      <a:gd name="connsiteX13" fmla="*/ 5549927 w 5967663"/>
                      <a:gd name="connsiteY13" fmla="*/ 848210 h 848210"/>
                      <a:gd name="connsiteX14" fmla="*/ 5132190 w 5967663"/>
                      <a:gd name="connsiteY14" fmla="*/ 848210 h 848210"/>
                      <a:gd name="connsiteX15" fmla="*/ 4475747 w 5967663"/>
                      <a:gd name="connsiteY15" fmla="*/ 848210 h 848210"/>
                      <a:gd name="connsiteX16" fmla="*/ 4058011 w 5967663"/>
                      <a:gd name="connsiteY16" fmla="*/ 848210 h 848210"/>
                      <a:gd name="connsiteX17" fmla="*/ 3461245 w 5967663"/>
                      <a:gd name="connsiteY17" fmla="*/ 848210 h 848210"/>
                      <a:gd name="connsiteX18" fmla="*/ 2983832 w 5967663"/>
                      <a:gd name="connsiteY18" fmla="*/ 848210 h 848210"/>
                      <a:gd name="connsiteX19" fmla="*/ 2387065 w 5967663"/>
                      <a:gd name="connsiteY19" fmla="*/ 848210 h 848210"/>
                      <a:gd name="connsiteX20" fmla="*/ 1790299 w 5967663"/>
                      <a:gd name="connsiteY20" fmla="*/ 848210 h 848210"/>
                      <a:gd name="connsiteX21" fmla="*/ 1193533 w 5967663"/>
                      <a:gd name="connsiteY21" fmla="*/ 848210 h 848210"/>
                      <a:gd name="connsiteX22" fmla="*/ 596766 w 5967663"/>
                      <a:gd name="connsiteY22" fmla="*/ 848210 h 848210"/>
                      <a:gd name="connsiteX23" fmla="*/ 0 w 5967663"/>
                      <a:gd name="connsiteY23" fmla="*/ 848210 h 848210"/>
                      <a:gd name="connsiteX24" fmla="*/ 0 w 5967663"/>
                      <a:gd name="connsiteY24" fmla="*/ 415623 h 848210"/>
                      <a:gd name="connsiteX25" fmla="*/ 0 w 5967663"/>
                      <a:gd name="connsiteY25" fmla="*/ 0 h 84821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</a:cxnLst>
                    <a:rect l="l" t="t" r="r" b="b"/>
                    <a:pathLst>
                      <a:path w="5967663" h="848210" fill="none" extrusionOk="0">
                        <a:moveTo>
                          <a:pt x="0" y="0"/>
                        </a:moveTo>
                        <a:cubicBezTo>
                          <a:pt x="143330" y="-18310"/>
                          <a:pt x="321441" y="32480"/>
                          <a:pt x="417736" y="0"/>
                        </a:cubicBezTo>
                        <a:cubicBezTo>
                          <a:pt x="514031" y="-32480"/>
                          <a:pt x="813145" y="21999"/>
                          <a:pt x="1133856" y="0"/>
                        </a:cubicBezTo>
                        <a:cubicBezTo>
                          <a:pt x="1454567" y="-21999"/>
                          <a:pt x="1647758" y="64200"/>
                          <a:pt x="1790299" y="0"/>
                        </a:cubicBezTo>
                        <a:cubicBezTo>
                          <a:pt x="1932840" y="-64200"/>
                          <a:pt x="2066300" y="12853"/>
                          <a:pt x="2208035" y="0"/>
                        </a:cubicBezTo>
                        <a:cubicBezTo>
                          <a:pt x="2349770" y="-12853"/>
                          <a:pt x="2502212" y="3678"/>
                          <a:pt x="2745125" y="0"/>
                        </a:cubicBezTo>
                        <a:cubicBezTo>
                          <a:pt x="2988038" y="-3678"/>
                          <a:pt x="3268202" y="46945"/>
                          <a:pt x="3461245" y="0"/>
                        </a:cubicBezTo>
                        <a:cubicBezTo>
                          <a:pt x="3654288" y="-46945"/>
                          <a:pt x="3808788" y="23469"/>
                          <a:pt x="4058011" y="0"/>
                        </a:cubicBezTo>
                        <a:cubicBezTo>
                          <a:pt x="4307234" y="-23469"/>
                          <a:pt x="4387784" y="63867"/>
                          <a:pt x="4714454" y="0"/>
                        </a:cubicBezTo>
                        <a:cubicBezTo>
                          <a:pt x="5041124" y="-63867"/>
                          <a:pt x="4989641" y="16715"/>
                          <a:pt x="5251543" y="0"/>
                        </a:cubicBezTo>
                        <a:cubicBezTo>
                          <a:pt x="5513445" y="-16715"/>
                          <a:pt x="5671220" y="85562"/>
                          <a:pt x="5967663" y="0"/>
                        </a:cubicBezTo>
                        <a:cubicBezTo>
                          <a:pt x="5967949" y="190621"/>
                          <a:pt x="5945379" y="277107"/>
                          <a:pt x="5967663" y="441069"/>
                        </a:cubicBezTo>
                        <a:cubicBezTo>
                          <a:pt x="5989947" y="605031"/>
                          <a:pt x="5937405" y="748127"/>
                          <a:pt x="5967663" y="848210"/>
                        </a:cubicBezTo>
                        <a:cubicBezTo>
                          <a:pt x="5764768" y="859985"/>
                          <a:pt x="5750471" y="826757"/>
                          <a:pt x="5549927" y="848210"/>
                        </a:cubicBezTo>
                        <a:cubicBezTo>
                          <a:pt x="5349383" y="869663"/>
                          <a:pt x="5336992" y="799671"/>
                          <a:pt x="5132190" y="848210"/>
                        </a:cubicBezTo>
                        <a:cubicBezTo>
                          <a:pt x="4927388" y="896749"/>
                          <a:pt x="4700010" y="806246"/>
                          <a:pt x="4475747" y="848210"/>
                        </a:cubicBezTo>
                        <a:cubicBezTo>
                          <a:pt x="4251484" y="890174"/>
                          <a:pt x="4149484" y="800424"/>
                          <a:pt x="4058011" y="848210"/>
                        </a:cubicBezTo>
                        <a:cubicBezTo>
                          <a:pt x="3966538" y="895996"/>
                          <a:pt x="3584113" y="778717"/>
                          <a:pt x="3461245" y="848210"/>
                        </a:cubicBezTo>
                        <a:cubicBezTo>
                          <a:pt x="3338377" y="917703"/>
                          <a:pt x="3183458" y="834863"/>
                          <a:pt x="2983832" y="848210"/>
                        </a:cubicBezTo>
                        <a:cubicBezTo>
                          <a:pt x="2784206" y="861557"/>
                          <a:pt x="2623750" y="799003"/>
                          <a:pt x="2387065" y="848210"/>
                        </a:cubicBezTo>
                        <a:cubicBezTo>
                          <a:pt x="2150380" y="897417"/>
                          <a:pt x="1931596" y="798378"/>
                          <a:pt x="1790299" y="848210"/>
                        </a:cubicBezTo>
                        <a:cubicBezTo>
                          <a:pt x="1649002" y="898042"/>
                          <a:pt x="1429316" y="779512"/>
                          <a:pt x="1193533" y="848210"/>
                        </a:cubicBezTo>
                        <a:cubicBezTo>
                          <a:pt x="957750" y="916908"/>
                          <a:pt x="808777" y="824777"/>
                          <a:pt x="596766" y="848210"/>
                        </a:cubicBezTo>
                        <a:cubicBezTo>
                          <a:pt x="384755" y="871643"/>
                          <a:pt x="233006" y="832872"/>
                          <a:pt x="0" y="848210"/>
                        </a:cubicBezTo>
                        <a:cubicBezTo>
                          <a:pt x="-34840" y="666600"/>
                          <a:pt x="26121" y="618482"/>
                          <a:pt x="0" y="415623"/>
                        </a:cubicBezTo>
                        <a:cubicBezTo>
                          <a:pt x="-26121" y="212764"/>
                          <a:pt x="42655" y="144974"/>
                          <a:pt x="0" y="0"/>
                        </a:cubicBezTo>
                        <a:close/>
                      </a:path>
                      <a:path w="5967663" h="848210" stroke="0" extrusionOk="0">
                        <a:moveTo>
                          <a:pt x="0" y="0"/>
                        </a:moveTo>
                        <a:cubicBezTo>
                          <a:pt x="241959" y="-18870"/>
                          <a:pt x="406053" y="28305"/>
                          <a:pt x="537090" y="0"/>
                        </a:cubicBezTo>
                        <a:cubicBezTo>
                          <a:pt x="668127" y="-28305"/>
                          <a:pt x="765407" y="26082"/>
                          <a:pt x="954826" y="0"/>
                        </a:cubicBezTo>
                        <a:cubicBezTo>
                          <a:pt x="1144245" y="-26082"/>
                          <a:pt x="1314661" y="36015"/>
                          <a:pt x="1670946" y="0"/>
                        </a:cubicBezTo>
                        <a:cubicBezTo>
                          <a:pt x="2027231" y="-36015"/>
                          <a:pt x="1974684" y="55451"/>
                          <a:pt x="2208035" y="0"/>
                        </a:cubicBezTo>
                        <a:cubicBezTo>
                          <a:pt x="2441386" y="-55451"/>
                          <a:pt x="2624836" y="97"/>
                          <a:pt x="2745125" y="0"/>
                        </a:cubicBezTo>
                        <a:cubicBezTo>
                          <a:pt x="2865414" y="-97"/>
                          <a:pt x="3305103" y="27986"/>
                          <a:pt x="3461245" y="0"/>
                        </a:cubicBezTo>
                        <a:cubicBezTo>
                          <a:pt x="3617387" y="-27986"/>
                          <a:pt x="3718822" y="19693"/>
                          <a:pt x="3938658" y="0"/>
                        </a:cubicBezTo>
                        <a:cubicBezTo>
                          <a:pt x="4158494" y="-19693"/>
                          <a:pt x="4331703" y="68688"/>
                          <a:pt x="4654777" y="0"/>
                        </a:cubicBezTo>
                        <a:cubicBezTo>
                          <a:pt x="4977851" y="-68688"/>
                          <a:pt x="5111431" y="66661"/>
                          <a:pt x="5370897" y="0"/>
                        </a:cubicBezTo>
                        <a:cubicBezTo>
                          <a:pt x="5630363" y="-66661"/>
                          <a:pt x="5727349" y="47707"/>
                          <a:pt x="5967663" y="0"/>
                        </a:cubicBezTo>
                        <a:cubicBezTo>
                          <a:pt x="5996185" y="91820"/>
                          <a:pt x="5943465" y="228195"/>
                          <a:pt x="5967663" y="441069"/>
                        </a:cubicBezTo>
                        <a:cubicBezTo>
                          <a:pt x="5991861" y="653943"/>
                          <a:pt x="5935140" y="722695"/>
                          <a:pt x="5967663" y="848210"/>
                        </a:cubicBezTo>
                        <a:cubicBezTo>
                          <a:pt x="5782788" y="866153"/>
                          <a:pt x="5701225" y="819392"/>
                          <a:pt x="5549927" y="848210"/>
                        </a:cubicBezTo>
                        <a:cubicBezTo>
                          <a:pt x="5398629" y="877028"/>
                          <a:pt x="5063784" y="777551"/>
                          <a:pt x="4833807" y="848210"/>
                        </a:cubicBezTo>
                        <a:cubicBezTo>
                          <a:pt x="4603830" y="918869"/>
                          <a:pt x="4485450" y="791189"/>
                          <a:pt x="4356394" y="848210"/>
                        </a:cubicBezTo>
                        <a:cubicBezTo>
                          <a:pt x="4227338" y="905231"/>
                          <a:pt x="3921226" y="837348"/>
                          <a:pt x="3759628" y="848210"/>
                        </a:cubicBezTo>
                        <a:cubicBezTo>
                          <a:pt x="3598030" y="859072"/>
                          <a:pt x="3371022" y="825152"/>
                          <a:pt x="3043508" y="848210"/>
                        </a:cubicBezTo>
                        <a:cubicBezTo>
                          <a:pt x="2715994" y="871268"/>
                          <a:pt x="2635776" y="784748"/>
                          <a:pt x="2446742" y="848210"/>
                        </a:cubicBezTo>
                        <a:cubicBezTo>
                          <a:pt x="2257708" y="911672"/>
                          <a:pt x="2200769" y="827878"/>
                          <a:pt x="2029005" y="848210"/>
                        </a:cubicBezTo>
                        <a:cubicBezTo>
                          <a:pt x="1857241" y="868542"/>
                          <a:pt x="1696664" y="813847"/>
                          <a:pt x="1551592" y="848210"/>
                        </a:cubicBezTo>
                        <a:cubicBezTo>
                          <a:pt x="1406520" y="882573"/>
                          <a:pt x="1161949" y="802707"/>
                          <a:pt x="835473" y="848210"/>
                        </a:cubicBezTo>
                        <a:cubicBezTo>
                          <a:pt x="508997" y="893713"/>
                          <a:pt x="192548" y="831646"/>
                          <a:pt x="0" y="848210"/>
                        </a:cubicBezTo>
                        <a:cubicBezTo>
                          <a:pt x="-42330" y="764814"/>
                          <a:pt x="46738" y="535574"/>
                          <a:pt x="0" y="441069"/>
                        </a:cubicBezTo>
                        <a:cubicBezTo>
                          <a:pt x="-46738" y="346564"/>
                          <a:pt x="3331" y="195691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51" name="Rectangle 18">
            <a:extLst>
              <a:ext uri="{FF2B5EF4-FFF2-40B4-BE49-F238E27FC236}">
                <a16:creationId xmlns:a16="http://schemas.microsoft.com/office/drawing/2014/main" id="{1F20EE7C-652D-665C-939B-E8613CE27F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968662"/>
            <a:ext cx="105877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altLang="ja-JP" sz="1200" dirty="0"/>
              <a:t> </a:t>
            </a:r>
            <a:r>
              <a:rPr lang="ja-JP" altLang="en-US" sz="1200" dirty="0"/>
              <a:t>通信欄</a:t>
            </a:r>
            <a:endParaRPr lang="ja-JP" altLang="ja-JP" sz="1200" dirty="0"/>
          </a:p>
        </p:txBody>
      </p:sp>
      <p:sp>
        <p:nvSpPr>
          <p:cNvPr id="2052" name="Rectangle 18">
            <a:extLst>
              <a:ext uri="{FF2B5EF4-FFF2-40B4-BE49-F238E27FC236}">
                <a16:creationId xmlns:a16="http://schemas.microsoft.com/office/drawing/2014/main" id="{BFE246AF-D4DA-9014-B0EF-872B5F49C8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8778" y="7298105"/>
            <a:ext cx="565139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ja-JP" altLang="ja-JP" u="sng" dirty="0">
                <a:latin typeface="AR PＰＯＰ体B" panose="020B0600010101010101" pitchFamily="50" charset="-128"/>
                <a:ea typeface="AR PＰＯＰ体B" panose="020B0600010101010101" pitchFamily="50" charset="-128"/>
              </a:rPr>
              <a:t>ご見学、大歓迎！ </a:t>
            </a:r>
            <a:r>
              <a:rPr lang="ja-JP" altLang="ja-JP" sz="1400" dirty="0">
                <a:latin typeface="+mn-ea"/>
              </a:rPr>
              <a:t>事前にＦＡＸでご連絡をお願いします</a:t>
            </a:r>
            <a:endParaRPr lang="ja-JP" altLang="ja-JP" sz="1600" dirty="0">
              <a:latin typeface="+mn-ea"/>
            </a:endParaRPr>
          </a:p>
        </p:txBody>
      </p:sp>
      <p:cxnSp>
        <p:nvCxnSpPr>
          <p:cNvPr id="2056" name="直線コネクタ 2055">
            <a:extLst>
              <a:ext uri="{FF2B5EF4-FFF2-40B4-BE49-F238E27FC236}">
                <a16:creationId xmlns:a16="http://schemas.microsoft.com/office/drawing/2014/main" id="{4604974C-74EE-381C-B17E-695135985E49}"/>
              </a:ext>
            </a:extLst>
          </p:cNvPr>
          <p:cNvCxnSpPr>
            <a:cxnSpLocks/>
          </p:cNvCxnSpPr>
          <p:nvPr/>
        </p:nvCxnSpPr>
        <p:spPr>
          <a:xfrm>
            <a:off x="106713" y="8371518"/>
            <a:ext cx="6666271" cy="0"/>
          </a:xfrm>
          <a:prstGeom prst="line">
            <a:avLst/>
          </a:prstGeom>
          <a:ln w="127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58" name="正方形/長方形 2057">
            <a:extLst>
              <a:ext uri="{FF2B5EF4-FFF2-40B4-BE49-F238E27FC236}">
                <a16:creationId xmlns:a16="http://schemas.microsoft.com/office/drawing/2014/main" id="{B38CBEB2-5D65-F47F-0412-8BB8909E102C}"/>
              </a:ext>
            </a:extLst>
          </p:cNvPr>
          <p:cNvSpPr/>
          <p:nvPr/>
        </p:nvSpPr>
        <p:spPr>
          <a:xfrm rot="20713558">
            <a:off x="489392" y="1414662"/>
            <a:ext cx="132921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2000" b="0" i="1" cap="none" spc="-15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NHK</a:t>
            </a:r>
            <a:r>
              <a:rPr lang="ja-JP" altLang="en-US" sz="1600" b="0" i="1" cap="none" spc="-15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で紹介</a:t>
            </a:r>
            <a:endParaRPr lang="en-US" altLang="ja-JP" sz="1600" b="0" i="1" cap="none" spc="-150" dirty="0">
              <a:ln w="0"/>
              <a:solidFill>
                <a:schemeClr val="tx1">
                  <a:lumMod val="65000"/>
                  <a:lumOff val="35000"/>
                </a:schemeClr>
              </a:solidFill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1600" spc="-15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r>
              <a:rPr lang="ja-JP" altLang="en-US" sz="1600" b="0" i="1" cap="none" spc="-15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確かな実績</a:t>
            </a:r>
            <a:endParaRPr lang="ja-JP" altLang="en-US" sz="2000" b="0" i="1" cap="none" spc="-150" dirty="0">
              <a:ln w="0"/>
              <a:solidFill>
                <a:schemeClr val="tx1">
                  <a:lumMod val="65000"/>
                  <a:lumOff val="35000"/>
                </a:schemeClr>
              </a:solidFill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60" name="Rectangle 18">
            <a:extLst>
              <a:ext uri="{FF2B5EF4-FFF2-40B4-BE49-F238E27FC236}">
                <a16:creationId xmlns:a16="http://schemas.microsoft.com/office/drawing/2014/main" id="{21ED555C-ADAA-ED1B-1F70-3EFB3986D5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5671" y="9545434"/>
            <a:ext cx="170699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altLang="ja-JP" sz="1200" dirty="0"/>
              <a:t> </a:t>
            </a:r>
            <a:r>
              <a:rPr lang="ja-JP" altLang="en-US" sz="1200" dirty="0"/>
              <a:t>施設名 　　　</a:t>
            </a:r>
            <a:r>
              <a:rPr lang="ja-JP" altLang="en-US" sz="1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〇〇〇</a:t>
            </a:r>
            <a:endParaRPr lang="ja-JP" altLang="ja-JP" sz="12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2072" name="図 2071" descr="ロゴ&#10;&#10;自動的に生成された説明">
            <a:extLst>
              <a:ext uri="{FF2B5EF4-FFF2-40B4-BE49-F238E27FC236}">
                <a16:creationId xmlns:a16="http://schemas.microsoft.com/office/drawing/2014/main" id="{41D50918-4A85-5F0D-70C7-152BF3DD55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538" y="2896948"/>
            <a:ext cx="1909065" cy="1909065"/>
          </a:xfrm>
          <a:prstGeom prst="rect">
            <a:avLst/>
          </a:prstGeom>
        </p:spPr>
      </p:pic>
      <p:sp>
        <p:nvSpPr>
          <p:cNvPr id="2077" name="Rectangle 18">
            <a:extLst>
              <a:ext uri="{FF2B5EF4-FFF2-40B4-BE49-F238E27FC236}">
                <a16:creationId xmlns:a16="http://schemas.microsoft.com/office/drawing/2014/main" id="{08259C3C-3329-C779-602A-D2F814FDE8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255" y="5068104"/>
            <a:ext cx="6417243" cy="4539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ts val="700"/>
              </a:lnSpc>
              <a:spcBef>
                <a:spcPts val="600"/>
              </a:spcBef>
              <a:spcAft>
                <a:spcPts val="600"/>
              </a:spcAft>
            </a:pPr>
            <a:r>
              <a:rPr kumimoji="1" lang="ja-JP" altLang="en-US" sz="1600" kern="1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デイサービスは、つまらない？いいえ、脳機能訓練は「</a:t>
            </a:r>
            <a:r>
              <a:rPr kumimoji="1" lang="ja-JP" altLang="en-US" sz="1600" b="1" kern="1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楽しい</a:t>
            </a:r>
            <a:r>
              <a:rPr kumimoji="1" lang="ja-JP" altLang="en-US" sz="1600" kern="1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」もの！</a:t>
            </a:r>
            <a:endParaRPr kumimoji="1" lang="en-US" altLang="ja-JP" sz="1600" kern="100" spc="-150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Times New Roman" panose="02020603050405020304" pitchFamily="18" charset="0"/>
            </a:endParaRPr>
          </a:p>
          <a:p>
            <a:pPr algn="ctr">
              <a:lnSpc>
                <a:spcPts val="700"/>
              </a:lnSpc>
              <a:spcBef>
                <a:spcPts val="600"/>
              </a:spcBef>
              <a:spcAft>
                <a:spcPts val="600"/>
              </a:spcAft>
            </a:pPr>
            <a:r>
              <a:rPr kumimoji="1" lang="ja-JP" altLang="en-US" sz="1400" kern="1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Times New Roman" panose="02020603050405020304" pitchFamily="18" charset="0"/>
              </a:rPr>
              <a:t>利用者さんに合った脳機能訓練を、一日を通して実践しています。</a:t>
            </a:r>
            <a:endParaRPr kumimoji="1" lang="en-US" altLang="ja-JP" sz="1400" kern="100" spc="-150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059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255</Words>
  <Application>Microsoft Office PowerPoint</Application>
  <PresentationFormat>A4 210 x 297 mm</PresentationFormat>
  <Paragraphs>26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AR PＰＯＰ体B</vt:lpstr>
      <vt:lpstr>ＭＳ Ｐゴシック</vt:lpstr>
      <vt:lpstr>Aptos</vt:lpstr>
      <vt:lpstr>Aptos Display</vt:lpstr>
      <vt:lpstr>Arial</vt:lpstr>
      <vt:lpstr>Century</vt:lpstr>
      <vt:lpstr>Office テーマ</vt:lpstr>
      <vt:lpstr>　  〇〇〇　　　は「まっかか運動」 推進中！      認知症 進行予防に力を入れています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まかか運動実施中PR</dc:title>
  <dc:creator/>
  <cp:lastModifiedBy/>
  <cp:revision>1</cp:revision>
  <dcterms:created xsi:type="dcterms:W3CDTF">2024-03-12T05:05:27Z</dcterms:created>
  <dcterms:modified xsi:type="dcterms:W3CDTF">2024-03-12T05:37:51Z</dcterms:modified>
</cp:coreProperties>
</file>