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92" r:id="rId3"/>
    <p:sldId id="271" r:id="rId4"/>
    <p:sldId id="256" r:id="rId5"/>
    <p:sldId id="270" r:id="rId6"/>
    <p:sldId id="257" r:id="rId7"/>
    <p:sldId id="265" r:id="rId8"/>
    <p:sldId id="293" r:id="rId9"/>
    <p:sldId id="280" r:id="rId10"/>
    <p:sldId id="294" r:id="rId11"/>
    <p:sldId id="282" r:id="rId12"/>
    <p:sldId id="295" r:id="rId13"/>
    <p:sldId id="288" r:id="rId14"/>
    <p:sldId id="269" r:id="rId15"/>
    <p:sldId id="264" r:id="rId16"/>
    <p:sldId id="296" r:id="rId17"/>
    <p:sldId id="298" r:id="rId18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7" autoAdjust="0"/>
  </p:normalViewPr>
  <p:slideViewPr>
    <p:cSldViewPr>
      <p:cViewPr varScale="1">
        <p:scale>
          <a:sx n="65" d="100"/>
          <a:sy n="65" d="100"/>
        </p:scale>
        <p:origin x="153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183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86469"/>
            <a:ext cx="6043438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dirty="0"/>
              <a:t>らくしゅう式　らくらく　スライド教材原稿（一部）　</a:t>
            </a:r>
            <a:r>
              <a:rPr lang="ja-JP" altLang="en-US" dirty="0"/>
              <a:t>覚える</a:t>
            </a:r>
            <a:r>
              <a:rPr kumimoji="1" lang="ja-JP" altLang="en-US" dirty="0"/>
              <a:t>「イメージ連鎖記憶法」</a:t>
            </a:r>
            <a:r>
              <a:rPr kumimoji="1" lang="en-US" altLang="ja-JP" dirty="0"/>
              <a:t>2024</a:t>
            </a:r>
            <a:r>
              <a:rPr kumimoji="1" lang="ja-JP" altLang="en-US" dirty="0"/>
              <a:t>年</a:t>
            </a:r>
            <a:r>
              <a:rPr kumimoji="1" lang="en-US" altLang="ja-JP" dirty="0"/>
              <a:t>2</a:t>
            </a:r>
            <a:r>
              <a:rPr kumimoji="1" lang="ja-JP" altLang="en-US" dirty="0"/>
              <a:t>月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B84F4-C18E-4BAE-B036-BBD0EF3FD2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935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99FA7-01C6-4827-895C-CCE19EDCE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44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1B99-67D8-439E-AEB8-90C62AA83926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777-7D8A-49A1-913D-04AA920AA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61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1B99-67D8-439E-AEB8-90C62AA83926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777-7D8A-49A1-913D-04AA920AA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4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1B99-67D8-439E-AEB8-90C62AA83926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777-7D8A-49A1-913D-04AA920AA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93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1B99-67D8-439E-AEB8-90C62AA83926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777-7D8A-49A1-913D-04AA920AA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76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1B99-67D8-439E-AEB8-90C62AA83926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777-7D8A-49A1-913D-04AA920AA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1B99-67D8-439E-AEB8-90C62AA83926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777-7D8A-49A1-913D-04AA920AA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1B99-67D8-439E-AEB8-90C62AA83926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777-7D8A-49A1-913D-04AA920AA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3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1B99-67D8-439E-AEB8-90C62AA83926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777-7D8A-49A1-913D-04AA920AA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04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1B99-67D8-439E-AEB8-90C62AA83926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777-7D8A-49A1-913D-04AA920AA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22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1B99-67D8-439E-AEB8-90C62AA83926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777-7D8A-49A1-913D-04AA920AA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32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1B99-67D8-439E-AEB8-90C62AA83926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4777-7D8A-49A1-913D-04AA920AA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0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81B99-67D8-439E-AEB8-90C62AA83926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4777-7D8A-49A1-913D-04AA920AA3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58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2.emf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5362" y="2190350"/>
            <a:ext cx="8693274" cy="19247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2800" dirty="0"/>
              <a:t>①１２の単語を覚える「記憶力」を鍛えます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②エピソードを作って記憶するので「ワーキングメモリ」を鍛えます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③声にだして単語や文を読むことで脳の前頭前野が活性化します。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④</a:t>
            </a:r>
            <a:r>
              <a:rPr kumimoji="1" lang="ja-JP" altLang="en-US" sz="2800" dirty="0"/>
              <a:t>場面を想像する「イメージ力」を鍛える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⑤単語を覚えるのが「面白くなる」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33255" y="976841"/>
            <a:ext cx="8662155" cy="1143000"/>
          </a:xfrm>
        </p:spPr>
        <p:txBody>
          <a:bodyPr>
            <a:noAutofit/>
          </a:bodyPr>
          <a:lstStyle/>
          <a:p>
            <a:pPr algn="l"/>
            <a:r>
              <a:rPr lang="ja-JP" altLang="en-US" sz="3200" dirty="0">
                <a:solidFill>
                  <a:srgbClr val="C00000"/>
                </a:solidFill>
              </a:rPr>
              <a:t>らくしゅう式</a:t>
            </a:r>
            <a:r>
              <a:rPr lang="ja-JP" altLang="en-US" sz="3200" dirty="0"/>
              <a:t>「</a:t>
            </a:r>
            <a:r>
              <a:rPr kumimoji="1" lang="ja-JP" altLang="en-US" sz="3200" dirty="0"/>
              <a:t>イメージ連鎖記憶法」　</a:t>
            </a:r>
            <a:br>
              <a:rPr kumimoji="1" lang="en-US" altLang="ja-JP" sz="3200" dirty="0"/>
            </a:br>
            <a:r>
              <a:rPr kumimoji="1" lang="ja-JP" altLang="en-US" sz="2800" dirty="0">
                <a:solidFill>
                  <a:schemeClr val="accent1"/>
                </a:solidFill>
              </a:rPr>
              <a:t>↓こんなに</a:t>
            </a:r>
            <a:r>
              <a:rPr kumimoji="1" lang="ja-JP" altLang="en-US" sz="2400" dirty="0">
                <a:solidFill>
                  <a:schemeClr val="accent1"/>
                </a:solidFill>
              </a:rPr>
              <a:t>すごい！</a:t>
            </a:r>
            <a:endParaRPr kumimoji="1" lang="ja-JP" altLang="en-US" sz="3200" dirty="0">
              <a:solidFill>
                <a:schemeClr val="accent1"/>
              </a:solidFill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D99D979D-27C1-B601-14B2-9236B6D84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9B94BA12-1CE9-6116-98F5-ECEB1631F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6F0D8973-2814-1EC5-DFDB-3DF857134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312806-4D7D-683F-FFEC-2CFF49F1A5F4}"/>
              </a:ext>
            </a:extLst>
          </p:cNvPr>
          <p:cNvSpPr txBox="1"/>
          <p:nvPr/>
        </p:nvSpPr>
        <p:spPr>
          <a:xfrm>
            <a:off x="493417" y="4493390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ja-JP" altLang="en-US" sz="2400" dirty="0"/>
              <a:t>パソコンをモニターにつないで</a:t>
            </a:r>
            <a:r>
              <a:rPr kumimoji="1" lang="ja-JP" altLang="en-US" sz="2400" dirty="0"/>
              <a:t>　画面を指し示しながら行います。</a:t>
            </a:r>
            <a:endParaRPr kumimoji="1" lang="en-US" altLang="ja-JP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400" dirty="0"/>
              <a:t>参加者の様子に配慮しながら、実践するスピードを　調整しましょう。</a:t>
            </a:r>
            <a:endParaRPr lang="en-US" altLang="ja-JP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400" dirty="0">
                <a:solidFill>
                  <a:srgbClr val="FF0000"/>
                </a:solidFill>
              </a:rPr>
              <a:t>音声無し。アニメーションつき。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825BC7AC-B8B2-6C07-8611-08D66770AEDD}"/>
              </a:ext>
            </a:extLst>
          </p:cNvPr>
          <p:cNvSpPr/>
          <p:nvPr/>
        </p:nvSpPr>
        <p:spPr>
          <a:xfrm>
            <a:off x="333255" y="4400428"/>
            <a:ext cx="8477489" cy="2124916"/>
          </a:xfrm>
          <a:prstGeom prst="roundRect">
            <a:avLst>
              <a:gd name="adj" fmla="val 6895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23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42"/>
    </mc:Choice>
    <mc:Fallback xmlns="">
      <p:transition spd="slow" advTm="2574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601053" y="1527015"/>
            <a:ext cx="8229600" cy="1491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u="sng" dirty="0"/>
              <a:t>絵を使って「記憶のイメージ」をかためましょう。</a:t>
            </a:r>
            <a:endParaRPr lang="ja-JP" altLang="en-US" sz="2800" dirty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447069" y="3627453"/>
            <a:ext cx="8229600" cy="2059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しばらくしてみると、黒い「</a:t>
            </a:r>
            <a:r>
              <a:rPr lang="ja-JP" altLang="en-US" dirty="0">
                <a:solidFill>
                  <a:srgbClr val="FF0000"/>
                </a:solidFill>
              </a:rPr>
              <a:t>こんぶ</a:t>
            </a:r>
            <a:r>
              <a:rPr lang="ja-JP" altLang="en-US" dirty="0"/>
              <a:t>」になって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いたので、「</a:t>
            </a:r>
            <a:r>
              <a:rPr lang="ja-JP" altLang="en-US" dirty="0">
                <a:solidFill>
                  <a:srgbClr val="FF0000"/>
                </a:solidFill>
              </a:rPr>
              <a:t>つみき</a:t>
            </a:r>
            <a:r>
              <a:rPr lang="ja-JP" altLang="en-US" dirty="0"/>
              <a:t>」の上に置いた。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59" y="2241544"/>
            <a:ext cx="1343587" cy="1153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グループ化 13"/>
          <p:cNvGrpSpPr/>
          <p:nvPr/>
        </p:nvGrpSpPr>
        <p:grpSpPr>
          <a:xfrm>
            <a:off x="5633413" y="4924997"/>
            <a:ext cx="2780794" cy="1574302"/>
            <a:chOff x="6795376" y="4770535"/>
            <a:chExt cx="1993757" cy="1106737"/>
          </a:xfrm>
        </p:grpSpPr>
        <p:sp>
          <p:nvSpPr>
            <p:cNvPr id="8" name="直方体 7"/>
            <p:cNvSpPr/>
            <p:nvPr/>
          </p:nvSpPr>
          <p:spPr>
            <a:xfrm>
              <a:off x="6795376" y="5128510"/>
              <a:ext cx="792088" cy="748761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直方体 10"/>
            <p:cNvSpPr/>
            <p:nvPr/>
          </p:nvSpPr>
          <p:spPr>
            <a:xfrm>
              <a:off x="7981006" y="5145607"/>
              <a:ext cx="808127" cy="731665"/>
            </a:xfrm>
            <a:prstGeom prst="cub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直方体 9"/>
            <p:cNvSpPr/>
            <p:nvPr/>
          </p:nvSpPr>
          <p:spPr>
            <a:xfrm rot="16200000">
              <a:off x="7665434" y="4520233"/>
              <a:ext cx="469333" cy="969937"/>
            </a:xfrm>
            <a:prstGeom prst="cube">
              <a:avLst/>
            </a:prstGeom>
            <a:gradFill>
              <a:gsLst>
                <a:gs pos="0">
                  <a:schemeClr val="accent2">
                    <a:shade val="51000"/>
                    <a:satMod val="130000"/>
                    <a:lumMod val="77000"/>
                    <a:lumOff val="23000"/>
                    <a:alpha val="71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9" name="Text Box 10">
            <a:extLst>
              <a:ext uri="{FF2B5EF4-FFF2-40B4-BE49-F238E27FC236}">
                <a16:creationId xmlns:a16="http://schemas.microsoft.com/office/drawing/2014/main" id="{9E4FA4D2-06FB-2900-3477-79A538F7B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5" name="AutoShape 11">
            <a:extLst>
              <a:ext uri="{FF2B5EF4-FFF2-40B4-BE49-F238E27FC236}">
                <a16:creationId xmlns:a16="http://schemas.microsoft.com/office/drawing/2014/main" id="{19EC7444-B0E0-746B-5448-A9F36DD9F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51F76123-D76F-815B-6559-1A8A8BC0F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7737AAA-EEA7-3117-3058-30085B1A4234}"/>
              </a:ext>
            </a:extLst>
          </p:cNvPr>
          <p:cNvSpPr txBox="1"/>
          <p:nvPr/>
        </p:nvSpPr>
        <p:spPr>
          <a:xfrm>
            <a:off x="390232" y="105020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イメージ連鎖記憶法</a:t>
            </a:r>
            <a:endParaRPr lang="ja-JP" altLang="en-US" sz="2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236" b="96859" l="5000" r="95417">
                        <a14:foregroundMark x1="5833" y1="92670" x2="5833" y2="92670"/>
                        <a14:foregroundMark x1="5000" y1="96859" x2="5000" y2="96859"/>
                        <a14:foregroundMark x1="95417" y1="5236" x2="95417" y2="5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6969">
            <a:off x="7240732" y="2070107"/>
            <a:ext cx="1542412" cy="168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729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37"/>
    </mc:Choice>
    <mc:Fallback xmlns="">
      <p:transition spd="slow" advTm="311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9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コンテンツ プレースホルダー 2"/>
          <p:cNvSpPr txBox="1">
            <a:spLocks/>
          </p:cNvSpPr>
          <p:nvPr/>
        </p:nvSpPr>
        <p:spPr>
          <a:xfrm>
            <a:off x="1837589" y="2506555"/>
            <a:ext cx="8229600" cy="1491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つみきに「</a:t>
            </a:r>
            <a:r>
              <a:rPr lang="ja-JP" altLang="en-US" dirty="0">
                <a:solidFill>
                  <a:srgbClr val="FF0000"/>
                </a:solidFill>
              </a:rPr>
              <a:t>ゆうひ</a:t>
            </a:r>
            <a:r>
              <a:rPr lang="ja-JP" altLang="en-US" dirty="0"/>
              <a:t>」があたって、どこからか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「</a:t>
            </a:r>
            <a:r>
              <a:rPr lang="ja-JP" altLang="en-US" dirty="0">
                <a:solidFill>
                  <a:srgbClr val="FF0000"/>
                </a:solidFill>
              </a:rPr>
              <a:t>えんか（演歌）</a:t>
            </a:r>
            <a:r>
              <a:rPr lang="ja-JP" altLang="en-US" dirty="0"/>
              <a:t>」が流れてきたので、</a:t>
            </a:r>
          </a:p>
        </p:txBody>
      </p:sp>
      <p:sp>
        <p:nvSpPr>
          <p:cNvPr id="99" name="コンテンツ プレースホルダー 2"/>
          <p:cNvSpPr txBox="1">
            <a:spLocks/>
          </p:cNvSpPr>
          <p:nvPr/>
        </p:nvSpPr>
        <p:spPr>
          <a:xfrm>
            <a:off x="1835696" y="3823064"/>
            <a:ext cx="7560840" cy="658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　「</a:t>
            </a:r>
            <a:r>
              <a:rPr lang="ja-JP" altLang="en-US" dirty="0">
                <a:solidFill>
                  <a:srgbClr val="FF0000"/>
                </a:solidFill>
              </a:rPr>
              <a:t>ろうか</a:t>
            </a:r>
            <a:r>
              <a:rPr lang="ja-JP" altLang="en-US" dirty="0"/>
              <a:t>」に探しに出た。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pic>
        <p:nvPicPr>
          <p:cNvPr id="2050" name="Picture 2" descr="C:\Users\3good\AppData\Local\Microsoft\Windows\Temporary Internet Files\Content.IE5\GWIQS512\MC900157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66" y="4433359"/>
            <a:ext cx="2367426" cy="19099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37682DB-1B96-5E3E-46D0-05E1F4F1E809}"/>
              </a:ext>
            </a:extLst>
          </p:cNvPr>
          <p:cNvGrpSpPr/>
          <p:nvPr/>
        </p:nvGrpSpPr>
        <p:grpSpPr>
          <a:xfrm>
            <a:off x="2364447" y="4399032"/>
            <a:ext cx="3236921" cy="2184330"/>
            <a:chOff x="2364447" y="4399032"/>
            <a:chExt cx="3236921" cy="218433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1193" y="4399032"/>
              <a:ext cx="2130175" cy="2184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正方形/長方形 3"/>
            <p:cNvSpPr/>
            <p:nvPr/>
          </p:nvSpPr>
          <p:spPr>
            <a:xfrm rot="20593009">
              <a:off x="2364447" y="4840980"/>
              <a:ext cx="1847158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3600" b="1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♪～</a:t>
              </a: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FF01921-9269-5FC3-6247-E9C6C3419E1C}"/>
              </a:ext>
            </a:extLst>
          </p:cNvPr>
          <p:cNvGrpSpPr/>
          <p:nvPr/>
        </p:nvGrpSpPr>
        <p:grpSpPr>
          <a:xfrm>
            <a:off x="313347" y="1918016"/>
            <a:ext cx="1522349" cy="998748"/>
            <a:chOff x="6795376" y="4770535"/>
            <a:chExt cx="1993757" cy="1106737"/>
          </a:xfrm>
        </p:grpSpPr>
        <p:sp>
          <p:nvSpPr>
            <p:cNvPr id="5" name="直方体 4">
              <a:extLst>
                <a:ext uri="{FF2B5EF4-FFF2-40B4-BE49-F238E27FC236}">
                  <a16:creationId xmlns:a16="http://schemas.microsoft.com/office/drawing/2014/main" id="{27EF8399-C386-8476-A2B1-5554CA4CFB68}"/>
                </a:ext>
              </a:extLst>
            </p:cNvPr>
            <p:cNvSpPr/>
            <p:nvPr/>
          </p:nvSpPr>
          <p:spPr>
            <a:xfrm>
              <a:off x="6795376" y="5128510"/>
              <a:ext cx="792088" cy="748761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直方体 6">
              <a:extLst>
                <a:ext uri="{FF2B5EF4-FFF2-40B4-BE49-F238E27FC236}">
                  <a16:creationId xmlns:a16="http://schemas.microsoft.com/office/drawing/2014/main" id="{975C26D0-671D-9229-65C9-03ED18859B69}"/>
                </a:ext>
              </a:extLst>
            </p:cNvPr>
            <p:cNvSpPr/>
            <p:nvPr/>
          </p:nvSpPr>
          <p:spPr>
            <a:xfrm>
              <a:off x="7981006" y="5145607"/>
              <a:ext cx="808127" cy="731665"/>
            </a:xfrm>
            <a:prstGeom prst="cub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直方体 7">
              <a:extLst>
                <a:ext uri="{FF2B5EF4-FFF2-40B4-BE49-F238E27FC236}">
                  <a16:creationId xmlns:a16="http://schemas.microsoft.com/office/drawing/2014/main" id="{030F1031-3A48-C153-3BB3-956C8AE243FA}"/>
                </a:ext>
              </a:extLst>
            </p:cNvPr>
            <p:cNvSpPr/>
            <p:nvPr/>
          </p:nvSpPr>
          <p:spPr>
            <a:xfrm rot="16200000">
              <a:off x="7665434" y="4520233"/>
              <a:ext cx="469333" cy="969937"/>
            </a:xfrm>
            <a:prstGeom prst="cube">
              <a:avLst/>
            </a:prstGeom>
            <a:gradFill>
              <a:gsLst>
                <a:gs pos="0">
                  <a:schemeClr val="accent2">
                    <a:shade val="51000"/>
                    <a:satMod val="130000"/>
                    <a:lumMod val="77000"/>
                    <a:lumOff val="23000"/>
                    <a:alpha val="71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10" name="図 9" descr="ダイアグラム&#10;&#10;自動的に生成された説明">
            <a:extLst>
              <a:ext uri="{FF2B5EF4-FFF2-40B4-BE49-F238E27FC236}">
                <a16:creationId xmlns:a16="http://schemas.microsoft.com/office/drawing/2014/main" id="{64253FA4-97A5-5A40-D505-BBA52ECF48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63" y="4399032"/>
            <a:ext cx="2463937" cy="2261528"/>
          </a:xfrm>
          <a:prstGeom prst="rect">
            <a:avLst/>
          </a:prstGeom>
        </p:spPr>
      </p:pic>
      <p:sp>
        <p:nvSpPr>
          <p:cNvPr id="13" name="Text Box 10">
            <a:extLst>
              <a:ext uri="{FF2B5EF4-FFF2-40B4-BE49-F238E27FC236}">
                <a16:creationId xmlns:a16="http://schemas.microsoft.com/office/drawing/2014/main" id="{A0F50565-CA43-2198-8F45-A92FAB14E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4" name="AutoShape 11">
            <a:extLst>
              <a:ext uri="{FF2B5EF4-FFF2-40B4-BE49-F238E27FC236}">
                <a16:creationId xmlns:a16="http://schemas.microsoft.com/office/drawing/2014/main" id="{B93A908B-B6F4-9321-B70E-1E44FDC0C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0AE03742-C46E-07BF-0BDC-C667ED32C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881C49-9892-188F-1624-CD5D482E09DC}"/>
              </a:ext>
            </a:extLst>
          </p:cNvPr>
          <p:cNvSpPr txBox="1"/>
          <p:nvPr/>
        </p:nvSpPr>
        <p:spPr>
          <a:xfrm>
            <a:off x="390232" y="105020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イメージ連鎖記憶法</a:t>
            </a:r>
            <a:endParaRPr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985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749"/>
    </mc:Choice>
    <mc:Fallback xmlns="">
      <p:transition spd="slow" advTm="237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コンテンツ プレースホルダー 2"/>
          <p:cNvSpPr txBox="1">
            <a:spLocks/>
          </p:cNvSpPr>
          <p:nvPr/>
        </p:nvSpPr>
        <p:spPr>
          <a:xfrm>
            <a:off x="2550738" y="2069298"/>
            <a:ext cx="8229600" cy="216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　すると「</a:t>
            </a:r>
            <a:r>
              <a:rPr lang="ja-JP" altLang="en-US" dirty="0">
                <a:solidFill>
                  <a:srgbClr val="FF0000"/>
                </a:solidFill>
              </a:rPr>
              <a:t>シャツ</a:t>
            </a:r>
            <a:r>
              <a:rPr lang="ja-JP" altLang="en-US" dirty="0"/>
              <a:t>」に「</a:t>
            </a:r>
            <a:r>
              <a:rPr lang="ja-JP" altLang="en-US" dirty="0">
                <a:solidFill>
                  <a:srgbClr val="FF0000"/>
                </a:solidFill>
              </a:rPr>
              <a:t>ソース</a:t>
            </a:r>
            <a:r>
              <a:rPr lang="ja-JP" altLang="en-US" dirty="0"/>
              <a:t>」をつけた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人が向こうからやってきて、</a:t>
            </a:r>
          </a:p>
        </p:txBody>
      </p:sp>
      <p:pic>
        <p:nvPicPr>
          <p:cNvPr id="2054" name="Picture 6" descr="C:\Users\3good\AppData\Local\Microsoft\Windows\Temporary Internet Files\Content.IE5\HSN19QFJ\MC90022815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936" y="3737015"/>
            <a:ext cx="1985147" cy="271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0">
            <a:extLst>
              <a:ext uri="{FF2B5EF4-FFF2-40B4-BE49-F238E27FC236}">
                <a16:creationId xmlns:a16="http://schemas.microsoft.com/office/drawing/2014/main" id="{0DFCAA27-B320-4211-61AF-1F2480E54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B27C106D-1EF8-E411-8F0B-42905225A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E28CE0B8-8FAB-2FB2-381E-1795A47A0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FF2C058-AB34-B3D8-E3FB-9492124209B3}"/>
              </a:ext>
            </a:extLst>
          </p:cNvPr>
          <p:cNvSpPr txBox="1"/>
          <p:nvPr/>
        </p:nvSpPr>
        <p:spPr>
          <a:xfrm>
            <a:off x="390232" y="105020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イメージ連鎖記憶法</a:t>
            </a:r>
            <a:endParaRPr lang="ja-JP" altLang="en-US" sz="2400" dirty="0"/>
          </a:p>
        </p:txBody>
      </p:sp>
      <p:pic>
        <p:nvPicPr>
          <p:cNvPr id="11" name="図 10" descr="ダイアグラム&#10;&#10;自動的に生成された説明">
            <a:extLst>
              <a:ext uri="{FF2B5EF4-FFF2-40B4-BE49-F238E27FC236}">
                <a16:creationId xmlns:a16="http://schemas.microsoft.com/office/drawing/2014/main" id="{0D2A998A-C449-9B08-01CB-35DED5812C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32" y="1895254"/>
            <a:ext cx="2088232" cy="1916687"/>
          </a:xfrm>
          <a:prstGeom prst="rect">
            <a:avLst/>
          </a:prstGeom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10" b="91566" l="9630" r="92593">
                        <a14:foregroundMark x1="31111" y1="9036" x2="31111" y2="9036"/>
                        <a14:foregroundMark x1="9630" y1="10241" x2="9630" y2="10241"/>
                        <a14:foregroundMark x1="25185" y1="3614" x2="25185" y2="3614"/>
                        <a14:foregroundMark x1="92593" y1="28313" x2="92593" y2="28313"/>
                        <a14:foregroundMark x1="88148" y1="36747" x2="88148" y2="36747"/>
                        <a14:foregroundMark x1="84444" y1="39157" x2="84444" y2="39157"/>
                        <a14:foregroundMark x1="48889" y1="91566" x2="32593" y2="909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82131">
            <a:off x="3590880" y="3572565"/>
            <a:ext cx="1716030" cy="211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69E032-3C85-A2E9-5DFA-95D46036F59D}"/>
              </a:ext>
            </a:extLst>
          </p:cNvPr>
          <p:cNvSpPr txBox="1"/>
          <p:nvPr/>
        </p:nvSpPr>
        <p:spPr>
          <a:xfrm>
            <a:off x="4132596" y="3420750"/>
            <a:ext cx="53905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首から「</a:t>
            </a:r>
            <a:r>
              <a:rPr lang="ja-JP" altLang="en-US" sz="3200" dirty="0">
                <a:solidFill>
                  <a:srgbClr val="FF0000"/>
                </a:solidFill>
              </a:rPr>
              <a:t>メダル</a:t>
            </a:r>
            <a:r>
              <a:rPr lang="ja-JP" altLang="en-US" sz="3200" dirty="0"/>
              <a:t>」をはずした。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BCDFBD81-9D50-6DE8-76E6-CE0142BFA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308" y="4342270"/>
            <a:ext cx="1866002" cy="211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990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749"/>
    </mc:Choice>
    <mc:Fallback xmlns="">
      <p:transition spd="slow" advTm="237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正方形/長方形 97"/>
          <p:cNvSpPr/>
          <p:nvPr/>
        </p:nvSpPr>
        <p:spPr>
          <a:xfrm>
            <a:off x="1691680" y="1963932"/>
            <a:ext cx="7829178" cy="1668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ja-JP" altLang="en-US" sz="3200" dirty="0"/>
              <a:t>メダルを「</a:t>
            </a:r>
            <a:r>
              <a:rPr lang="ja-JP" altLang="en-US" sz="3200" dirty="0">
                <a:solidFill>
                  <a:srgbClr val="FF0000"/>
                </a:solidFill>
              </a:rPr>
              <a:t>とけい</a:t>
            </a:r>
            <a:r>
              <a:rPr lang="ja-JP" altLang="en-US" sz="3200" dirty="0"/>
              <a:t>」にかけながら、</a:t>
            </a:r>
            <a:endParaRPr lang="en-US" altLang="ja-JP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ja-JP" altLang="en-US" sz="3200" dirty="0"/>
              <a:t>「</a:t>
            </a:r>
            <a:r>
              <a:rPr lang="ja-JP" altLang="en-US" sz="3200" dirty="0">
                <a:solidFill>
                  <a:srgbClr val="FF0000"/>
                </a:solidFill>
              </a:rPr>
              <a:t>タクシー</a:t>
            </a:r>
            <a:r>
              <a:rPr lang="ja-JP" altLang="en-US" sz="3200" dirty="0"/>
              <a:t>」がすぐに来るぞ！と言った。</a:t>
            </a:r>
          </a:p>
        </p:txBody>
      </p:sp>
      <p:pic>
        <p:nvPicPr>
          <p:cNvPr id="3078" name="Picture 6" descr="C:\Users\3good\AppData\Local\Microsoft\Windows\Temporary Internet Files\Content.IE5\GWIQS512\MC9003010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729" y="3526461"/>
            <a:ext cx="2211690" cy="277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5421" y="1996286"/>
            <a:ext cx="1723894" cy="195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007" y="3551632"/>
            <a:ext cx="3748793" cy="2567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10">
            <a:extLst>
              <a:ext uri="{FF2B5EF4-FFF2-40B4-BE49-F238E27FC236}">
                <a16:creationId xmlns:a16="http://schemas.microsoft.com/office/drawing/2014/main" id="{0BE77856-0506-05E7-730A-C6D5755AE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9" name="AutoShape 11">
            <a:extLst>
              <a:ext uri="{FF2B5EF4-FFF2-40B4-BE49-F238E27FC236}">
                <a16:creationId xmlns:a16="http://schemas.microsoft.com/office/drawing/2014/main" id="{B4DBE7ED-8941-7484-863F-CFEA19FA6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186AEE0E-614B-542E-CA04-2801B2156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3228EBF-C13E-E19A-2BFE-DFABE91C4ACB}"/>
              </a:ext>
            </a:extLst>
          </p:cNvPr>
          <p:cNvSpPr txBox="1"/>
          <p:nvPr/>
        </p:nvSpPr>
        <p:spPr>
          <a:xfrm>
            <a:off x="390232" y="105020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イメージ連鎖記憶法</a:t>
            </a:r>
            <a:endParaRPr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45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24"/>
    </mc:Choice>
    <mc:Fallback xmlns="">
      <p:transition spd="slow" advTm="207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"/>
          <p:cNvSpPr txBox="1">
            <a:spLocks/>
          </p:cNvSpPr>
          <p:nvPr/>
        </p:nvSpPr>
        <p:spPr>
          <a:xfrm>
            <a:off x="5364088" y="833644"/>
            <a:ext cx="4125144" cy="714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chemeClr val="accent1"/>
                </a:solidFill>
              </a:rPr>
              <a:t>イメージ連鎖記憶法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72447" y="5628978"/>
            <a:ext cx="7599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>
                <a:solidFill>
                  <a:srgbClr val="C00000"/>
                </a:solidFill>
              </a:rPr>
              <a:t>いくつ思い出せるかな？</a:t>
            </a: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447069" y="2259203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さあ、思い出してみよう。</a:t>
            </a:r>
            <a:endParaRPr lang="en-US" altLang="ja-JP" sz="3600" dirty="0"/>
          </a:p>
          <a:p>
            <a:r>
              <a:rPr lang="ja-JP" altLang="en-US" sz="3600" dirty="0"/>
              <a:t>ストーリーを思い出しながら</a:t>
            </a:r>
            <a:endParaRPr lang="en-US" altLang="ja-JP" sz="3600" dirty="0"/>
          </a:p>
          <a:p>
            <a:r>
              <a:rPr lang="en-US" altLang="ja-JP" sz="3600" dirty="0"/>
              <a:t>2</a:t>
            </a:r>
            <a:r>
              <a:rPr lang="ja-JP" altLang="en-US" sz="3600" dirty="0"/>
              <a:t>分間で　紙に書きます。</a:t>
            </a:r>
            <a:endParaRPr lang="en-US" altLang="ja-JP" sz="3600" dirty="0"/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E1ED1967-99F4-EE8E-6F72-C2D7CB92E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4" name="AutoShape 11">
            <a:extLst>
              <a:ext uri="{FF2B5EF4-FFF2-40B4-BE49-F238E27FC236}">
                <a16:creationId xmlns:a16="http://schemas.microsoft.com/office/drawing/2014/main" id="{3973C1C4-7D74-021C-BE0C-4ACE2BE2D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FCF5908A-7A54-9193-2F33-9303BFD96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ACEEC57-99C6-6948-3841-D1C335FCF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017440"/>
              </p:ext>
            </p:extLst>
          </p:nvPr>
        </p:nvGraphicFramePr>
        <p:xfrm>
          <a:off x="906609" y="4181766"/>
          <a:ext cx="7445532" cy="1168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922">
                  <a:extLst>
                    <a:ext uri="{9D8B030D-6E8A-4147-A177-3AD203B41FA5}">
                      <a16:colId xmlns:a16="http://schemas.microsoft.com/office/drawing/2014/main" val="621364731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990748572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1590062633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2169576142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451283355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4095417807"/>
                    </a:ext>
                  </a:extLst>
                </a:gridCol>
              </a:tblGrid>
              <a:tr h="58448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907169"/>
                  </a:ext>
                </a:extLst>
              </a:tr>
              <a:tr h="58448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601632"/>
                  </a:ext>
                </a:extLst>
              </a:tr>
            </a:tbl>
          </a:graphicData>
        </a:graphic>
      </p:graphicFrame>
      <p:sp>
        <p:nvSpPr>
          <p:cNvPr id="3" name="タイトル 1">
            <a:extLst>
              <a:ext uri="{FF2B5EF4-FFF2-40B4-BE49-F238E27FC236}">
                <a16:creationId xmlns:a16="http://schemas.microsoft.com/office/drawing/2014/main" id="{11DBD7BC-9E16-A359-5140-3321F715A734}"/>
              </a:ext>
            </a:extLst>
          </p:cNvPr>
          <p:cNvSpPr txBox="1">
            <a:spLocks/>
          </p:cNvSpPr>
          <p:nvPr/>
        </p:nvSpPr>
        <p:spPr>
          <a:xfrm>
            <a:off x="-756592" y="944295"/>
            <a:ext cx="7445532" cy="5736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/>
              <a:t>覚えられるまで前へ戻って確認しても</a:t>
            </a:r>
            <a:r>
              <a:rPr lang="en-US" altLang="ja-JP" sz="2400" dirty="0"/>
              <a:t>OK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392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54"/>
    </mc:Choice>
    <mc:Fallback xmlns="">
      <p:transition spd="slow" advTm="17054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96523" y="2460547"/>
            <a:ext cx="7871218" cy="18646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/>
              <a:t>１２この単語・</a:t>
            </a:r>
            <a:r>
              <a:rPr lang="ja-JP" altLang="en-US" sz="3600" dirty="0"/>
              <a:t>おもしろストーリー、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どちらもスーッと出てきましたか？</a:t>
            </a:r>
            <a:endParaRPr kumimoji="1" lang="en-US" altLang="ja-JP" sz="3600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447859" y="5241186"/>
            <a:ext cx="7527289" cy="1248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dirty="0">
                <a:solidFill>
                  <a:srgbClr val="C00000"/>
                </a:solidFill>
              </a:rPr>
              <a:t>できてもできなくてもいいんです！</a:t>
            </a:r>
            <a:endParaRPr lang="en-US" altLang="ja-JP" sz="2800" dirty="0">
              <a:solidFill>
                <a:srgbClr val="C0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dirty="0">
                <a:solidFill>
                  <a:srgbClr val="C00000"/>
                </a:solidFill>
              </a:rPr>
              <a:t>できました「脳活性化」プラス！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1E2E6CF5-D3F3-3CF2-5120-851C2C84B4B6}"/>
              </a:ext>
            </a:extLst>
          </p:cNvPr>
          <p:cNvSpPr txBox="1">
            <a:spLocks/>
          </p:cNvSpPr>
          <p:nvPr/>
        </p:nvSpPr>
        <p:spPr>
          <a:xfrm>
            <a:off x="-2052736" y="7989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/>
              <a:t>イメージ連鎖記憶法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88C552FC-3F2B-97D3-B080-57D036D3E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9" name="AutoShape 11">
            <a:extLst>
              <a:ext uri="{FF2B5EF4-FFF2-40B4-BE49-F238E27FC236}">
                <a16:creationId xmlns:a16="http://schemas.microsoft.com/office/drawing/2014/main" id="{4C224853-F609-D4DE-85C3-F33F89799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E236E650-0762-69AB-98CF-C1860F03B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pic>
        <p:nvPicPr>
          <p:cNvPr id="12" name="図 11" descr="ロゴ&#10;&#10;自動的に生成された説明">
            <a:extLst>
              <a:ext uri="{FF2B5EF4-FFF2-40B4-BE49-F238E27FC236}">
                <a16:creationId xmlns:a16="http://schemas.microsoft.com/office/drawing/2014/main" id="{1B8B2AED-0BC2-E1AC-6DD6-8848315650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115" y="4801399"/>
            <a:ext cx="2029033" cy="163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5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97"/>
    </mc:Choice>
    <mc:Fallback xmlns="">
      <p:transition spd="slow" advTm="179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677916" y="2205800"/>
            <a:ext cx="8172525" cy="364475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ts val="3000"/>
              </a:lnSpc>
              <a:defRPr sz="1000"/>
            </a:pPr>
            <a:r>
              <a:rPr kumimoji="0" lang="ja-JP" altLang="en-US" sz="5400" kern="0" dirty="0">
                <a:solidFill>
                  <a:srgbClr val="333333"/>
                </a:solidFill>
                <a:ea typeface="ＤＨＰ平成明朝体W7" pitchFamily="2" charset="-128"/>
              </a:rPr>
              <a:t>ドレス　   カイロ　 こん</a:t>
            </a:r>
            <a:r>
              <a:rPr kumimoji="0" lang="ja-JP" altLang="en-US" sz="5400" kern="0" dirty="0" err="1">
                <a:solidFill>
                  <a:srgbClr val="333333"/>
                </a:solidFill>
                <a:ea typeface="ＤＨＰ平成明朝体W7" pitchFamily="2" charset="-128"/>
              </a:rPr>
              <a:t>ぶ</a:t>
            </a: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r>
              <a:rPr kumimoji="0" lang="ja-JP" altLang="en-US" sz="5400" kern="0" dirty="0">
                <a:solidFill>
                  <a:srgbClr val="333333"/>
                </a:solidFill>
                <a:ea typeface="ＤＨＰ平成明朝体W7" pitchFamily="2" charset="-128"/>
              </a:rPr>
              <a:t>つみき　 ゆうひ　 えんか</a:t>
            </a: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r>
              <a:rPr kumimoji="0" lang="ja-JP" altLang="en-US" sz="5400" kern="0" dirty="0">
                <a:solidFill>
                  <a:srgbClr val="333333"/>
                </a:solidFill>
                <a:ea typeface="ＤＨＰ平成明朝体W7" pitchFamily="2" charset="-128"/>
              </a:rPr>
              <a:t>ろうか　  シャツ　  ソース</a:t>
            </a: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r>
              <a:rPr kumimoji="0" lang="ja-JP" altLang="en-US" sz="5400" kern="0" dirty="0">
                <a:solidFill>
                  <a:srgbClr val="333333"/>
                </a:solidFill>
                <a:ea typeface="ＤＨＰ平成明朝体W7" pitchFamily="2" charset="-128"/>
              </a:rPr>
              <a:t>メダル　 とけい　タクシー</a:t>
            </a:r>
          </a:p>
        </p:txBody>
      </p:sp>
      <p:sp>
        <p:nvSpPr>
          <p:cNvPr id="3" name="Text Box 10">
            <a:extLst>
              <a:ext uri="{FF2B5EF4-FFF2-40B4-BE49-F238E27FC236}">
                <a16:creationId xmlns:a16="http://schemas.microsoft.com/office/drawing/2014/main" id="{B7BCB230-27CA-95BB-DAD8-287ECA404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4" name="AutoShape 11">
            <a:extLst>
              <a:ext uri="{FF2B5EF4-FFF2-40B4-BE49-F238E27FC236}">
                <a16:creationId xmlns:a16="http://schemas.microsoft.com/office/drawing/2014/main" id="{33E30190-6598-686D-6135-25E671978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E346C50E-6FDA-DBD0-9CC3-C99D62D92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CC967A70-9C2D-49E6-DB95-197D5B45FF2D}"/>
              </a:ext>
            </a:extLst>
          </p:cNvPr>
          <p:cNvSpPr txBox="1">
            <a:spLocks/>
          </p:cNvSpPr>
          <p:nvPr/>
        </p:nvSpPr>
        <p:spPr>
          <a:xfrm>
            <a:off x="-1044624" y="1036829"/>
            <a:ext cx="6357392" cy="1168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rgbClr val="C00000"/>
                </a:solidFill>
              </a:rPr>
              <a:t>１２の単語は　こちら</a:t>
            </a:r>
          </a:p>
        </p:txBody>
      </p:sp>
    </p:spTree>
    <p:extLst>
      <p:ext uri="{BB962C8B-B14F-4D97-AF65-F5344CB8AC3E}">
        <p14:creationId xmlns:p14="http://schemas.microsoft.com/office/powerpoint/2010/main" val="413888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19"/>
    </mc:Choice>
    <mc:Fallback xmlns="">
      <p:transition spd="slow" advTm="1921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82295" y="2716082"/>
            <a:ext cx="8693274" cy="19247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800" dirty="0"/>
              <a:t>・「記憶力」を鍛えました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・「ワーキングメモリ」を鍛えました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・場面を想像する「イメージ力」を鍛えました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　とにかく「楽しめましたね」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914400" y="1223142"/>
            <a:ext cx="4609128" cy="1143000"/>
          </a:xfrm>
        </p:spPr>
        <p:txBody>
          <a:bodyPr>
            <a:noAutofit/>
          </a:bodyPr>
          <a:lstStyle/>
          <a:p>
            <a:pPr algn="l"/>
            <a:r>
              <a:rPr lang="ja-JP" altLang="en-US" sz="3200" dirty="0">
                <a:solidFill>
                  <a:srgbClr val="C00000"/>
                </a:solidFill>
              </a:rPr>
              <a:t>らくしゅう式</a:t>
            </a:r>
            <a:br>
              <a:rPr lang="en-US" altLang="ja-JP" sz="3200" dirty="0">
                <a:solidFill>
                  <a:srgbClr val="C00000"/>
                </a:solidFill>
              </a:rPr>
            </a:br>
            <a:r>
              <a:rPr kumimoji="1" lang="ja-JP" altLang="en-US" sz="3200" dirty="0"/>
              <a:t>イメージ連鎖記憶法</a:t>
            </a: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D99D979D-27C1-B601-14B2-9236B6D84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9B94BA12-1CE9-6116-98F5-ECEB1631F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6F0D8973-2814-1EC5-DFDB-3DF857134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312806-4D7D-683F-FFEC-2CFF49F1A5F4}"/>
              </a:ext>
            </a:extLst>
          </p:cNvPr>
          <p:cNvSpPr txBox="1"/>
          <p:nvPr/>
        </p:nvSpPr>
        <p:spPr>
          <a:xfrm>
            <a:off x="1763688" y="5009471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日常生活ではあまり使わない</a:t>
            </a:r>
            <a:endParaRPr lang="en-US" altLang="ja-JP" sz="3200" dirty="0">
              <a:solidFill>
                <a:srgbClr val="C00000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脳の機能を鍛えます。</a:t>
            </a:r>
            <a:endParaRPr lang="en-US" altLang="ja-JP" sz="3200" dirty="0">
              <a:solidFill>
                <a:srgbClr val="C00000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くりかえしおこないましょう。</a:t>
            </a:r>
            <a:endParaRPr lang="ja-JP" altLang="en-US" sz="5400" dirty="0">
              <a:solidFill>
                <a:srgbClr val="C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kumimoji="1" lang="en-US" altLang="ja-JP" sz="3200" dirty="0">
              <a:solidFill>
                <a:srgbClr val="FF0000"/>
              </a:solidFill>
            </a:endParaRPr>
          </a:p>
        </p:txBody>
      </p:sp>
      <p:pic>
        <p:nvPicPr>
          <p:cNvPr id="6" name="図 5" descr="ロゴ&#10;&#10;自動的に生成された説明">
            <a:extLst>
              <a:ext uri="{FF2B5EF4-FFF2-40B4-BE49-F238E27FC236}">
                <a16:creationId xmlns:a16="http://schemas.microsoft.com/office/drawing/2014/main" id="{7D751070-BB45-1880-F6F7-0714C78C9D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939" y="1152029"/>
            <a:ext cx="1660872" cy="166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40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42"/>
    </mc:Choice>
    <mc:Fallback xmlns="">
      <p:transition spd="slow" advTm="2574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677916" y="2205800"/>
            <a:ext cx="8172525" cy="364475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ts val="3000"/>
              </a:lnSpc>
              <a:defRPr sz="1000"/>
            </a:pPr>
            <a:r>
              <a:rPr kumimoji="0" lang="ja-JP" altLang="en-US" sz="5400" kern="0" dirty="0">
                <a:solidFill>
                  <a:srgbClr val="333333"/>
                </a:solidFill>
                <a:ea typeface="ＤＨＰ平成明朝体W7" pitchFamily="2" charset="-128"/>
              </a:rPr>
              <a:t>ドレス　   カイロ　 こん</a:t>
            </a:r>
            <a:r>
              <a:rPr kumimoji="0" lang="ja-JP" altLang="en-US" sz="5400" kern="0" dirty="0" err="1">
                <a:solidFill>
                  <a:srgbClr val="333333"/>
                </a:solidFill>
                <a:ea typeface="ＤＨＰ平成明朝体W7" pitchFamily="2" charset="-128"/>
              </a:rPr>
              <a:t>ぶ</a:t>
            </a: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r>
              <a:rPr kumimoji="0" lang="ja-JP" altLang="en-US" sz="5400" kern="0" dirty="0">
                <a:solidFill>
                  <a:srgbClr val="333333"/>
                </a:solidFill>
                <a:ea typeface="ＤＨＰ平成明朝体W7" pitchFamily="2" charset="-128"/>
              </a:rPr>
              <a:t>つみき　 ゆうひ　 えんか</a:t>
            </a: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r>
              <a:rPr kumimoji="0" lang="ja-JP" altLang="en-US" sz="5400" kern="0" dirty="0">
                <a:solidFill>
                  <a:srgbClr val="333333"/>
                </a:solidFill>
                <a:ea typeface="ＤＨＰ平成明朝体W7" pitchFamily="2" charset="-128"/>
              </a:rPr>
              <a:t>ろうか　  シャツ　  ソース</a:t>
            </a: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r>
              <a:rPr kumimoji="0" lang="ja-JP" altLang="en-US" sz="5400" kern="0" dirty="0">
                <a:solidFill>
                  <a:srgbClr val="333333"/>
                </a:solidFill>
                <a:ea typeface="ＤＨＰ平成明朝体W7" pitchFamily="2" charset="-128"/>
              </a:rPr>
              <a:t>メダル　 とけい　タクシー</a:t>
            </a:r>
          </a:p>
        </p:txBody>
      </p:sp>
      <p:sp>
        <p:nvSpPr>
          <p:cNvPr id="3" name="Text Box 10">
            <a:extLst>
              <a:ext uri="{FF2B5EF4-FFF2-40B4-BE49-F238E27FC236}">
                <a16:creationId xmlns:a16="http://schemas.microsoft.com/office/drawing/2014/main" id="{B7BCB230-27CA-95BB-DAD8-287ECA404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4" name="AutoShape 11">
            <a:extLst>
              <a:ext uri="{FF2B5EF4-FFF2-40B4-BE49-F238E27FC236}">
                <a16:creationId xmlns:a16="http://schemas.microsoft.com/office/drawing/2014/main" id="{33E30190-6598-686D-6135-25E671978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E346C50E-6FDA-DBD0-9CC3-C99D62D92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CC967A70-9C2D-49E6-DB95-197D5B45FF2D}"/>
              </a:ext>
            </a:extLst>
          </p:cNvPr>
          <p:cNvSpPr txBox="1">
            <a:spLocks/>
          </p:cNvSpPr>
          <p:nvPr/>
        </p:nvSpPr>
        <p:spPr>
          <a:xfrm>
            <a:off x="-612576" y="1036829"/>
            <a:ext cx="8229600" cy="1168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rgbClr val="C00000"/>
                </a:solidFill>
              </a:rPr>
              <a:t>単語を読みながらおぼえましょう。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07864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19"/>
    </mc:Choice>
    <mc:Fallback xmlns="">
      <p:transition spd="slow" advTm="1921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0" y="2996952"/>
            <a:ext cx="8229600" cy="1168971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１２このうち、いくつ覚えられたかな？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書き出してみましょう。</a:t>
            </a:r>
            <a:endParaRPr kumimoji="1" lang="ja-JP" altLang="en-US" dirty="0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AC891A23-670E-0CCB-52AD-0B62EB9BC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9" name="AutoShape 11">
            <a:extLst>
              <a:ext uri="{FF2B5EF4-FFF2-40B4-BE49-F238E27FC236}">
                <a16:creationId xmlns:a16="http://schemas.microsoft.com/office/drawing/2014/main" id="{CADEA320-42EF-34E8-C3B8-E9C358B01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AE3B801D-D0C7-8A7C-EEB1-AD18952D0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F217EA1-7C02-2A86-4D7E-4C4514AE6C42}"/>
              </a:ext>
            </a:extLst>
          </p:cNvPr>
          <p:cNvSpPr txBox="1"/>
          <p:nvPr/>
        </p:nvSpPr>
        <p:spPr>
          <a:xfrm>
            <a:off x="390232" y="105020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イメージ連鎖記憶法</a:t>
            </a:r>
            <a:endParaRPr lang="ja-JP" altLang="en-US" sz="2400" dirty="0"/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4DEF22B5-15C9-C9E4-728F-C8977EB38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144310"/>
              </p:ext>
            </p:extLst>
          </p:nvPr>
        </p:nvGraphicFramePr>
        <p:xfrm>
          <a:off x="839103" y="5063753"/>
          <a:ext cx="7445532" cy="1168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922">
                  <a:extLst>
                    <a:ext uri="{9D8B030D-6E8A-4147-A177-3AD203B41FA5}">
                      <a16:colId xmlns:a16="http://schemas.microsoft.com/office/drawing/2014/main" val="621364731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990748572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1590062633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2169576142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451283355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4095417807"/>
                    </a:ext>
                  </a:extLst>
                </a:gridCol>
              </a:tblGrid>
              <a:tr h="58448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907169"/>
                  </a:ext>
                </a:extLst>
              </a:tr>
              <a:tr h="58448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601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26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83"/>
    </mc:Choice>
    <mc:Fallback xmlns="">
      <p:transition spd="slow" advTm="1738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677916" y="2205800"/>
            <a:ext cx="8172525" cy="364475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ts val="3000"/>
              </a:lnSpc>
              <a:defRPr sz="1000"/>
            </a:pPr>
            <a:r>
              <a:rPr kumimoji="0" lang="ja-JP" altLang="en-US" sz="5400" kern="0" dirty="0">
                <a:solidFill>
                  <a:srgbClr val="333333"/>
                </a:solidFill>
                <a:ea typeface="ＤＨＰ平成明朝体W7" pitchFamily="2" charset="-128"/>
              </a:rPr>
              <a:t>ドレス　   カイロ　 こん</a:t>
            </a:r>
            <a:r>
              <a:rPr kumimoji="0" lang="ja-JP" altLang="en-US" sz="5400" kern="0" dirty="0" err="1">
                <a:solidFill>
                  <a:srgbClr val="333333"/>
                </a:solidFill>
                <a:ea typeface="ＤＨＰ平成明朝体W7" pitchFamily="2" charset="-128"/>
              </a:rPr>
              <a:t>ぶ</a:t>
            </a: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r>
              <a:rPr kumimoji="0" lang="ja-JP" altLang="en-US" sz="5400" kern="0" dirty="0">
                <a:solidFill>
                  <a:srgbClr val="333333"/>
                </a:solidFill>
                <a:ea typeface="ＤＨＰ平成明朝体W7" pitchFamily="2" charset="-128"/>
              </a:rPr>
              <a:t>つみき　 ゆうひ　 えんか</a:t>
            </a: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r>
              <a:rPr kumimoji="0" lang="ja-JP" altLang="en-US" sz="5400" kern="0" dirty="0">
                <a:solidFill>
                  <a:srgbClr val="333333"/>
                </a:solidFill>
                <a:ea typeface="ＤＨＰ平成明朝体W7" pitchFamily="2" charset="-128"/>
              </a:rPr>
              <a:t>ろうか　  シャツ　  ソース</a:t>
            </a: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endParaRPr kumimoji="0" lang="en-US" altLang="ja-JP" sz="5400" kern="0" dirty="0">
              <a:solidFill>
                <a:srgbClr val="333333"/>
              </a:solidFill>
              <a:ea typeface="ＤＨＰ平成明朝体W7" pitchFamily="2" charset="-128"/>
            </a:endParaRPr>
          </a:p>
          <a:p>
            <a:pPr lvl="0">
              <a:lnSpc>
                <a:spcPts val="3000"/>
              </a:lnSpc>
              <a:defRPr sz="1000"/>
            </a:pPr>
            <a:r>
              <a:rPr kumimoji="0" lang="ja-JP" altLang="en-US" sz="5400" kern="0" dirty="0">
                <a:solidFill>
                  <a:srgbClr val="333333"/>
                </a:solidFill>
                <a:ea typeface="ＤＨＰ平成明朝体W7" pitchFamily="2" charset="-128"/>
              </a:rPr>
              <a:t>メダル　 とけい　タクシー</a:t>
            </a:r>
          </a:p>
        </p:txBody>
      </p:sp>
      <p:sp>
        <p:nvSpPr>
          <p:cNvPr id="3" name="Text Box 10">
            <a:extLst>
              <a:ext uri="{FF2B5EF4-FFF2-40B4-BE49-F238E27FC236}">
                <a16:creationId xmlns:a16="http://schemas.microsoft.com/office/drawing/2014/main" id="{B7BCB230-27CA-95BB-DAD8-287ECA404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4" name="AutoShape 11">
            <a:extLst>
              <a:ext uri="{FF2B5EF4-FFF2-40B4-BE49-F238E27FC236}">
                <a16:creationId xmlns:a16="http://schemas.microsoft.com/office/drawing/2014/main" id="{33E30190-6598-686D-6135-25E671978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E346C50E-6FDA-DBD0-9CC3-C99D62D92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CC967A70-9C2D-49E6-DB95-197D5B45FF2D}"/>
              </a:ext>
            </a:extLst>
          </p:cNvPr>
          <p:cNvSpPr txBox="1">
            <a:spLocks/>
          </p:cNvSpPr>
          <p:nvPr/>
        </p:nvSpPr>
        <p:spPr>
          <a:xfrm>
            <a:off x="-1044624" y="1036829"/>
            <a:ext cx="6357392" cy="1168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rgbClr val="C00000"/>
                </a:solidFill>
              </a:rPr>
              <a:t>１２の単語は　こちら</a:t>
            </a:r>
          </a:p>
        </p:txBody>
      </p:sp>
    </p:spTree>
    <p:extLst>
      <p:ext uri="{BB962C8B-B14F-4D97-AF65-F5344CB8AC3E}">
        <p14:creationId xmlns:p14="http://schemas.microsoft.com/office/powerpoint/2010/main" val="45795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19"/>
    </mc:Choice>
    <mc:Fallback xmlns="">
      <p:transition spd="slow" advTm="1921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"/>
          <p:cNvSpPr txBox="1">
            <a:spLocks/>
          </p:cNvSpPr>
          <p:nvPr/>
        </p:nvSpPr>
        <p:spPr>
          <a:xfrm>
            <a:off x="390252" y="93880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/>
              <a:t>イメージ連鎖記憶法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31566" y="1844824"/>
            <a:ext cx="8122182" cy="4242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自分なりの奇想天外な連想で、話をつくり、　単語と単語を結び付けて記憶します。</a:t>
            </a:r>
            <a:endParaRPr lang="en-US" altLang="ja-JP" sz="3200" dirty="0"/>
          </a:p>
          <a:p>
            <a:pPr>
              <a:lnSpc>
                <a:spcPts val="2600"/>
              </a:lnSpc>
            </a:pPr>
            <a:endParaRPr lang="en-US" altLang="ja-JP" sz="3200" dirty="0"/>
          </a:p>
          <a:p>
            <a:r>
              <a:rPr lang="ja-JP" altLang="en-US" sz="3200" dirty="0"/>
              <a:t>イメージ（絵）を思い浮かべながら　記憶する　習慣づけができると、普段の物忘れが改善します。</a:t>
            </a:r>
            <a:endParaRPr lang="en-US" altLang="ja-JP" sz="3200" dirty="0"/>
          </a:p>
          <a:p>
            <a:r>
              <a:rPr lang="ja-JP" altLang="en-US" sz="3200" dirty="0"/>
              <a:t>　</a:t>
            </a:r>
            <a:endParaRPr lang="en-US" altLang="ja-JP" sz="3200" dirty="0">
              <a:solidFill>
                <a:srgbClr val="C00000"/>
              </a:solidFill>
            </a:endParaRPr>
          </a:p>
          <a:p>
            <a:r>
              <a:rPr lang="ja-JP" altLang="en-US" sz="3200" dirty="0">
                <a:solidFill>
                  <a:srgbClr val="C00000"/>
                </a:solidFill>
              </a:rPr>
              <a:t>「ドレス」と「カイロ」でやってみよう。</a:t>
            </a:r>
            <a:endParaRPr lang="en-US" altLang="ja-JP" sz="3200" dirty="0">
              <a:solidFill>
                <a:srgbClr val="C00000"/>
              </a:solidFill>
            </a:endParaRPr>
          </a:p>
          <a:p>
            <a:r>
              <a:rPr lang="ja-JP" altLang="en-US" sz="2400" dirty="0">
                <a:solidFill>
                  <a:srgbClr val="C00000"/>
                </a:solidFill>
              </a:rPr>
              <a:t>例：「ドレスにカイロを貼った、ドレスがカイロで熱くなった」など</a:t>
            </a:r>
            <a:endParaRPr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66EC8503-BD9D-4B58-CBF9-59246CC13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B9285D54-E0C0-3892-7C26-220AF88A3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 Box 15">
            <a:extLst>
              <a:ext uri="{FF2B5EF4-FFF2-40B4-BE49-F238E27FC236}">
                <a16:creationId xmlns:a16="http://schemas.microsoft.com/office/drawing/2014/main" id="{C438E38B-6F7D-4AE0-6FEC-3C667F68B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</p:spTree>
    <p:extLst>
      <p:ext uri="{BB962C8B-B14F-4D97-AF65-F5344CB8AC3E}">
        <p14:creationId xmlns:p14="http://schemas.microsoft.com/office/powerpoint/2010/main" val="228115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32"/>
    </mc:Choice>
    <mc:Fallback xmlns="">
      <p:transition spd="slow" advTm="3023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3BFD57D9-D214-7F31-C9F5-2F733ADE8B33}"/>
              </a:ext>
            </a:extLst>
          </p:cNvPr>
          <p:cNvSpPr/>
          <p:nvPr/>
        </p:nvSpPr>
        <p:spPr>
          <a:xfrm>
            <a:off x="371213" y="2051734"/>
            <a:ext cx="8477509" cy="4473610"/>
          </a:xfrm>
          <a:prstGeom prst="roundRect">
            <a:avLst>
              <a:gd name="adj" fmla="val 62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540514" y="2318832"/>
            <a:ext cx="8229600" cy="1491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「</a:t>
            </a:r>
            <a:r>
              <a:rPr lang="ja-JP" altLang="en-US" dirty="0">
                <a:solidFill>
                  <a:srgbClr val="FF0000"/>
                </a:solidFill>
              </a:rPr>
              <a:t>ドレス</a:t>
            </a:r>
            <a:r>
              <a:rPr lang="ja-JP" altLang="en-US" dirty="0"/>
              <a:t>」が薄くて冷えるので、「</a:t>
            </a:r>
            <a:r>
              <a:rPr lang="ja-JP" altLang="en-US" dirty="0">
                <a:solidFill>
                  <a:srgbClr val="FF0000"/>
                </a:solidFill>
              </a:rPr>
              <a:t>カイロ</a:t>
            </a:r>
            <a:r>
              <a:rPr lang="ja-JP" altLang="en-US" dirty="0"/>
              <a:t>」を入れておいた。</a:t>
            </a: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67366" y="1446199"/>
            <a:ext cx="8229600" cy="1491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u="sng" dirty="0"/>
              <a:t>ストーリーを読みながら情景を思い浮かべましょう</a:t>
            </a:r>
            <a:r>
              <a:rPr lang="ja-JP" altLang="en-US" sz="2800" dirty="0"/>
              <a:t>。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37930" y="3552082"/>
            <a:ext cx="8229600" cy="2059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しばらくして見ると、</a:t>
            </a:r>
            <a:r>
              <a:rPr lang="ja-JP" altLang="en-US" sz="2800" dirty="0"/>
              <a:t>（カイロが）</a:t>
            </a:r>
            <a:r>
              <a:rPr lang="ja-JP" altLang="en-US" dirty="0"/>
              <a:t>黒い「</a:t>
            </a:r>
            <a:r>
              <a:rPr lang="ja-JP" altLang="en-US" dirty="0">
                <a:solidFill>
                  <a:srgbClr val="FF0000"/>
                </a:solidFill>
              </a:rPr>
              <a:t>こんぶ</a:t>
            </a:r>
            <a:r>
              <a:rPr lang="ja-JP" altLang="en-US" dirty="0"/>
              <a:t>」になっていたので、「</a:t>
            </a:r>
            <a:r>
              <a:rPr lang="ja-JP" altLang="en-US" dirty="0">
                <a:solidFill>
                  <a:srgbClr val="FF0000"/>
                </a:solidFill>
              </a:rPr>
              <a:t>つみき</a:t>
            </a:r>
            <a:r>
              <a:rPr lang="ja-JP" altLang="en-US" dirty="0"/>
              <a:t>」の上に置いた。</a:t>
            </a: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57200" y="4929884"/>
            <a:ext cx="8229600" cy="14919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つみきに「</a:t>
            </a:r>
            <a:r>
              <a:rPr lang="ja-JP" altLang="en-US" dirty="0">
                <a:solidFill>
                  <a:srgbClr val="FF0000"/>
                </a:solidFill>
              </a:rPr>
              <a:t>ゆうひ</a:t>
            </a:r>
            <a:r>
              <a:rPr lang="ja-JP" altLang="en-US" dirty="0"/>
              <a:t>」があたって、どこからか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「</a:t>
            </a:r>
            <a:r>
              <a:rPr lang="ja-JP" altLang="en-US" dirty="0">
                <a:solidFill>
                  <a:srgbClr val="FF0000"/>
                </a:solidFill>
              </a:rPr>
              <a:t>えんか</a:t>
            </a:r>
            <a:r>
              <a:rPr lang="ja-JP" altLang="en-US" sz="2800" dirty="0">
                <a:solidFill>
                  <a:srgbClr val="FF0000"/>
                </a:solidFill>
              </a:rPr>
              <a:t>（演歌）</a:t>
            </a:r>
            <a:r>
              <a:rPr lang="ja-JP" altLang="en-US" dirty="0"/>
              <a:t>」が流れてきたので、「</a:t>
            </a:r>
            <a:r>
              <a:rPr lang="ja-JP" altLang="en-US" dirty="0">
                <a:solidFill>
                  <a:srgbClr val="FF0000"/>
                </a:solidFill>
              </a:rPr>
              <a:t>ろうか</a:t>
            </a:r>
            <a:r>
              <a:rPr lang="ja-JP" altLang="en-US" dirty="0"/>
              <a:t>」に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探しに出た。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5B0F0F42-C8E6-0F2B-FD5C-B29583FCF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D0350722-E29C-7E9F-3633-15BA2B9FA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61C0EA19-1BF7-071A-F29F-163D9114E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05B07C-5E70-5260-A0B1-35B0D5F7257B}"/>
              </a:ext>
            </a:extLst>
          </p:cNvPr>
          <p:cNvSpPr txBox="1"/>
          <p:nvPr/>
        </p:nvSpPr>
        <p:spPr>
          <a:xfrm>
            <a:off x="390232" y="105020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イメージ連鎖記憶法</a:t>
            </a:r>
            <a:endParaRPr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82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05"/>
    </mc:Choice>
    <mc:Fallback xmlns="">
      <p:transition spd="slow" advTm="369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B43DBB6-81A5-4738-6A93-7D7413C6182A}"/>
              </a:ext>
            </a:extLst>
          </p:cNvPr>
          <p:cNvSpPr/>
          <p:nvPr/>
        </p:nvSpPr>
        <p:spPr>
          <a:xfrm>
            <a:off x="371213" y="2708919"/>
            <a:ext cx="8477509" cy="2959243"/>
          </a:xfrm>
          <a:prstGeom prst="roundRect">
            <a:avLst>
              <a:gd name="adj" fmla="val 62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38141" y="2978265"/>
            <a:ext cx="8229600" cy="999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すると「</a:t>
            </a:r>
            <a:r>
              <a:rPr lang="ja-JP" altLang="en-US" dirty="0">
                <a:solidFill>
                  <a:srgbClr val="FF0000"/>
                </a:solidFill>
              </a:rPr>
              <a:t>シャツ</a:t>
            </a:r>
            <a:r>
              <a:rPr lang="ja-JP" altLang="en-US" dirty="0"/>
              <a:t>」に「</a:t>
            </a:r>
            <a:r>
              <a:rPr lang="ja-JP" altLang="en-US" dirty="0">
                <a:solidFill>
                  <a:srgbClr val="FF0000"/>
                </a:solidFill>
              </a:rPr>
              <a:t>ソース</a:t>
            </a:r>
            <a:r>
              <a:rPr lang="ja-JP" altLang="en-US" dirty="0"/>
              <a:t>」をつけた人が向こうからやってきて、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38141" y="4415443"/>
            <a:ext cx="7829178" cy="1292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ja-JP" altLang="en-US" sz="3200" dirty="0"/>
              <a:t>首から「</a:t>
            </a:r>
            <a:r>
              <a:rPr lang="ja-JP" altLang="en-US" sz="3200" dirty="0">
                <a:solidFill>
                  <a:srgbClr val="FF0000"/>
                </a:solidFill>
              </a:rPr>
              <a:t>メダル</a:t>
            </a:r>
            <a:r>
              <a:rPr lang="ja-JP" altLang="en-US" sz="3200" dirty="0"/>
              <a:t>」をはずして、「</a:t>
            </a:r>
            <a:r>
              <a:rPr lang="ja-JP" altLang="en-US" sz="3200" dirty="0">
                <a:solidFill>
                  <a:srgbClr val="FF0000"/>
                </a:solidFill>
              </a:rPr>
              <a:t>とけい</a:t>
            </a:r>
            <a:r>
              <a:rPr lang="ja-JP" altLang="en-US" sz="3200" dirty="0"/>
              <a:t>」にかけながら、「</a:t>
            </a:r>
            <a:r>
              <a:rPr lang="ja-JP" altLang="en-US" sz="3200" dirty="0">
                <a:solidFill>
                  <a:srgbClr val="FF0000"/>
                </a:solidFill>
              </a:rPr>
              <a:t>タクシー</a:t>
            </a:r>
            <a:r>
              <a:rPr lang="ja-JP" altLang="en-US" sz="3200" dirty="0"/>
              <a:t>」がすぐに来るぞ、と言った。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815763A3-BC68-37EE-2F47-88EDAD8B70A5}"/>
              </a:ext>
            </a:extLst>
          </p:cNvPr>
          <p:cNvSpPr txBox="1">
            <a:spLocks/>
          </p:cNvSpPr>
          <p:nvPr/>
        </p:nvSpPr>
        <p:spPr>
          <a:xfrm>
            <a:off x="567366" y="1446199"/>
            <a:ext cx="8229600" cy="1491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u="sng" dirty="0"/>
              <a:t>ストーリーを読みながら情景を思い浮かべましょう</a:t>
            </a:r>
            <a:r>
              <a:rPr lang="ja-JP" altLang="en-US" sz="2800" dirty="0"/>
              <a:t>。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7207F59A-2FF6-A0C4-362C-359AD2A96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F9A11725-D1A9-08CA-3B38-2152FC6C1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B7118754-7FEC-1690-2814-2077C8442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34FFD47-A052-A774-5B02-D782420C178F}"/>
              </a:ext>
            </a:extLst>
          </p:cNvPr>
          <p:cNvSpPr txBox="1"/>
          <p:nvPr/>
        </p:nvSpPr>
        <p:spPr>
          <a:xfrm>
            <a:off x="390232" y="105020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イメージ連鎖記憶法</a:t>
            </a:r>
            <a:endParaRPr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38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80"/>
    </mc:Choice>
    <mc:Fallback xmlns="">
      <p:transition spd="slow" advTm="241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815763A3-BC68-37EE-2F47-88EDAD8B70A5}"/>
              </a:ext>
            </a:extLst>
          </p:cNvPr>
          <p:cNvSpPr txBox="1">
            <a:spLocks/>
          </p:cNvSpPr>
          <p:nvPr/>
        </p:nvSpPr>
        <p:spPr>
          <a:xfrm>
            <a:off x="830743" y="2420888"/>
            <a:ext cx="7462251" cy="27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>
                <a:solidFill>
                  <a:srgbClr val="C00000"/>
                </a:solidFill>
              </a:rPr>
              <a:t>１２の単語をつないだストーリーができました。</a:t>
            </a:r>
            <a:endParaRPr lang="en-US" altLang="ja-JP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rgbClr val="C00000"/>
                </a:solidFill>
              </a:rPr>
              <a:t>おかしな話で良いのです。しっかり場面を頭に　　　　　イメージしましょう。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7207F59A-2FF6-A0C4-362C-359AD2A96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F9A11725-D1A9-08CA-3B38-2152FC6C1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B7118754-7FEC-1690-2814-2077C8442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34FFD47-A052-A774-5B02-D782420C178F}"/>
              </a:ext>
            </a:extLst>
          </p:cNvPr>
          <p:cNvSpPr txBox="1"/>
          <p:nvPr/>
        </p:nvSpPr>
        <p:spPr>
          <a:xfrm>
            <a:off x="390232" y="105020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イメージ連鎖記憶法</a:t>
            </a:r>
            <a:endParaRPr lang="ja-JP" altLang="en-US" sz="2400" dirty="0"/>
          </a:p>
        </p:txBody>
      </p:sp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B5C3E8CF-E603-D345-3E9C-423EEDBE9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548" y="4479268"/>
            <a:ext cx="8229600" cy="1168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印象に残っている単語・ストーリーはあるかな</a:t>
            </a:r>
            <a:endParaRPr kumimoji="1" lang="ja-JP" altLang="en-US" sz="2400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D356C48-D622-3465-9977-7D5FB985E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06884"/>
              </p:ext>
            </p:extLst>
          </p:nvPr>
        </p:nvGraphicFramePr>
        <p:xfrm>
          <a:off x="839103" y="5063753"/>
          <a:ext cx="7445532" cy="1168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922">
                  <a:extLst>
                    <a:ext uri="{9D8B030D-6E8A-4147-A177-3AD203B41FA5}">
                      <a16:colId xmlns:a16="http://schemas.microsoft.com/office/drawing/2014/main" val="621364731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990748572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1590062633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2169576142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451283355"/>
                    </a:ext>
                  </a:extLst>
                </a:gridCol>
                <a:gridCol w="1240922">
                  <a:extLst>
                    <a:ext uri="{9D8B030D-6E8A-4147-A177-3AD203B41FA5}">
                      <a16:colId xmlns:a16="http://schemas.microsoft.com/office/drawing/2014/main" val="4095417807"/>
                    </a:ext>
                  </a:extLst>
                </a:gridCol>
              </a:tblGrid>
              <a:tr h="58448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907169"/>
                  </a:ext>
                </a:extLst>
              </a:tr>
              <a:tr h="58448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60163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8658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80"/>
    </mc:Choice>
    <mc:Fallback xmlns="">
      <p:transition spd="slow" advTm="2418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601053" y="1527015"/>
            <a:ext cx="8229600" cy="1491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u="sng" dirty="0"/>
              <a:t>絵を使って「記憶のイメージ」をかためましょう。</a:t>
            </a:r>
            <a:endParaRPr lang="ja-JP" altLang="en-US" sz="2800" dirty="0"/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402389" y="2683935"/>
            <a:ext cx="8229600" cy="1491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「</a:t>
            </a:r>
            <a:r>
              <a:rPr lang="ja-JP" altLang="en-US" dirty="0">
                <a:solidFill>
                  <a:srgbClr val="FF0000"/>
                </a:solidFill>
              </a:rPr>
              <a:t>ドレス</a:t>
            </a:r>
            <a:r>
              <a:rPr lang="ja-JP" altLang="en-US" dirty="0"/>
              <a:t>」が薄くて冷えるので、「</a:t>
            </a:r>
            <a:r>
              <a:rPr lang="ja-JP" altLang="en-US" dirty="0">
                <a:solidFill>
                  <a:srgbClr val="FF0000"/>
                </a:solidFill>
              </a:rPr>
              <a:t>カイロ</a:t>
            </a:r>
            <a:r>
              <a:rPr lang="ja-JP" altLang="en-US" dirty="0"/>
              <a:t>」を入れておいた。</a:t>
            </a:r>
          </a:p>
        </p:txBody>
      </p:sp>
      <p:pic>
        <p:nvPicPr>
          <p:cNvPr id="1026" name="Picture 2" descr="C:\Users\3good\AppData\Local\Microsoft\Windows\Temporary Internet Files\Content.IE5\HSN19QFJ\MC9001132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515" y="3837668"/>
            <a:ext cx="1706660" cy="247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481" y="4139550"/>
            <a:ext cx="2528014" cy="217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>
            <a:extLst>
              <a:ext uri="{FF2B5EF4-FFF2-40B4-BE49-F238E27FC236}">
                <a16:creationId xmlns:a16="http://schemas.microsoft.com/office/drawing/2014/main" id="{9E4FA4D2-06FB-2900-3477-79A538F7B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らくらく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5" name="AutoShape 11">
            <a:extLst>
              <a:ext uri="{FF2B5EF4-FFF2-40B4-BE49-F238E27FC236}">
                <a16:creationId xmlns:a16="http://schemas.microsoft.com/office/drawing/2014/main" id="{19EC7444-B0E0-746B-5448-A9F36DD9F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51F76123-D76F-815B-6559-1A8A8BC0F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810824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7737AAA-EEA7-3117-3058-30085B1A4234}"/>
              </a:ext>
            </a:extLst>
          </p:cNvPr>
          <p:cNvSpPr txBox="1"/>
          <p:nvPr/>
        </p:nvSpPr>
        <p:spPr>
          <a:xfrm>
            <a:off x="390232" y="105020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イメージ連鎖記憶法</a:t>
            </a:r>
            <a:endParaRPr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568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37"/>
    </mc:Choice>
    <mc:Fallback xmlns="">
      <p:transition spd="slow" advTm="311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9.8|9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9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9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3.2|7.4|2.3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3.2|7.4|2.3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6|3.6|2.1|2.3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6|3.6|2.1|2.3|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3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3|5|4.7|4.3|3.8|4|6.1|4|5|4.1|10.4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Microsoft Office PowerPoint</Application>
  <PresentationFormat>画面に合わせる (4:3)</PresentationFormat>
  <Paragraphs>139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ＤＨＰ平成明朝体W7</vt:lpstr>
      <vt:lpstr>ＭＳ Ｐ明朝</vt:lpstr>
      <vt:lpstr>游ゴシック</vt:lpstr>
      <vt:lpstr>Arial</vt:lpstr>
      <vt:lpstr>Calibri</vt:lpstr>
      <vt:lpstr>Office ​​テーマ</vt:lpstr>
      <vt:lpstr>らくしゅう式「イメージ連鎖記憶法」　 ↓こんなにすごい！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らくしゅう式 イメージ連鎖記憶法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イメージ連鎖記憶法</dc:title>
  <dc:creator/>
  <cp:keywords>らくしゅう式</cp:keywords>
  <cp:lastModifiedBy/>
  <cp:revision>1</cp:revision>
  <dcterms:created xsi:type="dcterms:W3CDTF">2024-01-30T00:12:05Z</dcterms:created>
  <dcterms:modified xsi:type="dcterms:W3CDTF">2024-01-30T07:42:47Z</dcterms:modified>
  <cp:category>らくらく</cp:category>
</cp:coreProperties>
</file>