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5" r:id="rId2"/>
    <p:sldId id="324" r:id="rId3"/>
    <p:sldId id="325" r:id="rId4"/>
    <p:sldId id="334" r:id="rId5"/>
    <p:sldId id="326" r:id="rId6"/>
    <p:sldId id="335" r:id="rId7"/>
    <p:sldId id="309" r:id="rId8"/>
    <p:sldId id="336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27" r:id="rId19"/>
    <p:sldId id="310" r:id="rId20"/>
    <p:sldId id="331" r:id="rId21"/>
    <p:sldId id="333" r:id="rId22"/>
    <p:sldId id="348" r:id="rId23"/>
    <p:sldId id="349" r:id="rId24"/>
    <p:sldId id="350" r:id="rId25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5219"/>
            <a:ext cx="5979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dirty="0"/>
              <a:t>らくしゅう式　らくらく　スライド教材原稿（一部）　数える「買い物計算」</a:t>
            </a:r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07ADA-15E0-4BE3-B2A8-A391093E3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39153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dirty="0"/>
              <a:t>　らくらくスライド教材用　原稿（一部）</a:t>
            </a: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648FF-63E6-4FD4-A177-FAB31EB03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83603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92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32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4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38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7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71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5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29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18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23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43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599D-9047-452D-A0D1-19EB099AA37B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3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em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0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em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0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-1015404" y="864589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≪らくしゅう式のポイント≫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5786" y="2132834"/>
            <a:ext cx="8112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800" dirty="0"/>
              <a:t>数を認識することにより脳の前頭前野を活性化</a:t>
            </a:r>
            <a:endParaRPr kumimoji="1" lang="en-US" altLang="ja-JP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800" dirty="0"/>
              <a:t>記憶力・イメージ力</a:t>
            </a:r>
            <a:r>
              <a:rPr kumimoji="1" lang="ja-JP" altLang="en-US" sz="2800" dirty="0"/>
              <a:t>も鍛えられます</a:t>
            </a:r>
            <a:endParaRPr kumimoji="1" lang="en-US" altLang="ja-JP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800" dirty="0"/>
              <a:t>お金を数えることで、生活計算力を鍛えます</a:t>
            </a:r>
            <a:endParaRPr lang="en-US" altLang="ja-JP" sz="2800" dirty="0"/>
          </a:p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800" dirty="0"/>
              <a:t>実際に買い物をする場面をイメージしましょう</a:t>
            </a:r>
            <a:endParaRPr kumimoji="1" lang="en-US" altLang="ja-JP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4725144"/>
            <a:ext cx="2592288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FF93FE8C-E2B8-8B94-9648-BCB0EB56F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AF336710-9F98-9A1B-8F4D-FA8A6E76C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1871E7B7-E7D0-E086-EC44-2E31DF2FE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F5E410C-65F0-2858-9259-086EE531DBDE}"/>
              </a:ext>
            </a:extLst>
          </p:cNvPr>
          <p:cNvSpPr txBox="1"/>
          <p:nvPr/>
        </p:nvSpPr>
        <p:spPr>
          <a:xfrm>
            <a:off x="390252" y="4886125"/>
            <a:ext cx="59355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/>
              <a:t>パソコンをモニターにつないで</a:t>
            </a:r>
            <a:r>
              <a:rPr kumimoji="1" lang="ja-JP" altLang="en-US" sz="2000" dirty="0"/>
              <a:t>　画面を指し示しながら行います</a:t>
            </a:r>
            <a:endParaRPr kumimoji="1"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/>
              <a:t>参加者の様子に配慮しながら、実践するスピードを　調整しましょう</a:t>
            </a:r>
            <a:endParaRPr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>
                <a:solidFill>
                  <a:srgbClr val="FF0000"/>
                </a:solidFill>
              </a:rPr>
              <a:t>音声無し。クリック動作によるアニメーションつき。</a:t>
            </a:r>
            <a:endParaRPr kumimoji="1"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33"/>
    </mc:Choice>
    <mc:Fallback xmlns="">
      <p:transition spd="slow" advTm="281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926116" y="1183070"/>
            <a:ext cx="3687307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買う？買わない？</a:t>
            </a:r>
            <a:endParaRPr kumimoji="1" lang="ja-JP" altLang="en-US" sz="240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20E9F5E-4F1E-57D3-B237-68D15605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261A36E-D852-6A5C-AD62-33DAA04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27777EB-F5DB-03BD-AAC8-37E8F878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515530B-D027-EAA8-BACE-395E5D935679}"/>
              </a:ext>
            </a:extLst>
          </p:cNvPr>
          <p:cNvSpPr txBox="1">
            <a:spLocks/>
          </p:cNvSpPr>
          <p:nvPr/>
        </p:nvSpPr>
        <p:spPr>
          <a:xfrm>
            <a:off x="7411446" y="5877272"/>
            <a:ext cx="1456295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u="sng" dirty="0"/>
              <a:t>牛乳</a:t>
            </a:r>
          </a:p>
        </p:txBody>
      </p:sp>
      <p:pic>
        <p:nvPicPr>
          <p:cNvPr id="7" name="Picture 6" descr="C:\Users\3good\AppData\Local\Microsoft\Windows\Temporary Internet Files\Content.IE5\GWIQS512\MC900300075[1].wmf">
            <a:extLst>
              <a:ext uri="{FF2B5EF4-FFF2-40B4-BE49-F238E27FC236}">
                <a16:creationId xmlns:a16="http://schemas.microsoft.com/office/drawing/2014/main" id="{D90582DF-30BA-DF41-78BE-E9B5B076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86" y="2398645"/>
            <a:ext cx="2144227" cy="411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0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2"/>
    </mc:Choice>
    <mc:Fallback xmlns="">
      <p:transition spd="slow" advTm="1904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926116" y="1183070"/>
            <a:ext cx="3687307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買う？買わない？</a:t>
            </a:r>
            <a:endParaRPr kumimoji="1" lang="ja-JP" altLang="en-US" sz="240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20E9F5E-4F1E-57D3-B237-68D15605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261A36E-D852-6A5C-AD62-33DAA04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27777EB-F5DB-03BD-AAC8-37E8F878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515530B-D027-EAA8-BACE-395E5D935679}"/>
              </a:ext>
            </a:extLst>
          </p:cNvPr>
          <p:cNvSpPr txBox="1">
            <a:spLocks/>
          </p:cNvSpPr>
          <p:nvPr/>
        </p:nvSpPr>
        <p:spPr>
          <a:xfrm>
            <a:off x="7411446" y="5877272"/>
            <a:ext cx="1456295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u="sng" dirty="0"/>
              <a:t>こむぎこ</a:t>
            </a:r>
          </a:p>
        </p:txBody>
      </p:sp>
      <p:pic>
        <p:nvPicPr>
          <p:cNvPr id="6" name="Picture 2" descr="C:\Users\3good\AppData\Local\Microsoft\Windows\Temporary Internet Files\Content.IE5\UD2LZSNI\MC900411904[1].wmf">
            <a:extLst>
              <a:ext uri="{FF2B5EF4-FFF2-40B4-BE49-F238E27FC236}">
                <a16:creationId xmlns:a16="http://schemas.microsoft.com/office/drawing/2014/main" id="{2D242AC7-133D-A408-9FAC-D495D80C5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15" y="2904088"/>
            <a:ext cx="3687307" cy="349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2"/>
    </mc:Choice>
    <mc:Fallback xmlns="">
      <p:transition spd="slow" advTm="1904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926116" y="1183070"/>
            <a:ext cx="3687307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買う？買わない？</a:t>
            </a:r>
            <a:endParaRPr kumimoji="1" lang="ja-JP" altLang="en-US" sz="240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20E9F5E-4F1E-57D3-B237-68D15605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261A36E-D852-6A5C-AD62-33DAA04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27777EB-F5DB-03BD-AAC8-37E8F878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515530B-D027-EAA8-BACE-395E5D935679}"/>
              </a:ext>
            </a:extLst>
          </p:cNvPr>
          <p:cNvSpPr txBox="1">
            <a:spLocks/>
          </p:cNvSpPr>
          <p:nvPr/>
        </p:nvSpPr>
        <p:spPr>
          <a:xfrm>
            <a:off x="7411446" y="5877272"/>
            <a:ext cx="1456295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u="sng" dirty="0"/>
              <a:t>なっとう</a:t>
            </a:r>
          </a:p>
        </p:txBody>
      </p: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FF737293-B73A-FECF-655B-3DFF60E4B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23" y="2879403"/>
            <a:ext cx="4572000" cy="3232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2"/>
    </mc:Choice>
    <mc:Fallback xmlns="">
      <p:transition spd="slow" advTm="1904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926116" y="1183070"/>
            <a:ext cx="3687307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買う？買わない？</a:t>
            </a:r>
            <a:endParaRPr kumimoji="1" lang="ja-JP" altLang="en-US" sz="240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20E9F5E-4F1E-57D3-B237-68D15605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261A36E-D852-6A5C-AD62-33DAA04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27777EB-F5DB-03BD-AAC8-37E8F878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515530B-D027-EAA8-BACE-395E5D935679}"/>
              </a:ext>
            </a:extLst>
          </p:cNvPr>
          <p:cNvSpPr txBox="1">
            <a:spLocks/>
          </p:cNvSpPr>
          <p:nvPr/>
        </p:nvSpPr>
        <p:spPr>
          <a:xfrm>
            <a:off x="7411446" y="5877272"/>
            <a:ext cx="1456295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/>
              <a:t>本</a:t>
            </a:r>
          </a:p>
        </p:txBody>
      </p:sp>
      <p:pic>
        <p:nvPicPr>
          <p:cNvPr id="6" name="Picture 2" descr="C:\Users\3good\AppData\Local\Microsoft\Windows\Temporary Internet Files\Content.IE5\AGUID1E4\MC900432645[1].png">
            <a:extLst>
              <a:ext uri="{FF2B5EF4-FFF2-40B4-BE49-F238E27FC236}">
                <a16:creationId xmlns:a16="http://schemas.microsoft.com/office/drawing/2014/main" id="{FF9CA7D3-64DE-3DFA-41A9-6A8BC55A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86" y="2305090"/>
            <a:ext cx="4097337" cy="40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9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2"/>
    </mc:Choice>
    <mc:Fallback xmlns="">
      <p:transition spd="slow" advTm="1904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926116" y="1183070"/>
            <a:ext cx="3687307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買う？買わない？</a:t>
            </a:r>
            <a:endParaRPr kumimoji="1" lang="ja-JP" altLang="en-US" sz="240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20E9F5E-4F1E-57D3-B237-68D15605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261A36E-D852-6A5C-AD62-33DAA04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27777EB-F5DB-03BD-AAC8-37E8F878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515530B-D027-EAA8-BACE-395E5D935679}"/>
              </a:ext>
            </a:extLst>
          </p:cNvPr>
          <p:cNvSpPr txBox="1">
            <a:spLocks/>
          </p:cNvSpPr>
          <p:nvPr/>
        </p:nvSpPr>
        <p:spPr>
          <a:xfrm>
            <a:off x="7411446" y="5877272"/>
            <a:ext cx="1456295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u="sng" dirty="0"/>
              <a:t>シャンプー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B6A19DC-A868-B1E7-2CED-4CBF3AFE4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35" y="2467919"/>
            <a:ext cx="3687307" cy="394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2"/>
    </mc:Choice>
    <mc:Fallback xmlns="">
      <p:transition spd="slow" advTm="1904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926116" y="1183070"/>
            <a:ext cx="3687307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買う？買わない？</a:t>
            </a:r>
            <a:endParaRPr kumimoji="1" lang="ja-JP" altLang="en-US" sz="240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20E9F5E-4F1E-57D3-B237-68D15605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261A36E-D852-6A5C-AD62-33DAA04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27777EB-F5DB-03BD-AAC8-37E8F878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515530B-D027-EAA8-BACE-395E5D935679}"/>
              </a:ext>
            </a:extLst>
          </p:cNvPr>
          <p:cNvSpPr txBox="1">
            <a:spLocks/>
          </p:cNvSpPr>
          <p:nvPr/>
        </p:nvSpPr>
        <p:spPr>
          <a:xfrm>
            <a:off x="7411446" y="5877272"/>
            <a:ext cx="1456295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/>
              <a:t>スポンジ</a:t>
            </a:r>
          </a:p>
        </p:txBody>
      </p:sp>
      <p:pic>
        <p:nvPicPr>
          <p:cNvPr id="7" name="Picture 48">
            <a:extLst>
              <a:ext uri="{FF2B5EF4-FFF2-40B4-BE49-F238E27FC236}">
                <a16:creationId xmlns:a16="http://schemas.microsoft.com/office/drawing/2014/main" id="{E4A6D5DC-A389-F025-E9F2-F129A176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49" y="3284984"/>
            <a:ext cx="2625239" cy="180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32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2"/>
    </mc:Choice>
    <mc:Fallback xmlns="">
      <p:transition spd="slow" advTm="1904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926116" y="1183070"/>
            <a:ext cx="3687307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買う？買わない？</a:t>
            </a:r>
            <a:endParaRPr kumimoji="1" lang="ja-JP" altLang="en-US" sz="240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20E9F5E-4F1E-57D3-B237-68D15605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261A36E-D852-6A5C-AD62-33DAA04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27777EB-F5DB-03BD-AAC8-37E8F878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515530B-D027-EAA8-BACE-395E5D935679}"/>
              </a:ext>
            </a:extLst>
          </p:cNvPr>
          <p:cNvSpPr txBox="1">
            <a:spLocks/>
          </p:cNvSpPr>
          <p:nvPr/>
        </p:nvSpPr>
        <p:spPr>
          <a:xfrm>
            <a:off x="7411446" y="5877272"/>
            <a:ext cx="1456295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u="sng" dirty="0"/>
              <a:t>うがい薬</a:t>
            </a:r>
          </a:p>
        </p:txBody>
      </p:sp>
      <p:pic>
        <p:nvPicPr>
          <p:cNvPr id="6" name="図 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DF810FA0-B908-4AF7-7256-D9A09311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7448" r="18500" b="3148"/>
          <a:stretch/>
        </p:blipFill>
        <p:spPr>
          <a:xfrm>
            <a:off x="3294148" y="2636912"/>
            <a:ext cx="3366527" cy="3538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2"/>
    </mc:Choice>
    <mc:Fallback xmlns="">
      <p:transition spd="slow" advTm="1904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68852" y="619493"/>
            <a:ext cx="9831621" cy="208823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ほしいものは すべてカゴに入れました</a:t>
            </a:r>
            <a:br>
              <a:rPr kumimoji="1" lang="en-US" altLang="ja-JP" sz="3600" dirty="0"/>
            </a:br>
            <a:r>
              <a:rPr kumimoji="1" lang="ja-JP" altLang="en-US" sz="3600" dirty="0"/>
              <a:t>つぎはレジでお会計です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8E585B9C-4B9F-D960-5277-B765AD17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05E8FA6E-FF6A-F847-33F2-6685E5785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26EE1DF4-F2B2-DC34-950F-53BB5DDF7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pic>
        <p:nvPicPr>
          <p:cNvPr id="3" name="図 2" descr="抽象, おもちゃ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63E0CF7B-66B5-99D3-EFA9-BBFC0FD05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16589"/>
            <a:ext cx="5142062" cy="440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9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2"/>
    </mc:Choice>
    <mc:Fallback xmlns="">
      <p:transition spd="slow" advTm="2888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87DD397-9E0C-BA02-0446-1D7A78529CDD}"/>
              </a:ext>
            </a:extLst>
          </p:cNvPr>
          <p:cNvSpPr/>
          <p:nvPr/>
        </p:nvSpPr>
        <p:spPr>
          <a:xfrm>
            <a:off x="538429" y="1886930"/>
            <a:ext cx="8067141" cy="40988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32418" y="845330"/>
            <a:ext cx="8067141" cy="108012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買ったものは</a:t>
            </a:r>
            <a:r>
              <a:rPr kumimoji="1" lang="ja-JP" altLang="en-US" sz="3600" dirty="0">
                <a:solidFill>
                  <a:srgbClr val="FF0000"/>
                </a:solidFill>
              </a:rPr>
              <a:t>いくらになった？</a:t>
            </a:r>
            <a:r>
              <a:rPr kumimoji="1" lang="ja-JP" altLang="en-US" sz="1800" dirty="0"/>
              <a:t>　　　</a:t>
            </a:r>
            <a:endParaRPr kumimoji="1" lang="ja-JP" altLang="en-US" sz="2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67973" y="3491004"/>
            <a:ext cx="4516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</a:rPr>
              <a:t>シャンプー　５６０円	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529526" y="5094070"/>
            <a:ext cx="438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</a:rPr>
              <a:t>こむぎこ、１２８円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95551" y="2065771"/>
            <a:ext cx="372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</a:rPr>
              <a:t>なっとう、１３０円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68766" y="4663033"/>
            <a:ext cx="383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</a:rPr>
              <a:t>ビール、１８０円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340805" y="3780619"/>
            <a:ext cx="3877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4000" dirty="0">
                <a:solidFill>
                  <a:schemeClr val="bg1"/>
                </a:solidFill>
              </a:rPr>
              <a:t>牛乳、１６０円	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4266110" y="2601416"/>
            <a:ext cx="3966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</a:rPr>
              <a:t>うがい薬、５１０円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E8956DC-BE75-8DAE-398F-C3115378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D1784A01-1A37-67C6-751F-76CC3A340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9DA04798-6939-E2D5-96CC-96331784C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208BCE35-F505-16E6-8332-CF87C7A044B2}"/>
              </a:ext>
            </a:extLst>
          </p:cNvPr>
          <p:cNvSpPr txBox="1">
            <a:spLocks/>
          </p:cNvSpPr>
          <p:nvPr/>
        </p:nvSpPr>
        <p:spPr>
          <a:xfrm>
            <a:off x="1763688" y="5839937"/>
            <a:ext cx="8067141" cy="108012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dirty="0">
                <a:solidFill>
                  <a:srgbClr val="FF0000"/>
                </a:solidFill>
              </a:rPr>
              <a:t>計算の好きな方</a:t>
            </a:r>
            <a:r>
              <a:rPr lang="ja-JP" altLang="en-US" sz="2400" dirty="0"/>
              <a:t>は、ここで計算タイムへ。電卓使用も可。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9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8"/>
    </mc:Choice>
    <mc:Fallback xmlns="">
      <p:transition spd="slow" advTm="2260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>
            <a:spLocks noGrp="1"/>
          </p:cNvSpPr>
          <p:nvPr>
            <p:ph type="ctrTitle"/>
          </p:nvPr>
        </p:nvSpPr>
        <p:spPr>
          <a:xfrm>
            <a:off x="742796" y="947069"/>
            <a:ext cx="7772400" cy="19716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レジにて</a:t>
            </a:r>
            <a:br>
              <a:rPr kumimoji="1" lang="en-US" altLang="ja-JP" sz="4000" dirty="0"/>
            </a:br>
            <a:r>
              <a:rPr kumimoji="1" lang="ja-JP" altLang="en-US" sz="4000" dirty="0"/>
              <a:t>　</a:t>
            </a:r>
            <a:r>
              <a:rPr kumimoji="1" lang="en-US" altLang="ja-JP" sz="4000" dirty="0"/>
              <a:t>『</a:t>
            </a:r>
            <a:r>
              <a:rPr kumimoji="1" lang="ja-JP" altLang="en-US" sz="4000" dirty="0"/>
              <a:t>合計金額はこちらです</a:t>
            </a:r>
            <a:r>
              <a:rPr kumimoji="1" lang="en-US" altLang="ja-JP" sz="4000" dirty="0"/>
              <a:t>』</a:t>
            </a:r>
            <a:endParaRPr kumimoji="1" lang="ja-JP" altLang="en-US" sz="2700" dirty="0">
              <a:solidFill>
                <a:srgbClr val="FF0000"/>
              </a:solidFill>
            </a:endParaRPr>
          </a:p>
        </p:txBody>
      </p:sp>
      <p:pic>
        <p:nvPicPr>
          <p:cNvPr id="15" name="図 14" descr="抽象, おもちゃ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1F611CF8-CC47-D697-83FE-2E75E2DC8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06469"/>
            <a:ext cx="5142062" cy="440823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27584" y="3092750"/>
            <a:ext cx="4421403" cy="14465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１６６８円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8C8B7EFC-07FE-BFAF-3DF7-BA7E5636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88410812-EECB-967F-73F2-244276418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670AE2F2-0739-B33A-8E74-E315B4473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4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21"/>
    </mc:Choice>
    <mc:Fallback xmlns="">
      <p:transition spd="slow" advTm="21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66951" y="1268760"/>
            <a:ext cx="8067141" cy="187220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en-US" altLang="ja-JP" sz="3600" dirty="0">
                <a:solidFill>
                  <a:srgbClr val="C00000"/>
                </a:solidFill>
              </a:rPr>
              <a:t>&lt;</a:t>
            </a:r>
            <a:r>
              <a:rPr kumimoji="1" lang="ja-JP" altLang="en-US" sz="3600" dirty="0">
                <a:solidFill>
                  <a:srgbClr val="C00000"/>
                </a:solidFill>
              </a:rPr>
              <a:t>買い物計算</a:t>
            </a:r>
            <a:r>
              <a:rPr lang="ja-JP" altLang="en-US" sz="3600" dirty="0">
                <a:solidFill>
                  <a:srgbClr val="C00000"/>
                </a:solidFill>
              </a:rPr>
              <a:t>　６品</a:t>
            </a:r>
            <a:r>
              <a:rPr kumimoji="1" lang="en-US" altLang="ja-JP" sz="3600" dirty="0">
                <a:solidFill>
                  <a:srgbClr val="C00000"/>
                </a:solidFill>
              </a:rPr>
              <a:t>&gt;</a:t>
            </a:r>
            <a:br>
              <a:rPr kumimoji="1" lang="en-US" altLang="ja-JP" sz="3600" dirty="0">
                <a:solidFill>
                  <a:srgbClr val="C00000"/>
                </a:solidFill>
              </a:rPr>
            </a:br>
            <a:r>
              <a:rPr kumimoji="1" lang="ja-JP" altLang="en-US" sz="3600" dirty="0">
                <a:solidFill>
                  <a:srgbClr val="C00000"/>
                </a:solidFill>
              </a:rPr>
              <a:t>　</a:t>
            </a:r>
            <a:r>
              <a:rPr kumimoji="1" lang="ja-JP" altLang="en-US" sz="3600" dirty="0"/>
              <a:t>　「買う物」を 声にだして記憶します。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49717" y="3503395"/>
            <a:ext cx="8419292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ja-JP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①なっとう ②ビール ③シャンプー　</a:t>
            </a:r>
            <a:endParaRPr lang="en-US" altLang="ja-JP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ja-JP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④こむぎこ ⑤うがい薬 ⑥牛乳　</a:t>
            </a:r>
            <a:endParaRPr lang="en-US" altLang="ja-JP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A4636041-1212-1DF5-5E03-DE6D7364A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B774ED1E-1F6B-EE2E-A9B7-6A2FDF8F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DF757720-63F8-E3FF-FFE6-5FBA27A8A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87"/>
    </mc:Choice>
    <mc:Fallback xmlns="">
      <p:transition spd="slow" advTm="2338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5644" y="1338530"/>
            <a:ext cx="7269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【</a:t>
            </a:r>
            <a:r>
              <a:rPr lang="ja-JP" altLang="en-US" sz="4000" dirty="0"/>
              <a:t>支払い</a:t>
            </a:r>
            <a:r>
              <a:rPr lang="en-US" altLang="ja-JP" sz="4000" dirty="0"/>
              <a:t>】</a:t>
            </a:r>
          </a:p>
          <a:p>
            <a:r>
              <a:rPr lang="ja-JP" altLang="en-US" sz="4000" dirty="0"/>
              <a:t>おサイフの　お金をかぞえよう</a:t>
            </a:r>
            <a:endParaRPr kumimoji="1" lang="ja-JP" altLang="en-US" sz="4000" dirty="0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85498979-4501-42E4-9E7B-900D895CF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5FAF1B8F-8230-E3E6-D358-396252D1E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D74D0A89-5326-C716-15BC-9C323D9B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99D67D-13F2-23AD-83F7-0F5E20A4F78E}"/>
              </a:ext>
            </a:extLst>
          </p:cNvPr>
          <p:cNvSpPr/>
          <p:nvPr/>
        </p:nvSpPr>
        <p:spPr>
          <a:xfrm>
            <a:off x="827584" y="3092750"/>
            <a:ext cx="4421403" cy="14465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１６６８円</a:t>
            </a:r>
          </a:p>
        </p:txBody>
      </p:sp>
      <p:pic>
        <p:nvPicPr>
          <p:cNvPr id="18" name="図 17" descr="図形&#10;&#10;自動的に生成された説明">
            <a:extLst>
              <a:ext uri="{FF2B5EF4-FFF2-40B4-BE49-F238E27FC236}">
                <a16:creationId xmlns:a16="http://schemas.microsoft.com/office/drawing/2014/main" id="{5B16D034-4C1F-B1DF-1C92-671A517F4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50414"/>
            <a:ext cx="2752013" cy="2752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10"/>
    </mc:Choice>
    <mc:Fallback xmlns="">
      <p:transition spd="slow" advTm="25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6" y="4431465"/>
            <a:ext cx="1061550" cy="10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2565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36902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10" y="3899674"/>
            <a:ext cx="857267" cy="85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24128" y="1259953"/>
            <a:ext cx="359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千円＝</a:t>
            </a:r>
            <a:r>
              <a:rPr kumimoji="1" lang="ja-JP" altLang="en-US" sz="2400" dirty="0"/>
              <a:t>５００円玉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２枚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39934C04-0F3F-D238-E092-1DCC77AA7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C1F8EAB9-74B5-E3CF-D261-7E77C12D7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519BE056-1C63-6F77-21BE-FAF6507F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1FEDBA96-A7FD-0992-AFB5-1A0AF46F0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52" y="452200"/>
            <a:ext cx="7772400" cy="19716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硬貨を数えよう</a:t>
            </a:r>
            <a:endParaRPr kumimoji="1" lang="ja-JP" altLang="en-US" sz="2700" dirty="0">
              <a:solidFill>
                <a:srgbClr val="FF0000"/>
              </a:solidFill>
            </a:endParaRPr>
          </a:p>
        </p:txBody>
      </p:sp>
      <p:pic>
        <p:nvPicPr>
          <p:cNvPr id="5120" name="図 5119">
            <a:extLst>
              <a:ext uri="{FF2B5EF4-FFF2-40B4-BE49-F238E27FC236}">
                <a16:creationId xmlns:a16="http://schemas.microsoft.com/office/drawing/2014/main" id="{BE1C2342-7CF1-EB9E-C76B-6A7D4364A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29" y="4328308"/>
            <a:ext cx="1166271" cy="1502246"/>
          </a:xfrm>
          <a:prstGeom prst="rect">
            <a:avLst/>
          </a:prstGeom>
        </p:spPr>
      </p:pic>
      <p:pic>
        <p:nvPicPr>
          <p:cNvPr id="5121" name="図 5120">
            <a:extLst>
              <a:ext uri="{FF2B5EF4-FFF2-40B4-BE49-F238E27FC236}">
                <a16:creationId xmlns:a16="http://schemas.microsoft.com/office/drawing/2014/main" id="{30315DBA-BA67-3385-8269-03B2C7814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4303018"/>
            <a:ext cx="1166271" cy="1502246"/>
          </a:xfrm>
          <a:prstGeom prst="rect">
            <a:avLst/>
          </a:prstGeom>
        </p:spPr>
      </p:pic>
      <p:pic>
        <p:nvPicPr>
          <p:cNvPr id="5125" name="図 5124">
            <a:extLst>
              <a:ext uri="{FF2B5EF4-FFF2-40B4-BE49-F238E27FC236}">
                <a16:creationId xmlns:a16="http://schemas.microsoft.com/office/drawing/2014/main" id="{EDE3395B-7E85-D82C-EE5D-03744B238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488" y="5380596"/>
            <a:ext cx="1166271" cy="1502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2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0"/>
    </mc:Choice>
    <mc:Fallback xmlns="">
      <p:transition spd="slow" advTm="1782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6" y="4431465"/>
            <a:ext cx="1061550" cy="10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2565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36902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10" y="3899674"/>
            <a:ext cx="857267" cy="85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11116" y="1192764"/>
            <a:ext cx="359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千円＝</a:t>
            </a:r>
            <a:r>
              <a:rPr kumimoji="1" lang="ja-JP" altLang="en-US" sz="2400" dirty="0"/>
              <a:t>５００円玉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２枚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47" y="4889887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08" y="4026530"/>
            <a:ext cx="887884" cy="8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49" y="3367925"/>
            <a:ext cx="768229" cy="7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50" y="4897007"/>
            <a:ext cx="768229" cy="7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42" y="4206214"/>
            <a:ext cx="768229" cy="7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39934C04-0F3F-D238-E092-1DCC77AA7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C1F8EAB9-74B5-E3CF-D261-7E77C12D7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519BE056-1C63-6F77-21BE-FAF6507F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98450F4-FBB3-DB0D-292B-8132CA44A14B}"/>
              </a:ext>
            </a:extLst>
          </p:cNvPr>
          <p:cNvSpPr/>
          <p:nvPr/>
        </p:nvSpPr>
        <p:spPr>
          <a:xfrm>
            <a:off x="2645747" y="2291657"/>
            <a:ext cx="4421403" cy="14465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１６６８円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1FEDBA96-A7FD-0992-AFB5-1A0AF46F0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52" y="452200"/>
            <a:ext cx="7772400" cy="19716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硬貨を数えよう</a:t>
            </a:r>
            <a:endParaRPr kumimoji="1" lang="ja-JP" altLang="en-US" sz="2700" dirty="0">
              <a:solidFill>
                <a:srgbClr val="FF0000"/>
              </a:solidFill>
            </a:endParaRPr>
          </a:p>
        </p:txBody>
      </p:sp>
      <p:pic>
        <p:nvPicPr>
          <p:cNvPr id="5120" name="図 5119">
            <a:extLst>
              <a:ext uri="{FF2B5EF4-FFF2-40B4-BE49-F238E27FC236}">
                <a16:creationId xmlns:a16="http://schemas.microsoft.com/office/drawing/2014/main" id="{BE1C2342-7CF1-EB9E-C76B-6A7D4364A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929" y="4328308"/>
            <a:ext cx="1166271" cy="1502246"/>
          </a:xfrm>
          <a:prstGeom prst="rect">
            <a:avLst/>
          </a:prstGeom>
        </p:spPr>
      </p:pic>
      <p:pic>
        <p:nvPicPr>
          <p:cNvPr id="5121" name="図 5120">
            <a:extLst>
              <a:ext uri="{FF2B5EF4-FFF2-40B4-BE49-F238E27FC236}">
                <a16:creationId xmlns:a16="http://schemas.microsoft.com/office/drawing/2014/main" id="{30315DBA-BA67-3385-8269-03B2C78142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8" y="4303018"/>
            <a:ext cx="1166271" cy="1502246"/>
          </a:xfrm>
          <a:prstGeom prst="rect">
            <a:avLst/>
          </a:prstGeom>
        </p:spPr>
      </p:pic>
      <p:pic>
        <p:nvPicPr>
          <p:cNvPr id="5125" name="図 5124">
            <a:extLst>
              <a:ext uri="{FF2B5EF4-FFF2-40B4-BE49-F238E27FC236}">
                <a16:creationId xmlns:a16="http://schemas.microsoft.com/office/drawing/2014/main" id="{EDE3395B-7E85-D82C-EE5D-03744B2389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3488" y="5380596"/>
            <a:ext cx="1166271" cy="1502246"/>
          </a:xfrm>
          <a:prstGeom prst="rect">
            <a:avLst/>
          </a:prstGeom>
        </p:spPr>
      </p:pic>
      <p:pic>
        <p:nvPicPr>
          <p:cNvPr id="5127" name="Picture 4">
            <a:extLst>
              <a:ext uri="{FF2B5EF4-FFF2-40B4-BE49-F238E27FC236}">
                <a16:creationId xmlns:a16="http://schemas.microsoft.com/office/drawing/2014/main" id="{764F1E84-A831-1BFC-6B34-6EED137D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45" y="3949223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4">
            <a:extLst>
              <a:ext uri="{FF2B5EF4-FFF2-40B4-BE49-F238E27FC236}">
                <a16:creationId xmlns:a16="http://schemas.microsoft.com/office/drawing/2014/main" id="{9BF5E1B6-EFFC-2504-7DD0-2844E38E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95" y="4889888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4">
            <a:extLst>
              <a:ext uri="{FF2B5EF4-FFF2-40B4-BE49-F238E27FC236}">
                <a16:creationId xmlns:a16="http://schemas.microsoft.com/office/drawing/2014/main" id="{63782242-C275-8628-0CD9-FDA226E9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49" y="5415053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4">
            <a:extLst>
              <a:ext uri="{FF2B5EF4-FFF2-40B4-BE49-F238E27FC236}">
                <a16:creationId xmlns:a16="http://schemas.microsoft.com/office/drawing/2014/main" id="{7F61AE15-2B8B-6A0C-F66A-3C8B40FE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54" y="5830554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4">
            <a:extLst>
              <a:ext uri="{FF2B5EF4-FFF2-40B4-BE49-F238E27FC236}">
                <a16:creationId xmlns:a16="http://schemas.microsoft.com/office/drawing/2014/main" id="{F86F751A-4A94-F2FA-6DE2-EA77D9A4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63" y="3941870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6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0"/>
    </mc:Choice>
    <mc:Fallback xmlns="">
      <p:transition spd="slow" advTm="1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6" y="4431465"/>
            <a:ext cx="1061550" cy="10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2565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36902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10" y="3899674"/>
            <a:ext cx="857267" cy="85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47" y="4889887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08" y="4026530"/>
            <a:ext cx="887884" cy="8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49" y="3367925"/>
            <a:ext cx="768229" cy="7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50" y="4897007"/>
            <a:ext cx="768229" cy="7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42" y="4206214"/>
            <a:ext cx="768229" cy="7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39934C04-0F3F-D238-E092-1DCC77AA7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C1F8EAB9-74B5-E3CF-D261-7E77C12D7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519BE056-1C63-6F77-21BE-FAF6507F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1FEDBA96-A7FD-0992-AFB5-1A0AF46F0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52" y="452200"/>
            <a:ext cx="7772400" cy="19716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硬貨の</a:t>
            </a:r>
            <a:r>
              <a:rPr kumimoji="1" lang="ja-JP" altLang="en-US" sz="4000" dirty="0">
                <a:solidFill>
                  <a:srgbClr val="FF0000"/>
                </a:solidFill>
              </a:rPr>
              <a:t>「枚数」</a:t>
            </a:r>
            <a:r>
              <a:rPr kumimoji="1" lang="ja-JP" altLang="en-US" sz="4000" dirty="0"/>
              <a:t>は全部で何枚？</a:t>
            </a:r>
            <a:endParaRPr kumimoji="1" lang="ja-JP" altLang="en-US" sz="2700" dirty="0">
              <a:solidFill>
                <a:srgbClr val="FF0000"/>
              </a:solidFill>
            </a:endParaRPr>
          </a:p>
        </p:txBody>
      </p:sp>
      <p:pic>
        <p:nvPicPr>
          <p:cNvPr id="5120" name="図 5119">
            <a:extLst>
              <a:ext uri="{FF2B5EF4-FFF2-40B4-BE49-F238E27FC236}">
                <a16:creationId xmlns:a16="http://schemas.microsoft.com/office/drawing/2014/main" id="{BE1C2342-7CF1-EB9E-C76B-6A7D4364A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929" y="4328308"/>
            <a:ext cx="1166271" cy="1502246"/>
          </a:xfrm>
          <a:prstGeom prst="rect">
            <a:avLst/>
          </a:prstGeom>
        </p:spPr>
      </p:pic>
      <p:pic>
        <p:nvPicPr>
          <p:cNvPr id="5121" name="図 5120">
            <a:extLst>
              <a:ext uri="{FF2B5EF4-FFF2-40B4-BE49-F238E27FC236}">
                <a16:creationId xmlns:a16="http://schemas.microsoft.com/office/drawing/2014/main" id="{30315DBA-BA67-3385-8269-03B2C78142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8" y="4303018"/>
            <a:ext cx="1166271" cy="1502246"/>
          </a:xfrm>
          <a:prstGeom prst="rect">
            <a:avLst/>
          </a:prstGeom>
        </p:spPr>
      </p:pic>
      <p:pic>
        <p:nvPicPr>
          <p:cNvPr id="5125" name="図 5124">
            <a:extLst>
              <a:ext uri="{FF2B5EF4-FFF2-40B4-BE49-F238E27FC236}">
                <a16:creationId xmlns:a16="http://schemas.microsoft.com/office/drawing/2014/main" id="{EDE3395B-7E85-D82C-EE5D-03744B2389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3488" y="5380596"/>
            <a:ext cx="1166271" cy="1502246"/>
          </a:xfrm>
          <a:prstGeom prst="rect">
            <a:avLst/>
          </a:prstGeom>
        </p:spPr>
      </p:pic>
      <p:pic>
        <p:nvPicPr>
          <p:cNvPr id="5127" name="Picture 4">
            <a:extLst>
              <a:ext uri="{FF2B5EF4-FFF2-40B4-BE49-F238E27FC236}">
                <a16:creationId xmlns:a16="http://schemas.microsoft.com/office/drawing/2014/main" id="{764F1E84-A831-1BFC-6B34-6EED137D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45" y="3949223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4">
            <a:extLst>
              <a:ext uri="{FF2B5EF4-FFF2-40B4-BE49-F238E27FC236}">
                <a16:creationId xmlns:a16="http://schemas.microsoft.com/office/drawing/2014/main" id="{9BF5E1B6-EFFC-2504-7DD0-2844E38E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95" y="4889888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4">
            <a:extLst>
              <a:ext uri="{FF2B5EF4-FFF2-40B4-BE49-F238E27FC236}">
                <a16:creationId xmlns:a16="http://schemas.microsoft.com/office/drawing/2014/main" id="{63782242-C275-8628-0CD9-FDA226E9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49" y="5415053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4">
            <a:extLst>
              <a:ext uri="{FF2B5EF4-FFF2-40B4-BE49-F238E27FC236}">
                <a16:creationId xmlns:a16="http://schemas.microsoft.com/office/drawing/2014/main" id="{7F61AE15-2B8B-6A0C-F66A-3C8B40FE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54" y="5830554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4">
            <a:extLst>
              <a:ext uri="{FF2B5EF4-FFF2-40B4-BE49-F238E27FC236}">
                <a16:creationId xmlns:a16="http://schemas.microsoft.com/office/drawing/2014/main" id="{F86F751A-4A94-F2FA-6DE2-EA77D9A4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63" y="3941870"/>
            <a:ext cx="936104" cy="8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D2FA9A6-34FA-2936-2941-C478CA720660}"/>
              </a:ext>
            </a:extLst>
          </p:cNvPr>
          <p:cNvSpPr/>
          <p:nvPr/>
        </p:nvSpPr>
        <p:spPr>
          <a:xfrm>
            <a:off x="3601939" y="2291657"/>
            <a:ext cx="2509020" cy="14465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１４</a:t>
            </a:r>
            <a:r>
              <a:rPr lang="ja-JP" alt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枚</a:t>
            </a:r>
            <a:endParaRPr lang="ja-JP" alt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0"/>
    </mc:Choice>
    <mc:Fallback xmlns="">
      <p:transition spd="slow" advTm="1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-1015404" y="864589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≪らくしゅう式のポイント≫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0252" y="2253772"/>
            <a:ext cx="8112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800" dirty="0"/>
              <a:t>数を認識することにより脳の前頭前野を活性化</a:t>
            </a:r>
            <a:endParaRPr kumimoji="1" lang="en-US" altLang="ja-JP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800" dirty="0"/>
              <a:t>記憶力・イメージ力</a:t>
            </a:r>
            <a:r>
              <a:rPr kumimoji="1" lang="ja-JP" altLang="en-US" sz="2800" dirty="0"/>
              <a:t>も鍛えました</a:t>
            </a:r>
            <a:endParaRPr kumimoji="1" lang="en-US" altLang="ja-JP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800" dirty="0"/>
              <a:t>お金を数えることで、生活計算力を鍛えました</a:t>
            </a:r>
            <a:endParaRPr lang="en-US" altLang="ja-JP" sz="2800" dirty="0"/>
          </a:p>
          <a:p>
            <a:pPr marL="342900" indent="-342900">
              <a:buFont typeface="Arial" pitchFamily="34" charset="0"/>
              <a:buChar char="•"/>
            </a:pPr>
            <a:endParaRPr kumimoji="1" lang="en-US" altLang="ja-JP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800" dirty="0">
                <a:solidFill>
                  <a:srgbClr val="0070C0"/>
                </a:solidFill>
              </a:rPr>
              <a:t>日常生活をイメージしながらおこない、重要な認知機能を鍛え続けましょう</a:t>
            </a:r>
            <a:endParaRPr lang="en-US" altLang="ja-JP" sz="2800" dirty="0">
              <a:solidFill>
                <a:srgbClr val="0070C0"/>
              </a:solidFill>
            </a:endParaRPr>
          </a:p>
          <a:p>
            <a:r>
              <a:rPr lang="ja-JP" altLang="en-US" sz="2800" dirty="0">
                <a:solidFill>
                  <a:srgbClr val="0070C0"/>
                </a:solidFill>
              </a:rPr>
              <a:t>・遂行力・計算力・ワーキングメモリ・</a:t>
            </a:r>
            <a:endParaRPr lang="en-US" altLang="ja-JP" sz="2800" dirty="0">
              <a:solidFill>
                <a:srgbClr val="0070C0"/>
              </a:solidFill>
            </a:endParaRPr>
          </a:p>
          <a:p>
            <a:r>
              <a:rPr lang="ja-JP" altLang="en-US" sz="2800" dirty="0">
                <a:solidFill>
                  <a:srgbClr val="0070C0"/>
                </a:solidFill>
              </a:rPr>
              <a:t>判断力・記憶力・イメージ力・金銭感覚が</a:t>
            </a:r>
            <a:endParaRPr lang="en-US" altLang="ja-JP" sz="2800" dirty="0">
              <a:solidFill>
                <a:srgbClr val="0070C0"/>
              </a:solidFill>
            </a:endParaRPr>
          </a:p>
          <a:p>
            <a:r>
              <a:rPr lang="ja-JP" altLang="en-US" sz="2800" dirty="0">
                <a:solidFill>
                  <a:srgbClr val="0070C0"/>
                </a:solidFill>
              </a:rPr>
              <a:t>鍛えられました</a:t>
            </a:r>
            <a:endParaRPr kumimoji="1" lang="en-US" altLang="ja-JP" sz="2800" dirty="0">
              <a:solidFill>
                <a:srgbClr val="0070C0"/>
              </a:solidFill>
            </a:endParaRP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FF93FE8C-E2B8-8B94-9648-BCB0EB56F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おわり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AF336710-9F98-9A1B-8F4D-FA8A6E76C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1871E7B7-E7D0-E086-EC44-2E31DF2FE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67CD14D-4CE0-3ED3-2FA1-1F62648FC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07" y="4752078"/>
            <a:ext cx="2302278" cy="19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33"/>
    </mc:Choice>
    <mc:Fallback xmlns="">
      <p:transition spd="slow" advTm="281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853176" y="2960948"/>
            <a:ext cx="4248472" cy="93610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はじめましょう</a:t>
            </a:r>
            <a:endParaRPr kumimoji="1" lang="ja-JP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8E585B9C-4B9F-D960-5277-B765AD17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05E8FA6E-FF6A-F847-33F2-6685E5785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26EE1DF4-F2B2-DC34-950F-53BB5DDF7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5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2"/>
    </mc:Choice>
    <mc:Fallback xmlns="">
      <p:transition spd="slow" advTm="288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62999" y="1245949"/>
            <a:ext cx="8067141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買う物を記憶します。</a:t>
            </a:r>
            <a:endParaRPr kumimoji="1" lang="ja-JP" altLang="en-US" sz="27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52224" y="3042292"/>
            <a:ext cx="8419292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①なっとう  ②ビール　③シャンプー</a:t>
            </a:r>
          </a:p>
        </p:txBody>
      </p:sp>
      <p:pic>
        <p:nvPicPr>
          <p:cNvPr id="15" name="Picture 5" descr="C:\Users\3good\AppData\Local\Microsoft\Windows\Temporary Internet Files\Content.IE5\GWIQS512\MC9003488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17" y="4285039"/>
            <a:ext cx="1834286" cy="15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111">
            <a:off x="5999731" y="4106524"/>
            <a:ext cx="1686997" cy="186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8E585B9C-4B9F-D960-5277-B765AD17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05E8FA6E-FF6A-F847-33F2-6685E5785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26EE1DF4-F2B2-DC34-950F-53BB5DDF7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19" name="タイトル 17">
            <a:extLst>
              <a:ext uri="{FF2B5EF4-FFF2-40B4-BE49-F238E27FC236}">
                <a16:creationId xmlns:a16="http://schemas.microsoft.com/office/drawing/2014/main" id="{DDFB9926-F170-D718-7B25-5358086D76EF}"/>
              </a:ext>
            </a:extLst>
          </p:cNvPr>
          <p:cNvSpPr txBox="1">
            <a:spLocks/>
          </p:cNvSpPr>
          <p:nvPr/>
        </p:nvSpPr>
        <p:spPr>
          <a:xfrm>
            <a:off x="3062895" y="6017706"/>
            <a:ext cx="6081105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/>
              <a:t>サポート：どこのスーパー？なじみの商店？</a:t>
            </a:r>
            <a:endParaRPr lang="en-US" altLang="ja-JP" dirty="0"/>
          </a:p>
          <a:p>
            <a:pPr algn="l"/>
            <a:r>
              <a:rPr lang="ja-JP" altLang="en-US" dirty="0"/>
              <a:t>　　　　　　店内の様子・売り場を思い出そう</a:t>
            </a: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5964BFBF-5A26-2E5A-B28D-4450ACB5F3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9" y="4318012"/>
            <a:ext cx="2501036" cy="1768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2"/>
    </mc:Choice>
    <mc:Fallback xmlns="">
      <p:transition spd="slow" advTm="28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4876" y="1798117"/>
            <a:ext cx="8473985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④こむぎこ　⑤うがい薬　⑥牛乳</a:t>
            </a:r>
          </a:p>
        </p:txBody>
      </p:sp>
      <p:pic>
        <p:nvPicPr>
          <p:cNvPr id="5" name="Picture 2" descr="C:\Users\3good\AppData\Local\Microsoft\Windows\Temporary Internet Files\Content.IE5\UD2LZSNI\MC9004119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64" y="3188307"/>
            <a:ext cx="2037233" cy="19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3good\AppData\Local\Microsoft\Windows\Temporary Internet Files\Content.IE5\GWIQS512\MC9003000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10" y="2796503"/>
            <a:ext cx="1306444" cy="250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CF2EAD89-02BF-365C-E049-BD961658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EDFAD4C8-C563-D6CB-42CA-4D222DED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AB6470DE-90E8-0BBF-BE62-E38B2D17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18" name="タイトル 17">
            <a:extLst>
              <a:ext uri="{FF2B5EF4-FFF2-40B4-BE49-F238E27FC236}">
                <a16:creationId xmlns:a16="http://schemas.microsoft.com/office/drawing/2014/main" id="{B6FECA20-405E-ABE5-3E27-DCC9FE856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04" y="5775418"/>
            <a:ext cx="8954227" cy="995703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/>
              <a:t>「うがい薬」はどこで買おうか　〇〇ドラッグにあるのでは？</a:t>
            </a:r>
            <a:br>
              <a:rPr lang="en-US" altLang="ja-JP" sz="2400" dirty="0"/>
            </a:br>
            <a:r>
              <a:rPr lang="ja-JP" altLang="en-US" sz="2400" dirty="0"/>
              <a:t>会話がはずみます　</a:t>
            </a:r>
          </a:p>
        </p:txBody>
      </p:sp>
      <p:pic>
        <p:nvPicPr>
          <p:cNvPr id="20" name="図 1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2F00E024-F563-3714-D80A-5BB94580A3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7448" r="18500" b="3148"/>
          <a:stretch/>
        </p:blipFill>
        <p:spPr>
          <a:xfrm>
            <a:off x="3644349" y="2863521"/>
            <a:ext cx="2178669" cy="2290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3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42"/>
    </mc:Choice>
    <mc:Fallback xmlns="">
      <p:transition spd="slow" advTm="28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627784" y="2492896"/>
            <a:ext cx="4248472" cy="208823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おぼえたかな</a:t>
            </a:r>
            <a:br>
              <a:rPr kumimoji="1" lang="en-US" altLang="ja-JP" sz="4000" dirty="0"/>
            </a:br>
            <a:br>
              <a:rPr kumimoji="1" lang="en-US" altLang="ja-JP" sz="4000" dirty="0"/>
            </a:br>
            <a:r>
              <a:rPr kumimoji="1" lang="ja-JP" altLang="en-US" sz="4000" dirty="0"/>
              <a:t>　　品物はいくつ？</a:t>
            </a:r>
            <a:endParaRPr kumimoji="1" lang="ja-JP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8E585B9C-4B9F-D960-5277-B765AD17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05E8FA6E-FF6A-F847-33F2-6685E5785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26EE1DF4-F2B2-DC34-950F-53BB5DDF7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8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2"/>
    </mc:Choice>
    <mc:Fallback xmlns="">
      <p:transition spd="slow" advTm="2888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479281" y="1171041"/>
            <a:ext cx="8067141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買うものを思い出そう</a:t>
            </a:r>
            <a:r>
              <a:rPr kumimoji="1" lang="ja-JP" altLang="en-US" sz="1800" dirty="0"/>
              <a:t>　　</a:t>
            </a:r>
            <a:r>
              <a:rPr kumimoji="1" lang="ja-JP" altLang="en-US" sz="2400" dirty="0"/>
              <a:t>６品 買います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20E9F5E-4F1E-57D3-B237-68D15605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261A36E-D852-6A5C-AD62-33DAA04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27777EB-F5DB-03BD-AAC8-37E8F878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85ACF65B-A1A5-184F-462F-8785B9C667BB}"/>
              </a:ext>
            </a:extLst>
          </p:cNvPr>
          <p:cNvSpPr txBox="1">
            <a:spLocks/>
          </p:cNvSpPr>
          <p:nvPr/>
        </p:nvSpPr>
        <p:spPr>
          <a:xfrm>
            <a:off x="595425" y="2780928"/>
            <a:ext cx="8067141" cy="31683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u="sng" dirty="0"/>
              <a:t>商品が順にでてきます</a:t>
            </a:r>
            <a:endParaRPr lang="en-US" altLang="ja-JP" sz="3200" u="sng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・買うものには「</a:t>
            </a:r>
            <a:r>
              <a:rPr lang="ja-JP" altLang="en-US" sz="3200" dirty="0">
                <a:solidFill>
                  <a:schemeClr val="accent1"/>
                </a:solidFill>
              </a:rPr>
              <a:t>買う</a:t>
            </a:r>
            <a:r>
              <a:rPr lang="ja-JP" altLang="en-US" sz="3200" dirty="0"/>
              <a:t>」</a:t>
            </a:r>
            <a:endParaRPr lang="en-US" altLang="ja-JP" sz="3200" dirty="0"/>
          </a:p>
          <a:p>
            <a:pPr algn="l"/>
            <a:r>
              <a:rPr lang="ja-JP" altLang="en-US" sz="3200" dirty="0"/>
              <a:t>・買わないものには「</a:t>
            </a:r>
            <a:r>
              <a:rPr lang="ja-JP" altLang="en-US" sz="3200" dirty="0">
                <a:solidFill>
                  <a:srgbClr val="FF0000"/>
                </a:solidFill>
              </a:rPr>
              <a:t>買わない</a:t>
            </a:r>
            <a:r>
              <a:rPr lang="ja-JP" altLang="en-US" sz="3200" dirty="0"/>
              <a:t>」と 言いましょう。</a:t>
            </a:r>
            <a:endParaRPr lang="en-US" altLang="ja-JP" sz="3200" dirty="0"/>
          </a:p>
          <a:p>
            <a:pPr algn="l"/>
            <a:r>
              <a:rPr lang="en-US" altLang="ja-JP" sz="3200" dirty="0"/>
              <a:t> </a:t>
            </a:r>
          </a:p>
          <a:p>
            <a:pPr algn="l"/>
            <a:r>
              <a:rPr lang="ja-JP" altLang="en-US" sz="2800" dirty="0"/>
              <a:t>　両手でジェスチャーを加えてもいいでしょう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1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2"/>
    </mc:Choice>
    <mc:Fallback xmlns="">
      <p:transition spd="slow" advTm="190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926116" y="1183070"/>
            <a:ext cx="3687307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買う？買わない？</a:t>
            </a:r>
            <a:endParaRPr kumimoji="1" lang="ja-JP" altLang="en-US" sz="2400" dirty="0"/>
          </a:p>
        </p:txBody>
      </p:sp>
      <p:pic>
        <p:nvPicPr>
          <p:cNvPr id="31" name="Picture 5" descr="C:\Users\3good\AppData\Local\Microsoft\Windows\Temporary Internet Files\Content.IE5\GWIQS512\MC9003488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65" y="2780928"/>
            <a:ext cx="4036387" cy="33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B20E9F5E-4F1E-57D3-B237-68D15605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261A36E-D852-6A5C-AD62-33DAA04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27777EB-F5DB-03BD-AAC8-37E8F878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515530B-D027-EAA8-BACE-395E5D935679}"/>
              </a:ext>
            </a:extLst>
          </p:cNvPr>
          <p:cNvSpPr txBox="1">
            <a:spLocks/>
          </p:cNvSpPr>
          <p:nvPr/>
        </p:nvSpPr>
        <p:spPr>
          <a:xfrm>
            <a:off x="7411446" y="5877272"/>
            <a:ext cx="1456295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u="sng" dirty="0"/>
              <a:t>ビール</a:t>
            </a:r>
            <a:endParaRPr lang="ja-JP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9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2"/>
    </mc:Choice>
    <mc:Fallback xmlns="">
      <p:transition spd="slow" advTm="1904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926116" y="1183070"/>
            <a:ext cx="3687307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買う？買わない？</a:t>
            </a:r>
            <a:endParaRPr kumimoji="1" lang="ja-JP" altLang="en-US" sz="240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20E9F5E-4F1E-57D3-B237-68D15605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2" y="455573"/>
            <a:ext cx="8477489" cy="3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脳機能訓練　　 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【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らくらく</a:t>
            </a:r>
            <a:r>
              <a:rPr kumimoji="0" lang="en-US" altLang="ja-JP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】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　　　　　　　　　　　　　　　　　　    脳活性化プラス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261A36E-D852-6A5C-AD62-33DAA049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27777EB-F5DB-03BD-AAC8-37E8F878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588" y="455572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数える</a:t>
            </a:r>
          </a:p>
        </p:txBody>
      </p:sp>
      <p:sp>
        <p:nvSpPr>
          <p:cNvPr id="2" name="タイトル 3">
            <a:extLst>
              <a:ext uri="{FF2B5EF4-FFF2-40B4-BE49-F238E27FC236}">
                <a16:creationId xmlns:a16="http://schemas.microsoft.com/office/drawing/2014/main" id="{D515530B-D027-EAA8-BACE-395E5D935679}"/>
              </a:ext>
            </a:extLst>
          </p:cNvPr>
          <p:cNvSpPr txBox="1">
            <a:spLocks/>
          </p:cNvSpPr>
          <p:nvPr/>
        </p:nvSpPr>
        <p:spPr>
          <a:xfrm>
            <a:off x="7411446" y="5877272"/>
            <a:ext cx="1456295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/>
              <a:t>タオル</a:t>
            </a:r>
          </a:p>
        </p:txBody>
      </p:sp>
      <p:pic>
        <p:nvPicPr>
          <p:cNvPr id="6" name="Picture 3" descr="C:\Users\3good\AppData\Local\Microsoft\Windows\Temporary Internet Files\Content.IE5\UD2LZSNI\MC900412636[1].wmf">
            <a:extLst>
              <a:ext uri="{FF2B5EF4-FFF2-40B4-BE49-F238E27FC236}">
                <a16:creationId xmlns:a16="http://schemas.microsoft.com/office/drawing/2014/main" id="{720DF772-9311-6F28-5A81-CC477B16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47" y="2841062"/>
            <a:ext cx="4831244" cy="35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2"/>
    </mc:Choice>
    <mc:Fallback xmlns="">
      <p:transition spd="slow" advTm="1904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5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1|3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2|3.2|2.9|4|4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1|3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8|3.6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1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8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756</Words>
  <Application>Microsoft Office PowerPoint</Application>
  <PresentationFormat>画面に合わせる (4:3)</PresentationFormat>
  <Paragraphs>122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ＭＳ Ｐ明朝</vt:lpstr>
      <vt:lpstr>游ゴシック</vt:lpstr>
      <vt:lpstr>Arial</vt:lpstr>
      <vt:lpstr>Calibri</vt:lpstr>
      <vt:lpstr>Office ​​テーマ</vt:lpstr>
      <vt:lpstr>≪らくしゅう式のポイント≫</vt:lpstr>
      <vt:lpstr>&lt;買い物計算　６品&gt; 　　「買う物」を 声にだして記憶します。</vt:lpstr>
      <vt:lpstr>はじめましょう</vt:lpstr>
      <vt:lpstr>買う物を記憶します。</vt:lpstr>
      <vt:lpstr>「うがい薬」はどこで買おうか　〇〇ドラッグにあるのでは？ 会話がはずみます　</vt:lpstr>
      <vt:lpstr>おぼえたかな  　　品物はいくつ？</vt:lpstr>
      <vt:lpstr>買うものを思い出そう　　６品 買います</vt:lpstr>
      <vt:lpstr>買う？買わない？</vt:lpstr>
      <vt:lpstr>買う？買わない？</vt:lpstr>
      <vt:lpstr>買う？買わない？</vt:lpstr>
      <vt:lpstr>買う？買わない？</vt:lpstr>
      <vt:lpstr>買う？買わない？</vt:lpstr>
      <vt:lpstr>買う？買わない？</vt:lpstr>
      <vt:lpstr>買う？買わない？</vt:lpstr>
      <vt:lpstr>買う？買わない？</vt:lpstr>
      <vt:lpstr>買う？買わない？</vt:lpstr>
      <vt:lpstr>ほしいものは すべてカゴに入れました つぎはレジでお会計です</vt:lpstr>
      <vt:lpstr>買ったものはいくらになった？　　　</vt:lpstr>
      <vt:lpstr>レジにて 　『合計金額はこちらです』</vt:lpstr>
      <vt:lpstr>PowerPoint プレゼンテーション</vt:lpstr>
      <vt:lpstr>硬貨を数えよう</vt:lpstr>
      <vt:lpstr>硬貨を数えよう</vt:lpstr>
      <vt:lpstr>硬貨の「枚数」は全部で何枚？</vt:lpstr>
      <vt:lpstr>≪らくしゅう式のポイント≫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らくしゅう式　脳活性化プラス</dc:title>
  <dc:creator>3good</dc:creator>
  <cp:keywords>らくらく</cp:keywords>
  <cp:lastModifiedBy>麗子 三好</cp:lastModifiedBy>
  <cp:revision>190</cp:revision>
  <cp:lastPrinted>2024-01-30T07:39:52Z</cp:lastPrinted>
  <dcterms:created xsi:type="dcterms:W3CDTF">2013-06-23T07:35:25Z</dcterms:created>
  <dcterms:modified xsi:type="dcterms:W3CDTF">2024-01-30T07:42:53Z</dcterms:modified>
</cp:coreProperties>
</file>