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6" r:id="rId2"/>
    <p:sldId id="256" r:id="rId3"/>
    <p:sldId id="301" r:id="rId4"/>
    <p:sldId id="296" r:id="rId5"/>
    <p:sldId id="288" r:id="rId6"/>
    <p:sldId id="297" r:id="rId7"/>
    <p:sldId id="302" r:id="rId8"/>
    <p:sldId id="298" r:id="rId9"/>
    <p:sldId id="310" r:id="rId10"/>
    <p:sldId id="289" r:id="rId11"/>
    <p:sldId id="306" r:id="rId12"/>
    <p:sldId id="312" r:id="rId13"/>
    <p:sldId id="290" r:id="rId14"/>
    <p:sldId id="303" r:id="rId15"/>
    <p:sldId id="309" r:id="rId16"/>
    <p:sldId id="307" r:id="rId17"/>
    <p:sldId id="313" r:id="rId18"/>
    <p:sldId id="293" r:id="rId19"/>
    <p:sldId id="308" r:id="rId20"/>
    <p:sldId id="287" r:id="rId21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>
        <p:scale>
          <a:sx n="60" d="100"/>
          <a:sy n="60" d="100"/>
        </p:scale>
        <p:origin x="9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F47DA6C-1F92-159E-FD97-72FF021B38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73048"/>
            <a:ext cx="5540075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ja-JP" altLang="en-US" dirty="0"/>
              <a:t>らくしゅう式 　パワポ教材　会員ページ掲載分　</a:t>
            </a:r>
            <a:r>
              <a:rPr lang="en-US" altLang="ja-JP" dirty="0"/>
              <a:t>2023</a:t>
            </a:r>
            <a:r>
              <a:rPr lang="ja-JP" altLang="en-US" dirty="0"/>
              <a:t>年１０月号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2B7D5E-7F38-8BBF-4661-470ABABBB0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717B17-0151-F46B-F921-63110AE659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31AAC-DBDE-41C2-A28A-84972DD51D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925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722B-7D43-4B82-94C7-9D1D79296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993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5722B-7D43-4B82-94C7-9D1D7929646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50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4583-A5ED-42FD-9665-45F7A9970C4F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2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F931-5164-4373-989A-E80663976B64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32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3591-4072-41DB-A1BE-7E6CE560F656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4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7E7-53EC-4DC0-82EF-B66369866295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38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CF37-5D4D-44C1-A470-00404D451B33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57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8D7-C1D0-40FD-B260-295D44FB7AA8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1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11E5-0967-44D9-B77C-D66E65094251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5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BD10-ACD1-4BEC-8C80-DDC943CB9AD7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29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4919-87A4-4533-942D-BB9C761E7CD8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8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C1F5-F04B-461F-B4B9-3A187D74F27A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23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DD452-CB04-4AD2-822B-18EA4AB66B6E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4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52917-B17E-421B-9C4E-992F24738F35}" type="datetime1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39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10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10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16.wmf"/><Relationship Id="rId5" Type="http://schemas.openxmlformats.org/officeDocument/2006/relationships/image" Target="../media/image14.wmf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6" Type="http://schemas.openxmlformats.org/officeDocument/2006/relationships/image" Target="../media/image16.wmf"/><Relationship Id="rId5" Type="http://schemas.openxmlformats.org/officeDocument/2006/relationships/image" Target="../media/image14.wmf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7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6" Type="http://schemas.openxmlformats.org/officeDocument/2006/relationships/image" Target="../media/image19.wmf"/><Relationship Id="rId5" Type="http://schemas.openxmlformats.org/officeDocument/2006/relationships/image" Target="../media/image15.wmf"/><Relationship Id="rId4" Type="http://schemas.openxmlformats.org/officeDocument/2006/relationships/image" Target="../media/image18.png"/><Relationship Id="rId9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7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6" Type="http://schemas.openxmlformats.org/officeDocument/2006/relationships/image" Target="../media/image19.wmf"/><Relationship Id="rId5" Type="http://schemas.openxmlformats.org/officeDocument/2006/relationships/image" Target="../media/image15.wmf"/><Relationship Id="rId4" Type="http://schemas.openxmlformats.org/officeDocument/2006/relationships/image" Target="../media/image18.png"/><Relationship Id="rId9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-320080" y="980728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≪らくしゅう式 機能訓練のポイント≫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64601" y="2132856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ja-JP" altLang="en-US" sz="2400" dirty="0"/>
              <a:t>記憶力を鍛えます。</a:t>
            </a:r>
            <a:endParaRPr kumimoji="1" lang="en-US" altLang="ja-JP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/>
              <a:t>組み合わせを記憶したまま、数字を数えるので</a:t>
            </a:r>
            <a:endParaRPr lang="en-US" altLang="ja-JP" sz="2400" dirty="0"/>
          </a:p>
          <a:p>
            <a:r>
              <a:rPr kumimoji="1" lang="ja-JP" altLang="en-US" sz="2400" dirty="0"/>
              <a:t>　　ワーキングメモリが鍛えられます。</a:t>
            </a:r>
            <a:endParaRPr kumimoji="1" lang="en-US" altLang="ja-JP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83" y="3367132"/>
            <a:ext cx="4301928" cy="3230220"/>
          </a:xfrm>
          <a:prstGeom prst="rect">
            <a:avLst/>
          </a:prstGeom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97" y="3518644"/>
            <a:ext cx="36576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04"/>
    </mc:Choice>
    <mc:Fallback xmlns="">
      <p:transition spd="slow" advTm="2380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258907" y="776211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どれが正しい組み合わせかな？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66073" y="1628800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〇をつけるのはどれ？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23528" y="3140968"/>
            <a:ext cx="3384376" cy="210428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07904" y="4293096"/>
            <a:ext cx="3384376" cy="216024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247360" y="2204864"/>
            <a:ext cx="3437059" cy="216024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Picture 2" descr="C:\Users\3good\AppData\Local\Microsoft\Windows\Temporary Internet Files\Content.IE5\BBOM8BBK\MC9004238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241" y="4469617"/>
            <a:ext cx="1580503" cy="176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3good\AppData\Local\Microsoft\Windows\Temporary Internet Files\Content.IE5\DLC230SH\MC9004238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16" y="3693987"/>
            <a:ext cx="1642512" cy="155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3good\AppData\Local\Microsoft\Windows\Temporary Internet Files\Content.IE5\RZ2BURK8\MC90042384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093" y="2391888"/>
            <a:ext cx="1588533" cy="171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C:\Users\3good\AppData\Local\Microsoft\Windows\Temporary Internet Files\Content.IE5\P8861FNQ\MC90042807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1007"/>
            <a:ext cx="1772272" cy="155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3good\AppData\Local\Microsoft\Windows\Temporary Internet Files\Content.IE5\P8861FNQ\MC90042807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3" y="4601123"/>
            <a:ext cx="1772272" cy="155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3good\AppData\Local\Microsoft\Windows\Temporary Internet Files\Content.IE5\BBOM8BBK\MC9004238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810" y="2358479"/>
            <a:ext cx="1580503" cy="176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603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20"/>
    </mc:Choice>
    <mc:Fallback xmlns="">
      <p:transition spd="slow" advTm="2102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258907" y="776211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どれが正しい組み合わせかな？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66073" y="1628800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〇をつけるのはどれ？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23528" y="3140968"/>
            <a:ext cx="3384376" cy="210428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07904" y="4293096"/>
            <a:ext cx="3384376" cy="216024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247360" y="2204864"/>
            <a:ext cx="3437059" cy="216024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Picture 2" descr="C:\Users\3good\AppData\Local\Microsoft\Windows\Temporary Internet Files\Content.IE5\BBOM8BBK\MC9004238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241" y="4469617"/>
            <a:ext cx="1580503" cy="176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3good\AppData\Local\Microsoft\Windows\Temporary Internet Files\Content.IE5\DLC230SH\MC9004238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16" y="3693987"/>
            <a:ext cx="1642512" cy="1551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3good\AppData\Local\Microsoft\Windows\Temporary Internet Files\Content.IE5\RZ2BURK8\MC90042384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093" y="2391888"/>
            <a:ext cx="1588533" cy="171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C:\Users\3good\AppData\Local\Microsoft\Windows\Temporary Internet Files\Content.IE5\P8861FNQ\MC90042807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1007"/>
            <a:ext cx="1772272" cy="155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3good\AppData\Local\Microsoft\Windows\Temporary Internet Files\Content.IE5\P8861FNQ\MC90042807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3" y="4601123"/>
            <a:ext cx="1772272" cy="155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3good\AppData\Local\Microsoft\Windows\Temporary Internet Files\Content.IE5\BBOM8BBK\MC9004238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810" y="2358479"/>
            <a:ext cx="1580503" cy="176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ドーナツ 22"/>
          <p:cNvSpPr/>
          <p:nvPr/>
        </p:nvSpPr>
        <p:spPr>
          <a:xfrm>
            <a:off x="4172097" y="3977021"/>
            <a:ext cx="2592288" cy="2664296"/>
          </a:xfrm>
          <a:prstGeom prst="donut">
            <a:avLst>
              <a:gd name="adj" fmla="val 766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738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42"/>
    </mc:Choice>
    <mc:Fallback xmlns="">
      <p:transition spd="slow" advTm="223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17" name="タイトル 3"/>
          <p:cNvSpPr txBox="1">
            <a:spLocks/>
          </p:cNvSpPr>
          <p:nvPr/>
        </p:nvSpPr>
        <p:spPr>
          <a:xfrm>
            <a:off x="675669" y="25649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accent2"/>
                </a:solidFill>
              </a:rPr>
              <a:t>つぎへいきます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360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7"/>
    </mc:Choice>
    <mc:Fallback xmlns="">
      <p:transition spd="slow" advTm="563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551954"/>
              </p:ext>
            </p:extLst>
          </p:nvPr>
        </p:nvGraphicFramePr>
        <p:xfrm>
          <a:off x="1513869" y="2999832"/>
          <a:ext cx="6096000" cy="3121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15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23" name="タイトル 3"/>
          <p:cNvSpPr>
            <a:spLocks noGrp="1"/>
          </p:cNvSpPr>
          <p:nvPr>
            <p:ph type="ctrTitle"/>
          </p:nvPr>
        </p:nvSpPr>
        <p:spPr>
          <a:xfrm>
            <a:off x="-342528" y="698835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組み合わせを覚えましょう</a:t>
            </a:r>
          </a:p>
        </p:txBody>
      </p:sp>
      <p:pic>
        <p:nvPicPr>
          <p:cNvPr id="2053" name="Picture 5" descr="C:\Users\3good\AppData\Local\Microsoft\Windows\Temporary Internet Files\Content.IE5\U5U5LEDJ\MC900397746[1].wmf"/>
          <p:cNvPicPr>
            <a:picLocks noChangeAspect="1" noChangeArrowheads="1"/>
          </p:cNvPicPr>
          <p:nvPr/>
        </p:nvPicPr>
        <p:blipFill>
          <a:blip r:embed="rId3" cstate="print">
            <a:lum bright="4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697" y="3823994"/>
            <a:ext cx="2695745" cy="182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3good\AppData\Local\Microsoft\Windows\Temporary Internet Files\Content.IE5\DLC230SH\MC90041252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136" y="3645024"/>
            <a:ext cx="1743574" cy="220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928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10"/>
    </mc:Choice>
    <mc:Fallback xmlns="">
      <p:transition spd="slow" advTm="1851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757019" y="3356992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1"/>
                </a:solidFill>
              </a:rPr>
              <a:t>ようい、スタート！</a:t>
            </a:r>
          </a:p>
        </p:txBody>
      </p:sp>
      <p:sp>
        <p:nvSpPr>
          <p:cNvPr id="17" name="タイトル 3"/>
          <p:cNvSpPr txBox="1">
            <a:spLocks/>
          </p:cNvSpPr>
          <p:nvPr/>
        </p:nvSpPr>
        <p:spPr>
          <a:xfrm>
            <a:off x="749255" y="20692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accent2"/>
                </a:solidFill>
              </a:rPr>
              <a:t>２０から１０までの数を</a:t>
            </a:r>
            <a:endParaRPr lang="en-US" altLang="ja-JP" sz="3600" dirty="0">
              <a:solidFill>
                <a:schemeClr val="accent2"/>
              </a:solidFill>
            </a:endParaRPr>
          </a:p>
          <a:p>
            <a:r>
              <a:rPr lang="ja-JP" altLang="en-US" sz="3600" dirty="0">
                <a:solidFill>
                  <a:schemeClr val="accent2"/>
                </a:solidFill>
              </a:rPr>
              <a:t>いそいでかぞえましょう。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514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56"/>
    </mc:Choice>
    <mc:Fallback xmlns="">
      <p:transition spd="slow" advTm="1745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258907" y="776211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どれが正しい組み合わせかな？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66073" y="1628800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〇をつけるのはどれ？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23528" y="3140968"/>
            <a:ext cx="3240360" cy="210428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07904" y="4293096"/>
            <a:ext cx="3888432" cy="216024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Picture 5" descr="C:\Users\3good\AppData\Local\Microsoft\Windows\Temporary Internet Files\Content.IE5\U5U5LEDJ\MC900397746[1].wmf"/>
          <p:cNvPicPr>
            <a:picLocks noChangeAspect="1" noChangeArrowheads="1"/>
          </p:cNvPicPr>
          <p:nvPr/>
        </p:nvPicPr>
        <p:blipFill>
          <a:blip r:embed="rId3" cstate="print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928" y="4641407"/>
            <a:ext cx="2167215" cy="146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C:\Users\3good\AppData\Local\Microsoft\Windows\Temporary Internet Files\Content.IE5\BBOM8BBK\MC90044022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80" y="3667134"/>
            <a:ext cx="1455785" cy="125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7" descr="C:\Users\3good\AppData\Local\Microsoft\Windows\Temporary Internet Files\Content.IE5\DLC230SH\MC9004125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6060" y="2384884"/>
            <a:ext cx="1369385" cy="173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C:\Users\3good\AppData\Local\Microsoft\Windows\Temporary Internet Files\Content.IE5\U5U5LEDJ\MC900397746[1].wmf"/>
          <p:cNvPicPr>
            <a:picLocks noChangeAspect="1" noChangeArrowheads="1"/>
          </p:cNvPicPr>
          <p:nvPr/>
        </p:nvPicPr>
        <p:blipFill>
          <a:blip r:embed="rId3" cstate="print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9065" y="2371018"/>
            <a:ext cx="2009480" cy="135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4925246" y="2204864"/>
            <a:ext cx="3427861" cy="216024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Picture 7" descr="C:\Users\3good\AppData\Local\Microsoft\Windows\Temporary Internet Files\Content.IE5\DLC230SH\MC9004125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13" y="3389734"/>
            <a:ext cx="1269722" cy="160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3good\AppData\Local\Microsoft\Windows\Temporary Internet Files\Content.IE5\FMJPLR1B\MC900252323[1].wmf"/>
          <p:cNvPicPr>
            <a:picLocks noChangeAspect="1" noChangeArrowheads="1"/>
          </p:cNvPicPr>
          <p:nvPr/>
        </p:nvPicPr>
        <p:blipFill>
          <a:blip r:embed="rId6" cstate="print"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01482" y="5064061"/>
            <a:ext cx="1733422" cy="111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638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89"/>
    </mc:Choice>
    <mc:Fallback xmlns="">
      <p:transition spd="slow" advTm="2568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258907" y="776211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どれが正しい組み合わせかな？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66073" y="1628800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〇をつけるのはどれ？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23528" y="3140968"/>
            <a:ext cx="3240360" cy="210428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707904" y="4293096"/>
            <a:ext cx="3888432" cy="216024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Picture 5" descr="C:\Users\3good\AppData\Local\Microsoft\Windows\Temporary Internet Files\Content.IE5\U5U5LEDJ\MC900397746[1].wmf"/>
          <p:cNvPicPr>
            <a:picLocks noChangeAspect="1" noChangeArrowheads="1"/>
          </p:cNvPicPr>
          <p:nvPr/>
        </p:nvPicPr>
        <p:blipFill>
          <a:blip r:embed="rId3" cstate="print"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928" y="4641407"/>
            <a:ext cx="2167215" cy="146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C:\Users\3good\AppData\Local\Microsoft\Windows\Temporary Internet Files\Content.IE5\BBOM8BBK\MC90044022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80" y="3667134"/>
            <a:ext cx="1455785" cy="125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7" descr="C:\Users\3good\AppData\Local\Microsoft\Windows\Temporary Internet Files\Content.IE5\DLC230SH\MC9004125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6060" y="2384884"/>
            <a:ext cx="1369385" cy="173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C:\Users\3good\AppData\Local\Microsoft\Windows\Temporary Internet Files\Content.IE5\U5U5LEDJ\MC900397746[1].wmf"/>
          <p:cNvPicPr>
            <a:picLocks noChangeAspect="1" noChangeArrowheads="1"/>
          </p:cNvPicPr>
          <p:nvPr/>
        </p:nvPicPr>
        <p:blipFill>
          <a:blip r:embed="rId3" cstate="print"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9065" y="2371018"/>
            <a:ext cx="2009480" cy="135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4925246" y="2204864"/>
            <a:ext cx="3427861" cy="216024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Picture 7" descr="C:\Users\3good\AppData\Local\Microsoft\Windows\Temporary Internet Files\Content.IE5\DLC230SH\MC9004125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13" y="3389734"/>
            <a:ext cx="1269722" cy="160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3good\AppData\Local\Microsoft\Windows\Temporary Internet Files\Content.IE5\FMJPLR1B\MC900252323[1].wmf"/>
          <p:cNvPicPr>
            <a:picLocks noChangeAspect="1" noChangeArrowheads="1"/>
          </p:cNvPicPr>
          <p:nvPr/>
        </p:nvPicPr>
        <p:blipFill>
          <a:blip r:embed="rId6" cstate="print">
            <a:lum bright="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01482" y="5064061"/>
            <a:ext cx="1733422" cy="111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ドーナツ 22"/>
          <p:cNvSpPr/>
          <p:nvPr/>
        </p:nvSpPr>
        <p:spPr>
          <a:xfrm>
            <a:off x="5220072" y="1808820"/>
            <a:ext cx="2592288" cy="2664296"/>
          </a:xfrm>
          <a:prstGeom prst="donut">
            <a:avLst>
              <a:gd name="adj" fmla="val 766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974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68"/>
    </mc:Choice>
    <mc:Fallback xmlns="">
      <p:transition spd="slow" advTm="100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17" name="タイトル 3"/>
          <p:cNvSpPr txBox="1">
            <a:spLocks/>
          </p:cNvSpPr>
          <p:nvPr/>
        </p:nvSpPr>
        <p:spPr>
          <a:xfrm>
            <a:off x="675669" y="25649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accent2"/>
                </a:solidFill>
              </a:rPr>
              <a:t>つぎへいきます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59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7"/>
    </mc:Choice>
    <mc:Fallback xmlns="">
      <p:transition spd="slow" advTm="5637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418670" y="781147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出てきた絵柄はどれですか？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490915" y="1628800"/>
            <a:ext cx="2901871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３つあります。</a:t>
            </a:r>
          </a:p>
        </p:txBody>
      </p:sp>
      <p:pic>
        <p:nvPicPr>
          <p:cNvPr id="19" name="図 18" descr="C:\Users\3good\AppData\Local\Microsoft\Windows\Temporary Internet Files\Content.IE5\EC7NYT21\MC900030375[1].wmf"/>
          <p:cNvPicPr>
            <a:picLocks noChangeAspect="1" noChangeArrowheads="1"/>
          </p:cNvPicPr>
          <p:nvPr/>
        </p:nvPicPr>
        <p:blipFill>
          <a:blip r:embed="rId3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9763">
            <a:off x="3564763" y="4514513"/>
            <a:ext cx="1213239" cy="142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7806" flipH="1">
            <a:off x="6987529" y="1609172"/>
            <a:ext cx="1506244" cy="137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C:\Users\3good\AppData\Local\Microsoft\Windows\Temporary Internet Files\Content.IE5\UD2LZSNI\MC90044022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22507" y="4395548"/>
            <a:ext cx="1812844" cy="155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3good\AppData\Local\Microsoft\Windows\Temporary Internet Files\Content.IE5\RZ2BURK8\MC90043222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04372"/>
            <a:ext cx="2232991" cy="134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3good\AppData\Local\Microsoft\Windows\Temporary Internet Files\Content.IE5\U5U5LEDJ\MC90008405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0" y="4503186"/>
            <a:ext cx="1910940" cy="134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321" y="2204864"/>
            <a:ext cx="1726420" cy="20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C:\Users\3good\AppData\Local\Microsoft\Windows\Temporary Internet Files\Content.IE5\P8861FNQ\MC900411638[1].wm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23299" y="3377693"/>
            <a:ext cx="1617439" cy="224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481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30"/>
    </mc:Choice>
    <mc:Fallback xmlns="">
      <p:transition spd="slow" advTm="1973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418670" y="781147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出てきた絵柄はどれですか？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490915" y="1628800"/>
            <a:ext cx="2901871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３つあります。</a:t>
            </a:r>
          </a:p>
        </p:txBody>
      </p:sp>
      <p:pic>
        <p:nvPicPr>
          <p:cNvPr id="19" name="図 18" descr="C:\Users\3good\AppData\Local\Microsoft\Windows\Temporary Internet Files\Content.IE5\EC7NYT21\MC900030375[1].wmf"/>
          <p:cNvPicPr>
            <a:picLocks noChangeAspect="1" noChangeArrowheads="1"/>
          </p:cNvPicPr>
          <p:nvPr/>
        </p:nvPicPr>
        <p:blipFill>
          <a:blip r:embed="rId3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9763">
            <a:off x="3564763" y="4514513"/>
            <a:ext cx="1213239" cy="142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7806" flipH="1">
            <a:off x="6987529" y="1609172"/>
            <a:ext cx="1506244" cy="137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C:\Users\3good\AppData\Local\Microsoft\Windows\Temporary Internet Files\Content.IE5\UD2LZSNI\MC90044022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22507" y="4395548"/>
            <a:ext cx="1812844" cy="155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3good\AppData\Local\Microsoft\Windows\Temporary Internet Files\Content.IE5\RZ2BURK8\MC90043222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04372"/>
            <a:ext cx="2232991" cy="134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3good\AppData\Local\Microsoft\Windows\Temporary Internet Files\Content.IE5\U5U5LEDJ\MC90008405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50" y="4503186"/>
            <a:ext cx="1910940" cy="134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321" y="2204864"/>
            <a:ext cx="1726420" cy="20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C:\Users\3good\AppData\Local\Microsoft\Windows\Temporary Internet Files\Content.IE5\P8861FNQ\MC900411638[1].wm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23299" y="3377693"/>
            <a:ext cx="1617439" cy="224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ドーナツ 21"/>
          <p:cNvSpPr/>
          <p:nvPr/>
        </p:nvSpPr>
        <p:spPr>
          <a:xfrm>
            <a:off x="3821716" y="2296805"/>
            <a:ext cx="1622671" cy="1656184"/>
          </a:xfrm>
          <a:prstGeom prst="donut">
            <a:avLst>
              <a:gd name="adj" fmla="val 766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ドーナツ 24"/>
          <p:cNvSpPr/>
          <p:nvPr/>
        </p:nvSpPr>
        <p:spPr>
          <a:xfrm>
            <a:off x="5200628" y="4271811"/>
            <a:ext cx="1622671" cy="1656184"/>
          </a:xfrm>
          <a:prstGeom prst="donut">
            <a:avLst>
              <a:gd name="adj" fmla="val 766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ドーナツ 26"/>
          <p:cNvSpPr/>
          <p:nvPr/>
        </p:nvSpPr>
        <p:spPr>
          <a:xfrm>
            <a:off x="926396" y="4190709"/>
            <a:ext cx="1622671" cy="1656184"/>
          </a:xfrm>
          <a:prstGeom prst="donut">
            <a:avLst>
              <a:gd name="adj" fmla="val 766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78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66"/>
    </mc:Choice>
    <mc:Fallback xmlns="">
      <p:transition spd="slow" advTm="170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448226"/>
              </p:ext>
            </p:extLst>
          </p:nvPr>
        </p:nvGraphicFramePr>
        <p:xfrm>
          <a:off x="1475656" y="2420888"/>
          <a:ext cx="6096000" cy="3121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15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342528" y="698835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組み合わせを覚えましょう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1027" name="Picture 3" descr="C:\Users\3good\AppData\Local\Microsoft\Windows\Temporary Internet Files\Content.IE5\MM4QRMLZ\MC9003264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5656" y="2821900"/>
            <a:ext cx="2956713" cy="225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3good\AppData\Local\Microsoft\Windows\Temporary Internet Files\Content.IE5\U5U5LEDJ\MC9003358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2392"/>
            <a:ext cx="1958313" cy="232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タイトル 3"/>
          <p:cNvSpPr txBox="1">
            <a:spLocks/>
          </p:cNvSpPr>
          <p:nvPr/>
        </p:nvSpPr>
        <p:spPr>
          <a:xfrm>
            <a:off x="467544" y="515719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accent1"/>
                </a:solidFill>
              </a:rPr>
              <a:t>トンボ　　　　　　　ネコ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42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35"/>
    </mc:Choice>
    <mc:Fallback xmlns="">
      <p:transition spd="slow" advTm="19235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-320080" y="980728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≪らくしゅう式 機能訓練のポイント≫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64601" y="213285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ja-JP" altLang="en-US" sz="2400" dirty="0"/>
              <a:t>記憶力、判断力、ワーキングメモリを</a:t>
            </a:r>
            <a:endParaRPr kumimoji="1" lang="en-US" altLang="ja-JP" sz="2400" dirty="0"/>
          </a:p>
          <a:p>
            <a:r>
              <a:rPr lang="ja-JP" altLang="en-US" sz="2400" dirty="0"/>
              <a:t>　　</a:t>
            </a:r>
            <a:r>
              <a:rPr kumimoji="1" lang="ja-JP" altLang="en-US" sz="2400" dirty="0"/>
              <a:t>鍛えました。</a:t>
            </a:r>
            <a:endParaRPr kumimoji="1" lang="en-US" altLang="ja-JP" sz="2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83" y="3367132"/>
            <a:ext cx="4301928" cy="3230220"/>
          </a:xfrm>
          <a:prstGeom prst="rect">
            <a:avLst/>
          </a:prstGeom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85725" y="4555105"/>
            <a:ext cx="163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おわり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27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21"/>
    </mc:Choice>
    <mc:Fallback xmlns="">
      <p:transition spd="slow" advTm="1762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757019" y="3356992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1"/>
                </a:solidFill>
              </a:rPr>
              <a:t>ようい、スタート！</a:t>
            </a:r>
          </a:p>
        </p:txBody>
      </p:sp>
      <p:sp>
        <p:nvSpPr>
          <p:cNvPr id="17" name="タイトル 3"/>
          <p:cNvSpPr txBox="1">
            <a:spLocks/>
          </p:cNvSpPr>
          <p:nvPr/>
        </p:nvSpPr>
        <p:spPr>
          <a:xfrm>
            <a:off x="749255" y="20692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accent2"/>
                </a:solidFill>
              </a:rPr>
              <a:t>１０から１までの数を</a:t>
            </a:r>
            <a:endParaRPr lang="en-US" altLang="ja-JP" sz="3600" dirty="0">
              <a:solidFill>
                <a:schemeClr val="accent2"/>
              </a:solidFill>
            </a:endParaRPr>
          </a:p>
          <a:p>
            <a:r>
              <a:rPr lang="ja-JP" altLang="en-US" sz="3600" dirty="0">
                <a:solidFill>
                  <a:schemeClr val="accent2"/>
                </a:solidFill>
              </a:rPr>
              <a:t>いそいでかぞえましょう。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87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01"/>
    </mc:Choice>
    <mc:Fallback xmlns="">
      <p:transition spd="slow" advTm="2970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98102"/>
              </p:ext>
            </p:extLst>
          </p:nvPr>
        </p:nvGraphicFramePr>
        <p:xfrm>
          <a:off x="1513869" y="2999832"/>
          <a:ext cx="6096000" cy="3121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15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258907" y="776211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組み合わせは同じ？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66073" y="1628800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同じなら○、違う場合は</a:t>
            </a:r>
            <a:r>
              <a:rPr lang="en-US" altLang="ja-JP" sz="2800" dirty="0"/>
              <a:t>×</a:t>
            </a:r>
            <a:r>
              <a:rPr lang="ja-JP" altLang="en-US" sz="2800" dirty="0"/>
              <a:t>といいましょう。</a:t>
            </a:r>
          </a:p>
        </p:txBody>
      </p:sp>
      <p:pic>
        <p:nvPicPr>
          <p:cNvPr id="2050" name="Picture 2" descr="C:\Users\3good\AppData\Local\Microsoft\Windows\Temporary Internet Files\Content.IE5\9Q1EMTOE\MC9001092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16" y="3477275"/>
            <a:ext cx="2220495" cy="235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3good\AppData\Local\Microsoft\Windows\Temporary Internet Files\Content.IE5\MM4QRMLZ\MC90032647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43279" y="3477275"/>
            <a:ext cx="2956713" cy="225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乗算記号 17"/>
          <p:cNvSpPr/>
          <p:nvPr/>
        </p:nvSpPr>
        <p:spPr>
          <a:xfrm>
            <a:off x="2627784" y="2780928"/>
            <a:ext cx="3960440" cy="3575144"/>
          </a:xfrm>
          <a:prstGeom prst="mathMultiply">
            <a:avLst>
              <a:gd name="adj1" fmla="val 768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450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52"/>
    </mc:Choice>
    <mc:Fallback xmlns="">
      <p:transition spd="slow" advTm="247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449960"/>
              </p:ext>
            </p:extLst>
          </p:nvPr>
        </p:nvGraphicFramePr>
        <p:xfrm>
          <a:off x="1513869" y="2999832"/>
          <a:ext cx="6096000" cy="3121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15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258907" y="776211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組み合わせはおなじ？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66073" y="1628800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同じなら○、違う場合は</a:t>
            </a:r>
            <a:r>
              <a:rPr lang="en-US" altLang="ja-JP" sz="2800" dirty="0"/>
              <a:t>×</a:t>
            </a:r>
            <a:r>
              <a:rPr lang="ja-JP" altLang="en-US" sz="2800" dirty="0"/>
              <a:t>といいましょう。</a:t>
            </a:r>
          </a:p>
        </p:txBody>
      </p:sp>
      <p:pic>
        <p:nvPicPr>
          <p:cNvPr id="2050" name="Picture 2" descr="C:\Users\3good\AppData\Local\Microsoft\Windows\Temporary Internet Files\Content.IE5\9Q1EMTOE\MC9001092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508" y="3534776"/>
            <a:ext cx="2220495" cy="235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3good\AppData\Local\Microsoft\Windows\Temporary Internet Files\Content.IE5\U5U5LEDJ\MC90008405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698" y="3577052"/>
            <a:ext cx="3046302" cy="214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乗算記号 29"/>
          <p:cNvSpPr/>
          <p:nvPr/>
        </p:nvSpPr>
        <p:spPr>
          <a:xfrm>
            <a:off x="2627784" y="2780928"/>
            <a:ext cx="3960440" cy="3575144"/>
          </a:xfrm>
          <a:prstGeom prst="mathMultiply">
            <a:avLst>
              <a:gd name="adj1" fmla="val 768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94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13"/>
    </mc:Choice>
    <mc:Fallback xmlns="">
      <p:transition spd="slow" advTm="256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321490"/>
              </p:ext>
            </p:extLst>
          </p:nvPr>
        </p:nvGraphicFramePr>
        <p:xfrm>
          <a:off x="1513869" y="2999832"/>
          <a:ext cx="6096000" cy="3121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15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258907" y="776211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組み合わせは同じ？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66073" y="1628800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同じなら○、違う場合は</a:t>
            </a:r>
            <a:r>
              <a:rPr lang="en-US" altLang="ja-JP" sz="2800" dirty="0"/>
              <a:t>×</a:t>
            </a:r>
            <a:r>
              <a:rPr lang="ja-JP" altLang="en-US" sz="2800" dirty="0"/>
              <a:t>といいましょう。</a:t>
            </a:r>
          </a:p>
        </p:txBody>
      </p:sp>
      <p:pic>
        <p:nvPicPr>
          <p:cNvPr id="19" name="Picture 3" descr="C:\Users\3good\AppData\Local\Microsoft\Windows\Temporary Internet Files\Content.IE5\MM4QRMLZ\MC9003264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61869" y="3444803"/>
            <a:ext cx="2956713" cy="225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03737" y="3840956"/>
            <a:ext cx="1747506" cy="206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3026246"/>
            <a:ext cx="3121025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542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43"/>
    </mc:Choice>
    <mc:Fallback xmlns="">
      <p:transition spd="slow" advTm="231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17" name="タイトル 3"/>
          <p:cNvSpPr txBox="1">
            <a:spLocks/>
          </p:cNvSpPr>
          <p:nvPr/>
        </p:nvSpPr>
        <p:spPr>
          <a:xfrm>
            <a:off x="675669" y="25649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accent2"/>
                </a:solidFill>
              </a:rPr>
              <a:t>つぎへいきます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551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7"/>
    </mc:Choice>
    <mc:Fallback xmlns="">
      <p:transition spd="slow" advTm="563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024365"/>
              </p:ext>
            </p:extLst>
          </p:nvPr>
        </p:nvGraphicFramePr>
        <p:xfrm>
          <a:off x="1475656" y="2420888"/>
          <a:ext cx="6096000" cy="3121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15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342528" y="698835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組み合わせを覚えましょう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3good\AppData\Local\Microsoft\Windows\Temporary Internet Files\Content.IE5\BBOM8BBK\MC9004238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77" y="2665039"/>
            <a:ext cx="2228575" cy="249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3good\AppData\Local\Microsoft\Windows\Temporary Internet Files\Content.IE5\P8861FNQ\MC90042807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24944"/>
            <a:ext cx="2427007" cy="212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9523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74"/>
    </mc:Choice>
    <mc:Fallback xmlns="">
      <p:transition spd="slow" advTm="1807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5310" y="473082"/>
            <a:ext cx="4404360" cy="3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機能訓練</a:t>
            </a:r>
            <a:r>
              <a:rPr kumimoji="0" lang="en-US" altLang="ja-JP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®</a:t>
            </a:r>
            <a:r>
              <a: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・ゆうゆう</a:t>
            </a:r>
            <a:endParaRPr kumimoji="0" lang="ja-JP" alt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7452320" y="340239"/>
            <a:ext cx="1482147" cy="508344"/>
            <a:chOff x="7803969" y="7620"/>
            <a:chExt cx="116" cy="5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7803969" y="7620"/>
              <a:ext cx="116" cy="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288" tIns="18288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月　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明朝"/>
                  <a:ea typeface="ＭＳ Ｐ明朝"/>
                  <a:cs typeface="+mn-cs"/>
                </a:rPr>
                <a:t>　　　　　　　　　　　　　日</a:t>
              </a:r>
              <a:endPara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7804009" y="7630"/>
              <a:ext cx="61" cy="45"/>
            </a:xfrm>
            <a:prstGeom prst="line">
              <a:avLst/>
            </a:prstGeom>
            <a:noFill/>
            <a:ln w="9525">
              <a:solidFill>
                <a:srgbClr xmlns:mc="http://schemas.openxmlformats.org/markup-compatibility/2006" xmlns:a14="http://schemas.microsoft.com/office/drawing/2010/main" val="333333" mc:Ignorable="a14" a14:legacySpreadsheetColorIndex="6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4938531" y="411396"/>
            <a:ext cx="2873829" cy="428897"/>
            <a:chOff x="4869180" y="78740"/>
            <a:chExt cx="335" cy="47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4869180" y="78740"/>
              <a:ext cx="335" cy="47"/>
            </a:xfrm>
            <a:prstGeom prst="roundRect">
              <a:avLst>
                <a:gd name="adj" fmla="val 50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65"/>
            </a:solidFill>
            <a:ln w="9525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869188" y="78758"/>
              <a:ext cx="56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a14" a14:legacySpreadsheetColorIndex="65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a14" a14:legacySpreadsheetColorIndex="64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432" tIns="18288" rIns="0" bIns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ja-JP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/>
                  <a:ea typeface="ＭＳ Ｐゴシック"/>
                  <a:cs typeface="+mn-cs"/>
                </a:rPr>
                <a:t>なまえ</a:t>
              </a:r>
              <a:endPara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21716" y="476018"/>
            <a:ext cx="966308" cy="360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覚える２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757019" y="3356992"/>
            <a:ext cx="7772400" cy="147002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1"/>
                </a:solidFill>
              </a:rPr>
              <a:t>ようい、スタート！</a:t>
            </a:r>
          </a:p>
        </p:txBody>
      </p:sp>
      <p:sp>
        <p:nvSpPr>
          <p:cNvPr id="17" name="タイトル 3"/>
          <p:cNvSpPr txBox="1">
            <a:spLocks/>
          </p:cNvSpPr>
          <p:nvPr/>
        </p:nvSpPr>
        <p:spPr>
          <a:xfrm>
            <a:off x="749255" y="20692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accent2"/>
                </a:solidFill>
              </a:rPr>
              <a:t>１１から２０までの数を</a:t>
            </a:r>
            <a:endParaRPr lang="en-US" altLang="ja-JP" sz="3600" dirty="0">
              <a:solidFill>
                <a:schemeClr val="accent2"/>
              </a:solidFill>
            </a:endParaRPr>
          </a:p>
          <a:p>
            <a:r>
              <a:rPr lang="ja-JP" altLang="en-US" sz="3600" dirty="0">
                <a:solidFill>
                  <a:schemeClr val="accent2"/>
                </a:solidFill>
              </a:rPr>
              <a:t>いそいでかぞえましょう。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137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30"/>
    </mc:Choice>
    <mc:Fallback xmlns="">
      <p:transition spd="slow" advTm="2643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3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549</Words>
  <Application>Microsoft Office PowerPoint</Application>
  <PresentationFormat>画面に合わせる (4:3)</PresentationFormat>
  <Paragraphs>163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ＭＳ Ｐゴシック</vt:lpstr>
      <vt:lpstr>ＭＳ Ｐ明朝</vt:lpstr>
      <vt:lpstr>游ゴシック</vt:lpstr>
      <vt:lpstr>Arial</vt:lpstr>
      <vt:lpstr>Calibri</vt:lpstr>
      <vt:lpstr>Office ​​テーマ</vt:lpstr>
      <vt:lpstr>≪らくしゅう式 機能訓練のポイント≫</vt:lpstr>
      <vt:lpstr>組み合わせを覚えましょう</vt:lpstr>
      <vt:lpstr>ようい、スタート！</vt:lpstr>
      <vt:lpstr>組み合わせは同じ？</vt:lpstr>
      <vt:lpstr>組み合わせはおなじ？</vt:lpstr>
      <vt:lpstr>組み合わせは同じ？</vt:lpstr>
      <vt:lpstr>PowerPoint プレゼンテーション</vt:lpstr>
      <vt:lpstr>組み合わせを覚えましょう</vt:lpstr>
      <vt:lpstr>ようい、スタート！</vt:lpstr>
      <vt:lpstr>どれが正しい組み合わせかな？</vt:lpstr>
      <vt:lpstr>どれが正しい組み合わせかな？</vt:lpstr>
      <vt:lpstr>PowerPoint プレゼンテーション</vt:lpstr>
      <vt:lpstr>組み合わせを覚えましょう</vt:lpstr>
      <vt:lpstr>ようい、スタート！</vt:lpstr>
      <vt:lpstr>どれが正しい組み合わせかな？</vt:lpstr>
      <vt:lpstr>どれが正しい組み合わせかな？</vt:lpstr>
      <vt:lpstr>PowerPoint プレゼンテーション</vt:lpstr>
      <vt:lpstr>出てきた絵柄はどれですか？</vt:lpstr>
      <vt:lpstr>出てきた絵柄はどれですか？</vt:lpstr>
      <vt:lpstr>≪らくしゅう式 機能訓練のポイント≫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単語を　８つ　おぼえましょう。</dc:title>
  <dc:creator>3good</dc:creator>
  <cp:lastModifiedBy>三好　華乃子</cp:lastModifiedBy>
  <cp:revision>171</cp:revision>
  <cp:lastPrinted>2023-09-29T04:59:40Z</cp:lastPrinted>
  <dcterms:created xsi:type="dcterms:W3CDTF">2013-06-23T07:35:25Z</dcterms:created>
  <dcterms:modified xsi:type="dcterms:W3CDTF">2023-09-29T04:59:47Z</dcterms:modified>
</cp:coreProperties>
</file>