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9" r:id="rId3"/>
    <p:sldId id="263" r:id="rId4"/>
    <p:sldId id="258" r:id="rId5"/>
    <p:sldId id="259" r:id="rId6"/>
    <p:sldId id="260" r:id="rId7"/>
    <p:sldId id="257" r:id="rId8"/>
    <p:sldId id="262" r:id="rId9"/>
    <p:sldId id="264" r:id="rId10"/>
    <p:sldId id="261" r:id="rId11"/>
    <p:sldId id="267" r:id="rId12"/>
    <p:sldId id="268" r:id="rId13"/>
    <p:sldId id="270" r:id="rId14"/>
    <p:sldId id="265" r:id="rId15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050" autoAdjust="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0" d="100"/>
          <a:sy n="60" d="100"/>
        </p:scale>
        <p:origin x="277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11286" y="210791"/>
            <a:ext cx="5775101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dirty="0"/>
              <a:t>パワポファイルは会員ページにあります。「スライドショー」で表示し、パソコンにつないだモニターやプロジェクターに投影して実践できます。タブレットではそのまま表示して個別に行えます。</a:t>
            </a:r>
            <a:endParaRPr kumimoji="1"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126B0-A329-49B0-9D10-087BBFD1BD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59741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D5C12-A786-490F-A678-786418A36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46044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らくらく向けに印刷１、２は縦に１枚。１０ｐは一枚。計２枚印刷要。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5C12-A786-490F-A678-786418A36528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90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らくらく向けに印刷１、２は縦に１枚。１０ｐは一枚。計２枚印刷要。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5C12-A786-490F-A678-786418A36528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306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らくらく向けに印刷１、２は縦に１枚。１０ｐは一枚。計２枚印刷要。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5C12-A786-490F-A678-786418A36528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28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5C12-A786-490F-A678-786418A36528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22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92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32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44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38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57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71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5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29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18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23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43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A599D-9047-452D-A0D1-19EB099AA37B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39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2.wmf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6.wmf"/><Relationship Id="rId9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wmf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3.wmf"/><Relationship Id="rId4" Type="http://schemas.openxmlformats.org/officeDocument/2006/relationships/image" Target="../media/image6.wmf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779912" y="6193191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　／脳活性化プラス</a:t>
            </a:r>
            <a:r>
              <a:rPr kumimoji="0" lang="ja-JP" altLang="en-US" sz="1800" kern="0" dirty="0">
                <a:solidFill>
                  <a:srgbClr val="333333"/>
                </a:solidFill>
                <a:latin typeface="ＭＳ Ｐ明朝"/>
                <a:ea typeface="ＭＳ Ｐ明朝"/>
              </a:rPr>
              <a:t>　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20" name="図 19" descr="ロゴ&#10;&#10;自動的に生成された説明">
            <a:extLst>
              <a:ext uri="{FF2B5EF4-FFF2-40B4-BE49-F238E27FC236}">
                <a16:creationId xmlns:a16="http://schemas.microsoft.com/office/drawing/2014/main" id="{8D1DBAED-2F82-8152-3612-198FF8258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80728"/>
            <a:ext cx="5129139" cy="5129139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77A469C-1F86-F285-881C-B15A1A89B4F6}"/>
              </a:ext>
            </a:extLst>
          </p:cNvPr>
          <p:cNvSpPr/>
          <p:nvPr/>
        </p:nvSpPr>
        <p:spPr>
          <a:xfrm>
            <a:off x="366359" y="447618"/>
            <a:ext cx="8411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さあ、みんなで「</a:t>
            </a:r>
            <a:r>
              <a:rPr lang="ja-JP" altLang="en-US" sz="4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まっかっか</a:t>
            </a:r>
            <a:r>
              <a:rPr lang="ja-JP" altLang="en-US" sz="4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」になろう！</a:t>
            </a:r>
          </a:p>
        </p:txBody>
      </p:sp>
    </p:spTree>
    <p:extLst>
      <p:ext uri="{BB962C8B-B14F-4D97-AF65-F5344CB8AC3E}">
        <p14:creationId xmlns:p14="http://schemas.microsoft.com/office/powerpoint/2010/main" val="9344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51"/>
    </mc:Choice>
    <mc:Fallback xmlns="">
      <p:transition spd="slow" advTm="3025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75311" y="1268760"/>
            <a:ext cx="3132593" cy="4896544"/>
          </a:xfrm>
        </p:spPr>
        <p:txBody>
          <a:bodyPr vert="wordArtVertRtl">
            <a:normAutofit/>
          </a:bodyPr>
          <a:lstStyle/>
          <a:p>
            <a:pPr lvl="0" algn="l">
              <a:lnSpc>
                <a:spcPts val="3500"/>
              </a:lnSpc>
              <a:spcBef>
                <a:spcPts val="0"/>
              </a:spcBef>
              <a:defRPr sz="1000"/>
            </a:pP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青々とした</a:t>
            </a:r>
            <a:br>
              <a:rPr kumimoji="0" lang="en-US" altLang="ja-JP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そのカエルは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br>
              <a:rPr kumimoji="0" lang="en-US" altLang="ja-JP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雨</a:t>
            </a:r>
            <a:r>
              <a:rPr kumimoji="0" lang="ja-JP" altLang="en-US" sz="3600" kern="0" dirty="0" err="1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つぶに</a:t>
            </a: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打たれて、</a:t>
            </a:r>
            <a:br>
              <a:rPr kumimoji="0" lang="en-US" altLang="ja-JP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いました。</a:t>
            </a:r>
            <a:endParaRPr kumimoji="1" lang="ja-JP" altLang="en-US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788024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16" name="タイトル 1"/>
          <p:cNvSpPr txBox="1">
            <a:spLocks/>
          </p:cNvSpPr>
          <p:nvPr/>
        </p:nvSpPr>
        <p:spPr>
          <a:xfrm>
            <a:off x="5507235" y="1154584"/>
            <a:ext cx="2456170" cy="4896544"/>
          </a:xfrm>
          <a:prstGeom prst="rect">
            <a:avLst/>
          </a:prstGeom>
        </p:spPr>
        <p:txBody>
          <a:bodyPr vert="wordArtVertRtl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500"/>
              </a:lnSpc>
              <a:spcBef>
                <a:spcPts val="0"/>
              </a:spcBef>
              <a:defRPr sz="1000"/>
            </a:pP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あさ　おきると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雨が　ふって</a:t>
            </a:r>
            <a:br>
              <a:rPr kumimoji="0" lang="en-US" altLang="ja-JP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いました。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endParaRPr lang="ja-JP" altLang="en-US" sz="1000" dirty="0"/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3203848" y="1340768"/>
            <a:ext cx="391885" cy="124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Rtl" wrap="square" lIns="0" tIns="0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ＭＳ Ｐ明朝"/>
                <a:ea typeface="ＭＳ Ｐ明朝"/>
              </a:rPr>
              <a:t>あおあお</a:t>
            </a:r>
            <a:endParaRPr lang="ja-JP" altLang="en-US" dirty="0"/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1907704" y="1412776"/>
            <a:ext cx="384266" cy="71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Rtl" wrap="square" lIns="0" tIns="0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ＭＳ Ｐ明朝"/>
                <a:ea typeface="ＭＳ Ｐ明朝"/>
              </a:rPr>
              <a:t>あま</a:t>
            </a:r>
            <a:endParaRPr lang="ja-JP" altLang="en-US" dirty="0"/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1835696" y="3861048"/>
            <a:ext cx="38426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Rtl" wrap="square" lIns="0" tIns="0" rIns="36576" bIns="0" anchor="t" upright="1"/>
          <a:lstStyle>
            <a:defPPr>
              <a:defRPr lang="ja-JP"/>
            </a:defPPr>
            <a:lvl1pPr indent="0">
              <a:defRPr b="0" i="0" u="none" strike="noStrike" baseline="0">
                <a:solidFill>
                  <a:srgbClr val="000000"/>
                </a:solidFill>
                <a:latin typeface="ＭＳ Ｐ明朝"/>
                <a:ea typeface="ＭＳ Ｐ明朝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ja-JP" altLang="en-US" dirty="0"/>
              <a:t>う</a:t>
            </a:r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2841114" y="1412776"/>
            <a:ext cx="3243054" cy="4896544"/>
          </a:xfrm>
          <a:prstGeom prst="rect">
            <a:avLst/>
          </a:prstGeom>
        </p:spPr>
        <p:txBody>
          <a:bodyPr vert="wordArtVertRtl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500"/>
              </a:lnSpc>
              <a:spcBef>
                <a:spcPts val="0"/>
              </a:spcBef>
              <a:defRPr sz="1000"/>
            </a:pP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あじさいの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葉の上に、</a:t>
            </a:r>
            <a:br>
              <a:rPr kumimoji="0" lang="en-US" altLang="ja-JP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カエルが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いっぴき　いました。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endParaRPr lang="ja-JP" altLang="en-US" sz="1000" dirty="0"/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8291121" y="1208447"/>
            <a:ext cx="643346" cy="4729137"/>
          </a:xfrm>
          <a:prstGeom prst="roundRect">
            <a:avLst>
              <a:gd name="adj" fmla="val 16667"/>
            </a:avLst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vert="wordArtVertRtl" wrap="square" lIns="36576" tIns="0" rIns="36576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ＭＳ Ｐ明朝"/>
                <a:ea typeface="ＭＳ Ｐ明朝"/>
              </a:rPr>
              <a:t>イメージを頭に浮かべながら、</a:t>
            </a:r>
            <a:endParaRPr lang="en-US" altLang="ja-JP" sz="1800" b="0" i="0" u="none" strike="noStrike" baseline="0" dirty="0">
              <a:solidFill>
                <a:srgbClr val="000000"/>
              </a:solidFill>
              <a:latin typeface="ＭＳ Ｐ明朝"/>
              <a:ea typeface="ＭＳ Ｐ明朝"/>
            </a:endParaRPr>
          </a:p>
          <a:p>
            <a:pPr algn="l" rtl="0">
              <a:defRPr sz="1000"/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ＭＳ Ｐ明朝"/>
                <a:ea typeface="ＭＳ Ｐ明朝"/>
              </a:rPr>
              <a:t>声に出して、読みましょう。</a:t>
            </a:r>
            <a:endParaRPr lang="ja-JP" altLang="en-US" dirty="0"/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928969" y="467526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読む１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51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57"/>
    </mc:Choice>
    <mc:Fallback xmlns="">
      <p:transition spd="slow" advTm="3295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75311" y="1268760"/>
            <a:ext cx="3132593" cy="4896544"/>
          </a:xfrm>
        </p:spPr>
        <p:txBody>
          <a:bodyPr vert="wordArtVertRtl">
            <a:normAutofit/>
          </a:bodyPr>
          <a:lstStyle/>
          <a:p>
            <a:pPr lvl="0" algn="l">
              <a:lnSpc>
                <a:spcPts val="3500"/>
              </a:lnSpc>
              <a:spcBef>
                <a:spcPts val="0"/>
              </a:spcBef>
              <a:defRPr sz="1000"/>
            </a:pP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青々とした</a:t>
            </a:r>
            <a:br>
              <a:rPr kumimoji="0" lang="en-US" altLang="ja-JP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そのカエルは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br>
              <a:rPr kumimoji="0" lang="en-US" altLang="ja-JP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雨</a:t>
            </a:r>
            <a:r>
              <a:rPr kumimoji="0" lang="ja-JP" altLang="en-US" sz="3600" kern="0" dirty="0" err="1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つぶに</a:t>
            </a: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打たれて、</a:t>
            </a:r>
            <a:br>
              <a:rPr kumimoji="0" lang="en-US" altLang="ja-JP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いました。</a:t>
            </a:r>
            <a:endParaRPr kumimoji="1" lang="ja-JP" altLang="en-US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788024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16" name="タイトル 1"/>
          <p:cNvSpPr txBox="1">
            <a:spLocks/>
          </p:cNvSpPr>
          <p:nvPr/>
        </p:nvSpPr>
        <p:spPr>
          <a:xfrm>
            <a:off x="5507235" y="1154584"/>
            <a:ext cx="2456170" cy="4896544"/>
          </a:xfrm>
          <a:prstGeom prst="rect">
            <a:avLst/>
          </a:prstGeom>
        </p:spPr>
        <p:txBody>
          <a:bodyPr vert="wordArtVertRtl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500"/>
              </a:lnSpc>
              <a:spcBef>
                <a:spcPts val="0"/>
              </a:spcBef>
              <a:defRPr sz="1000"/>
            </a:pP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あさ　おきると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雨が　ふって</a:t>
            </a:r>
            <a:br>
              <a:rPr kumimoji="0" lang="en-US" altLang="ja-JP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いました。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endParaRPr lang="ja-JP" altLang="en-US" sz="1000" dirty="0"/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3203848" y="1340768"/>
            <a:ext cx="391885" cy="124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Rtl" wrap="square" lIns="0" tIns="0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ＭＳ Ｐ明朝"/>
                <a:ea typeface="ＭＳ Ｐ明朝"/>
              </a:rPr>
              <a:t>あおあお</a:t>
            </a:r>
            <a:endParaRPr lang="ja-JP" altLang="en-US" dirty="0"/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1859945" y="3717032"/>
            <a:ext cx="38426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Rtl" wrap="square" lIns="0" tIns="0" rIns="36576" bIns="0" anchor="t" upright="1"/>
          <a:lstStyle>
            <a:defPPr>
              <a:defRPr lang="ja-JP"/>
            </a:defPPr>
            <a:lvl1pPr indent="0">
              <a:defRPr b="0" i="0" u="none" strike="noStrike" baseline="0">
                <a:solidFill>
                  <a:srgbClr val="000000"/>
                </a:solidFill>
                <a:latin typeface="ＭＳ Ｐ明朝"/>
                <a:ea typeface="ＭＳ Ｐ明朝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ja-JP" altLang="en-US" dirty="0"/>
              <a:t>う</a:t>
            </a:r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2851195" y="1268760"/>
            <a:ext cx="3243054" cy="4896544"/>
          </a:xfrm>
          <a:prstGeom prst="rect">
            <a:avLst/>
          </a:prstGeom>
        </p:spPr>
        <p:txBody>
          <a:bodyPr vert="wordArtVertRtl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500"/>
              </a:lnSpc>
              <a:spcBef>
                <a:spcPts val="0"/>
              </a:spcBef>
              <a:defRPr sz="1000"/>
            </a:pP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あじさいの葉の上に、</a:t>
            </a:r>
            <a:br>
              <a:rPr kumimoji="0" lang="en-US" altLang="ja-JP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カエル　が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いっぴき　いました。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endParaRPr lang="ja-JP" altLang="en-US" sz="1000" dirty="0"/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928969" y="467526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読む１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EA9D81F-EB67-8467-C148-85AF4E322740}"/>
              </a:ext>
            </a:extLst>
          </p:cNvPr>
          <p:cNvSpPr/>
          <p:nvPr/>
        </p:nvSpPr>
        <p:spPr>
          <a:xfrm>
            <a:off x="6732240" y="1340768"/>
            <a:ext cx="432048" cy="3579712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32000"/>
                </a:schemeClr>
              </a:gs>
              <a:gs pos="72000">
                <a:srgbClr val="FF0000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1A9804F-FA5E-D6F7-D086-E2303A1DCB4C}"/>
              </a:ext>
            </a:extLst>
          </p:cNvPr>
          <p:cNvSpPr/>
          <p:nvPr/>
        </p:nvSpPr>
        <p:spPr>
          <a:xfrm>
            <a:off x="4936662" y="1386747"/>
            <a:ext cx="432048" cy="2053095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5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DAC8C66-F110-C1A1-4E08-27BF52BFAD23}"/>
              </a:ext>
            </a:extLst>
          </p:cNvPr>
          <p:cNvSpPr/>
          <p:nvPr/>
        </p:nvSpPr>
        <p:spPr>
          <a:xfrm>
            <a:off x="4459426" y="1340768"/>
            <a:ext cx="432048" cy="2053095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58000"/>
                </a:schemeClr>
              </a:gs>
              <a:gs pos="53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4F76434-F890-2223-2F25-4D65881F5041}"/>
              </a:ext>
            </a:extLst>
          </p:cNvPr>
          <p:cNvSpPr/>
          <p:nvPr/>
        </p:nvSpPr>
        <p:spPr>
          <a:xfrm>
            <a:off x="1515354" y="1385870"/>
            <a:ext cx="432048" cy="2053095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38000"/>
                </a:schemeClr>
              </a:gs>
              <a:gs pos="0">
                <a:schemeClr val="accent6">
                  <a:shade val="93000"/>
                  <a:satMod val="130000"/>
                  <a:alpha val="88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3CC7CCC8-B974-9EC2-92FC-2ECF7725F362}"/>
              </a:ext>
            </a:extLst>
          </p:cNvPr>
          <p:cNvGrpSpPr/>
          <p:nvPr/>
        </p:nvGrpSpPr>
        <p:grpSpPr>
          <a:xfrm>
            <a:off x="8205462" y="5776228"/>
            <a:ext cx="773949" cy="923330"/>
            <a:chOff x="5708520" y="2522078"/>
            <a:chExt cx="773949" cy="923330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2F7751E4-6C41-57A8-F378-5A4FFC2C0A0F}"/>
                </a:ext>
              </a:extLst>
            </p:cNvPr>
            <p:cNvSpPr/>
            <p:nvPr/>
          </p:nvSpPr>
          <p:spPr>
            <a:xfrm>
              <a:off x="5735355" y="2522078"/>
              <a:ext cx="6832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Ａ</a:t>
              </a:r>
            </a:p>
          </p:txBody>
        </p:sp>
        <p:sp>
          <p:nvSpPr>
            <p:cNvPr id="24" name="四角形: 角を丸くする 23">
              <a:extLst>
                <a:ext uri="{FF2B5EF4-FFF2-40B4-BE49-F238E27FC236}">
                  <a16:creationId xmlns:a16="http://schemas.microsoft.com/office/drawing/2014/main" id="{188F3208-7B0F-D1E1-6096-BAB00B74B8FB}"/>
                </a:ext>
              </a:extLst>
            </p:cNvPr>
            <p:cNvSpPr/>
            <p:nvPr/>
          </p:nvSpPr>
          <p:spPr>
            <a:xfrm>
              <a:off x="5708520" y="2703990"/>
              <a:ext cx="773949" cy="539436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AutoShape 9">
            <a:extLst>
              <a:ext uri="{FF2B5EF4-FFF2-40B4-BE49-F238E27FC236}">
                <a16:creationId xmlns:a16="http://schemas.microsoft.com/office/drawing/2014/main" id="{42B9D542-03D9-60B0-2413-959228596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9723" y="1021418"/>
            <a:ext cx="643346" cy="4729137"/>
          </a:xfrm>
          <a:prstGeom prst="roundRect">
            <a:avLst>
              <a:gd name="adj" fmla="val 16667"/>
            </a:avLst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vert="wordArtVertRtl" wrap="square" lIns="36576" tIns="0" rIns="36576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ＭＳ Ｐ明朝"/>
                <a:ea typeface="ＭＳ Ｐ明朝"/>
              </a:rPr>
              <a:t>□にはいる言葉を思い出しましょう。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199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957"/>
    </mc:Choice>
    <mc:Fallback>
      <p:transition spd="slow" advTm="32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788024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821716" y="476018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読む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71382" y="4653136"/>
            <a:ext cx="162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おわり</a:t>
            </a:r>
          </a:p>
        </p:txBody>
      </p:sp>
      <p:sp>
        <p:nvSpPr>
          <p:cNvPr id="23" name="タイトル 22">
            <a:extLst>
              <a:ext uri="{FF2B5EF4-FFF2-40B4-BE49-F238E27FC236}">
                <a16:creationId xmlns:a16="http://schemas.microsoft.com/office/drawing/2014/main" id="{E6FCF2B3-0E4E-B9C4-3A11-B71A96032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310" y="2708920"/>
            <a:ext cx="7772400" cy="1712634"/>
          </a:xfrm>
        </p:spPr>
        <p:txBody>
          <a:bodyPr>
            <a:noAutofit/>
          </a:bodyPr>
          <a:lstStyle/>
          <a:p>
            <a:pPr marL="342900" indent="-342900"/>
            <a:r>
              <a:rPr lang="ja-JP" altLang="en-US" sz="2800" dirty="0"/>
              <a:t>音読して脳を活性化しました。</a:t>
            </a:r>
            <a:br>
              <a:rPr lang="en-US" altLang="ja-JP" sz="2800" dirty="0"/>
            </a:br>
            <a:r>
              <a:rPr lang="ja-JP" altLang="en-US" sz="2800" dirty="0"/>
              <a:t>記憶力とワーキングメモリ、</a:t>
            </a:r>
            <a:br>
              <a:rPr lang="en-US" altLang="ja-JP" sz="2800" dirty="0"/>
            </a:br>
            <a:r>
              <a:rPr lang="ja-JP" altLang="en-US" sz="2800" dirty="0"/>
              <a:t>そして</a:t>
            </a:r>
            <a:r>
              <a:rPr kumimoji="1" lang="ja-JP" altLang="en-US" sz="2800" dirty="0"/>
              <a:t>イメージ記憶を</a:t>
            </a:r>
            <a:r>
              <a:rPr lang="ja-JP" altLang="en-US" sz="2800" dirty="0"/>
              <a:t>鍛えました。</a:t>
            </a:r>
            <a:br>
              <a:rPr kumimoji="1" lang="en-US" altLang="ja-JP" sz="2800" dirty="0"/>
            </a:b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0766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51"/>
    </mc:Choice>
    <mc:Fallback xmlns="">
      <p:transition spd="slow" advTm="3025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77A469C-1F86-F285-881C-B15A1A89B4F6}"/>
              </a:ext>
            </a:extLst>
          </p:cNvPr>
          <p:cNvSpPr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3700" b="0" kern="12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みんなで「まっかっか」になったね</a:t>
            </a:r>
            <a:r>
              <a:rPr kumimoji="1" lang="en-US" altLang="ja-JP" sz="3700" b="0" kern="12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kumimoji="1" lang="ja-JP" altLang="en-US" sz="3700" b="0" kern="12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1" lang="en-US" altLang="ja-JP" sz="3700" b="0" kern="12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^)o(^ )</a:t>
            </a:r>
            <a:endParaRPr kumimoji="1" lang="ja-JP" altLang="en-US" sz="3700" b="0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067944" y="6011861"/>
            <a:ext cx="5076056" cy="1143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/>
            </a:pPr>
            <a:r>
              <a:rPr lang="ja-JP" alt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らくしゅう式 機能訓練</a:t>
            </a:r>
            <a:r>
              <a:rPr lang="en-US" altLang="ja-JP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®</a:t>
            </a:r>
            <a:r>
              <a:rPr lang="ja-JP" alt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　／脳活性化プラス</a:t>
            </a:r>
            <a:r>
              <a:rPr lang="ja-JP" altLang="en-US" sz="2000" dirty="0"/>
              <a:t>　</a:t>
            </a:r>
            <a:endParaRPr lang="ja-JP" alt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図 1" descr="文字が書かれている&#10;&#10;自動的に生成された説明">
            <a:extLst>
              <a:ext uri="{FF2B5EF4-FFF2-40B4-BE49-F238E27FC236}">
                <a16:creationId xmlns:a16="http://schemas.microsoft.com/office/drawing/2014/main" id="{A9F62BC7-655F-D709-4F3D-6FBD7BDE9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89469"/>
            <a:ext cx="4824536" cy="4617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0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51"/>
    </mc:Choice>
    <mc:Fallback xmlns="">
      <p:transition spd="slow" advTm="3025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3good\AppData\Local\Microsoft\Windows\Temporary Internet Files\Content.IE5\EG4IL3HD\MC9004418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91" y="4869160"/>
            <a:ext cx="179705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788024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8291121" y="1208447"/>
            <a:ext cx="643346" cy="4946291"/>
          </a:xfrm>
          <a:prstGeom prst="roundRect">
            <a:avLst>
              <a:gd name="adj" fmla="val 16667"/>
            </a:avLst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vert="wordArtVertRtl" wrap="square" lIns="36576" tIns="0" rIns="36576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ＭＳ Ｐ明朝"/>
                <a:ea typeface="ＭＳ Ｐ明朝"/>
              </a:rPr>
              <a:t>記憶している文章を書き入れましょう。</a:t>
            </a:r>
            <a:endParaRPr lang="ja-JP" altLang="en-US" dirty="0"/>
          </a:p>
        </p:txBody>
      </p:sp>
      <p:pic>
        <p:nvPicPr>
          <p:cNvPr id="1035" name="Picture 11" descr="C:\Users\3good\AppData\Local\Microsoft\Windows\Temporary Internet Files\Content.IE5\9QHGRPP5\MC9003615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707" y="4172371"/>
            <a:ext cx="1766621" cy="18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928969" y="467526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読む１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051022"/>
              </p:ext>
            </p:extLst>
          </p:nvPr>
        </p:nvGraphicFramePr>
        <p:xfrm>
          <a:off x="755574" y="1397000"/>
          <a:ext cx="6906273" cy="475773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8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78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78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78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78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78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7577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34" name="Picture 10" descr="C:\Users\3good\AppData\Local\Microsoft\Windows\Temporary Internet Files\Content.IE5\9QHGRPP5\MC9003264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5656118"/>
            <a:ext cx="1500949" cy="79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379630" y="980728"/>
            <a:ext cx="6136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「らくらく」向け問題シートです。</a:t>
            </a:r>
            <a:r>
              <a:rPr kumimoji="1" lang="en-US" altLang="ja-JP" sz="1600" dirty="0"/>
              <a:t>DVD</a:t>
            </a:r>
            <a:r>
              <a:rPr kumimoji="1" lang="ja-JP" altLang="en-US" sz="1600" dirty="0"/>
              <a:t>の最後におこなってください。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85652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56"/>
    </mc:Choice>
    <mc:Fallback xmlns="">
      <p:transition spd="slow" advTm="319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788024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821716" y="476018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読む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-1547462" y="2520549"/>
            <a:ext cx="7772400" cy="1470025"/>
          </a:xfrm>
        </p:spPr>
        <p:txBody>
          <a:bodyPr>
            <a:normAutofit/>
          </a:bodyPr>
          <a:lstStyle/>
          <a:p>
            <a:r>
              <a:rPr lang="ja-JP" altLang="en-US" sz="1600" dirty="0"/>
              <a:t>≪らくしゅう式 機能訓練のポイント≫</a:t>
            </a:r>
            <a:endParaRPr kumimoji="1" lang="ja-JP" altLang="en-US" sz="1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2732" y="3435642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ja-JP" altLang="en-US" dirty="0"/>
              <a:t>「音読」は脳の前頭前野を活性化します。</a:t>
            </a:r>
            <a:endParaRPr kumimoji="1" lang="en-US" altLang="ja-JP" dirty="0"/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dirty="0"/>
              <a:t>文章に合った絵を見ながら音読するので、記憶力をサポートできます。</a:t>
            </a:r>
            <a:endParaRPr lang="en-US" altLang="ja-JP" dirty="0"/>
          </a:p>
          <a:p>
            <a:pPr marL="342900" indent="-342900">
              <a:buFont typeface="Arial" pitchFamily="34" charset="0"/>
              <a:buChar char="•"/>
            </a:pPr>
            <a:r>
              <a:rPr kumimoji="1" lang="ja-JP" altLang="en-US" dirty="0"/>
              <a:t>イメージ記憶を</a:t>
            </a:r>
            <a:r>
              <a:rPr lang="ja-JP" altLang="en-US" dirty="0"/>
              <a:t>鍛えます。</a:t>
            </a:r>
            <a:endParaRPr kumimoji="1"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219" y="4019896"/>
            <a:ext cx="3432591" cy="257745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75310" y="1529101"/>
            <a:ext cx="8399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「らくらく」教材向きの方も取り組める内容です</a:t>
            </a:r>
            <a:endParaRPr kumimoji="1" lang="en-US" altLang="ja-JP" sz="2000" dirty="0"/>
          </a:p>
          <a:p>
            <a:r>
              <a:rPr lang="ja-JP" altLang="en-US" sz="2000" dirty="0"/>
              <a:t>巻末に記憶した文章を書ける「シート」があります。</a:t>
            </a:r>
            <a:endParaRPr lang="en-US" altLang="ja-JP" sz="2000" dirty="0"/>
          </a:p>
          <a:p>
            <a:r>
              <a:rPr kumimoji="1" lang="ja-JP" altLang="en-US" sz="2000" dirty="0"/>
              <a:t>アニメーション有のページにはマークがあります。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FD326AF0-04ED-13F6-96CC-410225D92A59}"/>
              </a:ext>
            </a:extLst>
          </p:cNvPr>
          <p:cNvGrpSpPr/>
          <p:nvPr/>
        </p:nvGrpSpPr>
        <p:grpSpPr>
          <a:xfrm>
            <a:off x="5708520" y="2522078"/>
            <a:ext cx="773949" cy="923330"/>
            <a:chOff x="5708520" y="2522078"/>
            <a:chExt cx="773949" cy="923330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611D3D38-1D89-49CA-0E77-50FFFA4DE088}"/>
                </a:ext>
              </a:extLst>
            </p:cNvPr>
            <p:cNvSpPr/>
            <p:nvPr/>
          </p:nvSpPr>
          <p:spPr>
            <a:xfrm>
              <a:off x="5735355" y="2522078"/>
              <a:ext cx="6832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Ａ</a:t>
              </a:r>
            </a:p>
          </p:txBody>
        </p:sp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1C8DB6A3-3059-BD5A-2094-E3B96A55FB8C}"/>
                </a:ext>
              </a:extLst>
            </p:cNvPr>
            <p:cNvSpPr/>
            <p:nvPr/>
          </p:nvSpPr>
          <p:spPr>
            <a:xfrm>
              <a:off x="5708520" y="2703990"/>
              <a:ext cx="773949" cy="539436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F87D4AC-EB78-02E3-3AD4-80F637C9139D}"/>
              </a:ext>
            </a:extLst>
          </p:cNvPr>
          <p:cNvSpPr txBox="1"/>
          <p:nvPr/>
        </p:nvSpPr>
        <p:spPr>
          <a:xfrm>
            <a:off x="6456753" y="2658129"/>
            <a:ext cx="2840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動かせるアイテム有</a:t>
            </a:r>
            <a:endParaRPr kumimoji="1" lang="en-US" altLang="ja-JP" sz="2000" dirty="0"/>
          </a:p>
          <a:p>
            <a:r>
              <a:rPr kumimoji="1" lang="ja-JP" altLang="en-US" sz="2000" dirty="0"/>
              <a:t>「アニメーションあり」</a:t>
            </a: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30881466-662A-8DFE-ED7B-FB191589971A}"/>
              </a:ext>
            </a:extLst>
          </p:cNvPr>
          <p:cNvSpPr/>
          <p:nvPr/>
        </p:nvSpPr>
        <p:spPr>
          <a:xfrm>
            <a:off x="4834132" y="2804887"/>
            <a:ext cx="704386" cy="36852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60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51"/>
    </mc:Choice>
    <mc:Fallback>
      <p:transition spd="slow" advTm="3025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75311" y="1268760"/>
            <a:ext cx="3132593" cy="4896544"/>
          </a:xfrm>
        </p:spPr>
        <p:txBody>
          <a:bodyPr vert="wordArtVertRtl">
            <a:normAutofit/>
          </a:bodyPr>
          <a:lstStyle/>
          <a:p>
            <a:pPr lvl="0" algn="l">
              <a:lnSpc>
                <a:spcPts val="3500"/>
              </a:lnSpc>
              <a:spcBef>
                <a:spcPts val="0"/>
              </a:spcBef>
              <a:defRPr sz="1000"/>
            </a:pP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青々とした</a:t>
            </a:r>
            <a:br>
              <a:rPr kumimoji="0" lang="en-US" altLang="ja-JP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そのカエルは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br>
              <a:rPr kumimoji="0" lang="en-US" altLang="ja-JP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雨</a:t>
            </a:r>
            <a:r>
              <a:rPr kumimoji="0" lang="ja-JP" altLang="en-US" sz="3600" kern="0" dirty="0" err="1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つぶに</a:t>
            </a: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打たれて、</a:t>
            </a:r>
            <a:br>
              <a:rPr kumimoji="0" lang="en-US" altLang="ja-JP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いました。</a:t>
            </a:r>
            <a:endParaRPr kumimoji="1" lang="ja-JP" altLang="en-US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788024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16" name="タイトル 1"/>
          <p:cNvSpPr txBox="1">
            <a:spLocks/>
          </p:cNvSpPr>
          <p:nvPr/>
        </p:nvSpPr>
        <p:spPr>
          <a:xfrm>
            <a:off x="5337054" y="1124744"/>
            <a:ext cx="2456170" cy="4896544"/>
          </a:xfrm>
          <a:prstGeom prst="rect">
            <a:avLst/>
          </a:prstGeom>
        </p:spPr>
        <p:txBody>
          <a:bodyPr vert="wordArtVertRtl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500"/>
              </a:lnSpc>
              <a:spcBef>
                <a:spcPts val="0"/>
              </a:spcBef>
              <a:defRPr sz="1000"/>
            </a:pP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あさ　おきると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雨が　ふって</a:t>
            </a:r>
            <a:br>
              <a:rPr kumimoji="0" lang="en-US" altLang="ja-JP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いました。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endParaRPr lang="ja-JP" altLang="en-US" sz="1000" dirty="0"/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3203848" y="1340768"/>
            <a:ext cx="391885" cy="124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Rtl" wrap="square" lIns="0" tIns="0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ＭＳ Ｐ明朝"/>
                <a:ea typeface="ＭＳ Ｐ明朝"/>
              </a:rPr>
              <a:t>あおあお</a:t>
            </a:r>
            <a:endParaRPr lang="ja-JP" altLang="en-US" dirty="0"/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1907704" y="1412776"/>
            <a:ext cx="384266" cy="71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Rtl" wrap="square" lIns="0" tIns="0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ＭＳ Ｐ明朝"/>
                <a:ea typeface="ＭＳ Ｐ明朝"/>
              </a:rPr>
              <a:t>あま</a:t>
            </a:r>
            <a:endParaRPr lang="ja-JP" altLang="en-US" dirty="0"/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1835696" y="3861048"/>
            <a:ext cx="38426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Rtl" wrap="square" lIns="0" tIns="0" rIns="36576" bIns="0" anchor="t" upright="1"/>
          <a:lstStyle>
            <a:defPPr>
              <a:defRPr lang="ja-JP"/>
            </a:defPPr>
            <a:lvl1pPr indent="0">
              <a:defRPr b="0" i="0" u="none" strike="noStrike" baseline="0">
                <a:solidFill>
                  <a:srgbClr val="000000"/>
                </a:solidFill>
                <a:latin typeface="ＭＳ Ｐ明朝"/>
                <a:ea typeface="ＭＳ Ｐ明朝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ja-JP" altLang="en-US" dirty="0"/>
              <a:t>う</a:t>
            </a:r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2841114" y="1412776"/>
            <a:ext cx="3243054" cy="4896544"/>
          </a:xfrm>
          <a:prstGeom prst="rect">
            <a:avLst/>
          </a:prstGeom>
        </p:spPr>
        <p:txBody>
          <a:bodyPr vert="wordArtVertRtl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500"/>
              </a:lnSpc>
              <a:spcBef>
                <a:spcPts val="0"/>
              </a:spcBef>
              <a:defRPr sz="1000"/>
            </a:pP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あじさいの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葉の上に、</a:t>
            </a:r>
            <a:br>
              <a:rPr kumimoji="0" lang="en-US" altLang="ja-JP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カエルが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いっぴき　いました。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endParaRPr lang="ja-JP" altLang="en-US" sz="1000" dirty="0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8291121" y="1124744"/>
            <a:ext cx="643346" cy="4729137"/>
          </a:xfrm>
          <a:prstGeom prst="roundRect">
            <a:avLst>
              <a:gd name="adj" fmla="val 16667"/>
            </a:avLst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vert="wordArtVertRtl" wrap="square" lIns="36576" tIns="0" rIns="36576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ＭＳ Ｐ明朝"/>
                <a:ea typeface="ＭＳ Ｐ明朝"/>
              </a:rPr>
              <a:t>　　声に出して、よみましょう。</a:t>
            </a:r>
            <a:endParaRPr lang="ja-JP" altLang="en-US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821716" y="476018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読む１</a:t>
            </a:r>
          </a:p>
        </p:txBody>
      </p:sp>
    </p:spTree>
    <p:extLst>
      <p:ext uri="{BB962C8B-B14F-4D97-AF65-F5344CB8AC3E}">
        <p14:creationId xmlns:p14="http://schemas.microsoft.com/office/powerpoint/2010/main" val="148688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75"/>
    </mc:Choice>
    <mc:Fallback xmlns="">
      <p:transition spd="slow" advTm="4947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788024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8291121" y="1124744"/>
            <a:ext cx="643346" cy="4729137"/>
          </a:xfrm>
          <a:prstGeom prst="roundRect">
            <a:avLst>
              <a:gd name="adj" fmla="val 16667"/>
            </a:avLst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vert="wordArtVertRtl" wrap="square" lIns="36576" tIns="0" rIns="36576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ＭＳ Ｐ明朝"/>
                <a:ea typeface="ＭＳ Ｐ明朝"/>
              </a:rPr>
              <a:t>　　声に出して、</a:t>
            </a:r>
            <a:r>
              <a:rPr lang="ja-JP" altLang="en-US" sz="1800" b="1" i="0" u="none" strike="noStrike" baseline="0" dirty="0">
                <a:solidFill>
                  <a:srgbClr val="000000"/>
                </a:solidFill>
                <a:latin typeface="ＭＳ Ｐ明朝"/>
                <a:ea typeface="ＭＳ Ｐ明朝"/>
              </a:rPr>
              <a:t>二回</a:t>
            </a: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ＭＳ Ｐ明朝"/>
                <a:ea typeface="ＭＳ Ｐ明朝"/>
              </a:rPr>
              <a:t>読みましょう。</a:t>
            </a:r>
            <a:endParaRPr lang="ja-JP" altLang="en-US" dirty="0"/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5337054" y="1124744"/>
            <a:ext cx="2456170" cy="4896544"/>
          </a:xfrm>
          <a:prstGeom prst="rect">
            <a:avLst/>
          </a:prstGeom>
        </p:spPr>
        <p:txBody>
          <a:bodyPr vert="wordArtVertRtl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500"/>
              </a:lnSpc>
              <a:spcBef>
                <a:spcPts val="0"/>
              </a:spcBef>
              <a:defRPr sz="1000"/>
            </a:pP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あさ　おきると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雨が　ふって</a:t>
            </a:r>
            <a:br>
              <a:rPr kumimoji="0" lang="en-US" altLang="ja-JP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いました。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endParaRPr lang="ja-JP" altLang="en-US" sz="1000" dirty="0"/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2121034" y="1268760"/>
            <a:ext cx="3243054" cy="4896544"/>
          </a:xfrm>
          <a:prstGeom prst="rect">
            <a:avLst/>
          </a:prstGeom>
        </p:spPr>
        <p:txBody>
          <a:bodyPr vert="wordArtVertRtl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500"/>
              </a:lnSpc>
              <a:spcBef>
                <a:spcPts val="0"/>
              </a:spcBef>
              <a:defRPr sz="1000"/>
            </a:pP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あじさいの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葉の上に、</a:t>
            </a:r>
            <a:br>
              <a:rPr kumimoji="0" lang="en-US" altLang="ja-JP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カエルが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いっぴき　いました。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endParaRPr lang="ja-JP" altLang="en-US" sz="1000" dirty="0"/>
          </a:p>
        </p:txBody>
      </p:sp>
      <p:pic>
        <p:nvPicPr>
          <p:cNvPr id="1035" name="Picture 11" descr="C:\Users\3good\AppData\Local\Microsoft\Windows\Temporary Internet Files\Content.IE5\9QHGRPP5\MC9003615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2987378" cy="312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390811" y="2466655"/>
            <a:ext cx="2818987" cy="3103378"/>
            <a:chOff x="390811" y="2466655"/>
            <a:chExt cx="2818987" cy="3103378"/>
          </a:xfrm>
        </p:grpSpPr>
        <p:pic>
          <p:nvPicPr>
            <p:cNvPr id="1038" name="Picture 14" descr="C:\Users\3good\AppData\Local\Microsoft\Windows\Temporary Internet Files\Content.IE5\EG4IL3HD\MC900441850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748" y="3919033"/>
              <a:ext cx="1797050" cy="165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0811" y="2466655"/>
              <a:ext cx="1920462" cy="1788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4" name="Picture 10" descr="C:\Users\3good\AppData\Local\Microsoft\Windows\Temporary Internet Files\Content.IE5\9QHGRPP5\MC90032647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8419" y="4942269"/>
            <a:ext cx="2053874" cy="10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928969" y="467526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読む１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51F02F7-499E-4827-E119-1CCC0778C61F}"/>
              </a:ext>
            </a:extLst>
          </p:cNvPr>
          <p:cNvGrpSpPr/>
          <p:nvPr/>
        </p:nvGrpSpPr>
        <p:grpSpPr>
          <a:xfrm>
            <a:off x="8205462" y="5776228"/>
            <a:ext cx="773949" cy="923330"/>
            <a:chOff x="5708520" y="2522078"/>
            <a:chExt cx="773949" cy="923330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9D088DEC-7134-7DE2-76F2-C47D83DABFF9}"/>
                </a:ext>
              </a:extLst>
            </p:cNvPr>
            <p:cNvSpPr/>
            <p:nvPr/>
          </p:nvSpPr>
          <p:spPr>
            <a:xfrm>
              <a:off x="5735355" y="2522078"/>
              <a:ext cx="6832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Ａ</a:t>
              </a:r>
            </a:p>
          </p:txBody>
        </p:sp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C4A09EAE-8F58-32BF-2241-9B75798F3DAC}"/>
                </a:ext>
              </a:extLst>
            </p:cNvPr>
            <p:cNvSpPr/>
            <p:nvPr/>
          </p:nvSpPr>
          <p:spPr>
            <a:xfrm>
              <a:off x="5708520" y="2703990"/>
              <a:ext cx="773949" cy="539436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0363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10"/>
    </mc:Choice>
    <mc:Fallback xmlns="">
      <p:transition spd="slow" advTm="43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75311" y="1484784"/>
            <a:ext cx="3132593" cy="4896544"/>
          </a:xfrm>
        </p:spPr>
        <p:txBody>
          <a:bodyPr vert="wordArtVertRtl">
            <a:normAutofit/>
          </a:bodyPr>
          <a:lstStyle/>
          <a:p>
            <a:pPr lvl="0" algn="l">
              <a:lnSpc>
                <a:spcPts val="3500"/>
              </a:lnSpc>
              <a:spcBef>
                <a:spcPts val="0"/>
              </a:spcBef>
              <a:defRPr sz="1000"/>
            </a:pP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青々とした</a:t>
            </a:r>
            <a:br>
              <a:rPr kumimoji="0" lang="en-US" altLang="ja-JP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そのカエルは</a:t>
            </a:r>
            <a:r>
              <a:rPr kumimoji="0" lang="en-US" altLang="ja-JP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		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br>
              <a:rPr kumimoji="0" lang="en-US" altLang="ja-JP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雨</a:t>
            </a:r>
            <a:r>
              <a:rPr kumimoji="0" lang="ja-JP" altLang="en-US" sz="3600" kern="0" dirty="0" err="1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つぶに</a:t>
            </a: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打たれて、</a:t>
            </a:r>
            <a:br>
              <a:rPr kumimoji="0" lang="en-US" altLang="ja-JP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いました。</a:t>
            </a:r>
            <a:endParaRPr kumimoji="1" lang="ja-JP" altLang="en-US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788024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8291121" y="1124744"/>
            <a:ext cx="643346" cy="4729137"/>
          </a:xfrm>
          <a:prstGeom prst="roundRect">
            <a:avLst>
              <a:gd name="adj" fmla="val 16667"/>
            </a:avLst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vert="wordArtVertRtl" wrap="square" lIns="36576" tIns="0" rIns="36576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800" b="0" i="0" u="none" strike="noStrike" baseline="0">
                <a:solidFill>
                  <a:srgbClr val="000000"/>
                </a:solidFill>
                <a:latin typeface="ＭＳ Ｐ明朝"/>
                <a:ea typeface="ＭＳ Ｐ明朝"/>
              </a:rPr>
              <a:t>　　声に出して、</a:t>
            </a:r>
            <a:r>
              <a:rPr lang="ja-JP" altLang="en-US" sz="1800" b="1" i="0" u="none" strike="noStrike" baseline="0">
                <a:solidFill>
                  <a:srgbClr val="000000"/>
                </a:solidFill>
                <a:latin typeface="ＭＳ Ｐ明朝"/>
                <a:ea typeface="ＭＳ Ｐ明朝"/>
              </a:rPr>
              <a:t>二回</a:t>
            </a:r>
            <a:r>
              <a:rPr lang="ja-JP" altLang="en-US" sz="1800" b="0" i="0" u="none" strike="noStrike" baseline="0">
                <a:solidFill>
                  <a:srgbClr val="000000"/>
                </a:solidFill>
                <a:latin typeface="ＭＳ Ｐ明朝"/>
                <a:ea typeface="ＭＳ Ｐ明朝"/>
              </a:rPr>
              <a:t>読みましょう。</a:t>
            </a:r>
            <a:endParaRPr lang="ja-JP" altLang="en-US"/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3203848" y="1564278"/>
            <a:ext cx="391885" cy="124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Rtl" wrap="square" lIns="0" tIns="0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800" b="0" i="0" u="none" strike="noStrike" baseline="0">
                <a:solidFill>
                  <a:srgbClr val="000000"/>
                </a:solidFill>
                <a:latin typeface="ＭＳ Ｐ明朝"/>
                <a:ea typeface="ＭＳ Ｐ明朝"/>
              </a:rPr>
              <a:t>あおあお</a:t>
            </a:r>
            <a:endParaRPr lang="ja-JP" altLang="en-US"/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1907704" y="1564278"/>
            <a:ext cx="384266" cy="71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Rtl" wrap="square" lIns="0" tIns="0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ＭＳ Ｐ明朝"/>
                <a:ea typeface="ＭＳ Ｐ明朝"/>
              </a:rPr>
              <a:t>あま</a:t>
            </a:r>
            <a:endParaRPr lang="ja-JP" altLang="en-US" dirty="0"/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1835696" y="3861048"/>
            <a:ext cx="38426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Rtl" wrap="square" lIns="0" tIns="0" rIns="36576" bIns="0" anchor="t" upright="1"/>
          <a:lstStyle>
            <a:defPPr>
              <a:defRPr lang="ja-JP"/>
            </a:defPPr>
            <a:lvl1pPr indent="0">
              <a:defRPr b="0" i="0" u="none" strike="noStrike" baseline="0">
                <a:solidFill>
                  <a:srgbClr val="000000"/>
                </a:solidFill>
                <a:latin typeface="ＭＳ Ｐ明朝"/>
                <a:ea typeface="ＭＳ Ｐ明朝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ja-JP" altLang="en-US" dirty="0"/>
              <a:t>う</a:t>
            </a:r>
          </a:p>
        </p:txBody>
      </p:sp>
      <p:pic>
        <p:nvPicPr>
          <p:cNvPr id="1035" name="Picture 11" descr="C:\Users\3good\AppData\Local\Microsoft\Windows\Temporary Internet Files\Content.IE5\9QHGRPP5\MC900361508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42"/>
          <a:stretch/>
        </p:blipFill>
        <p:spPr bwMode="auto">
          <a:xfrm>
            <a:off x="3247333" y="2447408"/>
            <a:ext cx="4597660" cy="228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2886526" y="4438774"/>
            <a:ext cx="3289907" cy="2064077"/>
            <a:chOff x="2886526" y="4438774"/>
            <a:chExt cx="3289907" cy="2064077"/>
          </a:xfrm>
        </p:grpSpPr>
        <p:pic>
          <p:nvPicPr>
            <p:cNvPr id="1038" name="Picture 14" descr="C:\Users\3good\AppData\Local\Microsoft\Windows\Temporary Internet Files\Content.IE5\EG4IL3HD\MC900441850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526" y="4438774"/>
              <a:ext cx="2246668" cy="206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:\Users\3good\AppData\Local\Microsoft\Windows\Temporary Internet Files\Content.IE5\9QHGRPP5\MC900326474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82906" y="4753769"/>
              <a:ext cx="2393527" cy="1271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44" y="3184812"/>
            <a:ext cx="45783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928969" y="467526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読む１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ED4BEA9-713E-E70F-1262-78A4C72D7C6A}"/>
              </a:ext>
            </a:extLst>
          </p:cNvPr>
          <p:cNvGrpSpPr/>
          <p:nvPr/>
        </p:nvGrpSpPr>
        <p:grpSpPr>
          <a:xfrm>
            <a:off x="8205462" y="5776228"/>
            <a:ext cx="773949" cy="923330"/>
            <a:chOff x="5708520" y="2522078"/>
            <a:chExt cx="773949" cy="923330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D9603AC7-7FEC-99AE-8421-0D0B5DAE5C1A}"/>
                </a:ext>
              </a:extLst>
            </p:cNvPr>
            <p:cNvSpPr/>
            <p:nvPr/>
          </p:nvSpPr>
          <p:spPr>
            <a:xfrm>
              <a:off x="5735355" y="2522078"/>
              <a:ext cx="6832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Ａ</a:t>
              </a:r>
            </a:p>
          </p:txBody>
        </p:sp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C4CF6EFD-2815-300D-5FA7-AC4FCE0D314C}"/>
                </a:ext>
              </a:extLst>
            </p:cNvPr>
            <p:cNvSpPr/>
            <p:nvPr/>
          </p:nvSpPr>
          <p:spPr>
            <a:xfrm>
              <a:off x="5708520" y="2703990"/>
              <a:ext cx="773949" cy="539436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0363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79"/>
    </mc:Choice>
    <mc:Fallback xmlns="">
      <p:transition spd="slow" advTm="27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3good\AppData\Local\Microsoft\Windows\Temporary Internet Files\Content.IE5\EG4IL3HD\MC900441850[1].wmf"/>
          <p:cNvPicPr>
            <a:picLocks noChangeAspect="1" noChangeArrowheads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91" y="4705588"/>
            <a:ext cx="179705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75311" y="1484784"/>
            <a:ext cx="3132593" cy="4896544"/>
          </a:xfrm>
        </p:spPr>
        <p:txBody>
          <a:bodyPr vert="wordArtVertRtl">
            <a:normAutofit/>
          </a:bodyPr>
          <a:lstStyle/>
          <a:p>
            <a:pPr lvl="0" algn="l">
              <a:lnSpc>
                <a:spcPts val="3500"/>
              </a:lnSpc>
              <a:spcBef>
                <a:spcPts val="0"/>
              </a:spcBef>
              <a:defRPr sz="1000"/>
            </a:pP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青々とした</a:t>
            </a:r>
            <a:br>
              <a:rPr kumimoji="0" lang="en-US" altLang="ja-JP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そのカエルは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br>
              <a:rPr kumimoji="0" lang="en-US" altLang="ja-JP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雨</a:t>
            </a:r>
            <a:r>
              <a:rPr kumimoji="0" lang="ja-JP" altLang="en-US" sz="3600" kern="0" dirty="0" err="1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つぶに</a:t>
            </a: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打たれて、</a:t>
            </a:r>
            <a:br>
              <a:rPr kumimoji="0" lang="en-US" altLang="ja-JP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いました。</a:t>
            </a:r>
            <a:endParaRPr kumimoji="1" lang="ja-JP" altLang="en-US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788024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8100392" y="1124745"/>
            <a:ext cx="834075" cy="5029994"/>
          </a:xfrm>
          <a:prstGeom prst="roundRect">
            <a:avLst>
              <a:gd name="adj" fmla="val 16667"/>
            </a:avLst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vert="wordArtVertRtl" wrap="square" lIns="36576" tIns="0" rIns="36576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ＭＳ Ｐ明朝"/>
                <a:ea typeface="ＭＳ Ｐ明朝"/>
              </a:rPr>
              <a:t>絵を覚えながら、もう一度読みましょう。</a:t>
            </a:r>
            <a:endParaRPr lang="ja-JP" altLang="en-US" dirty="0"/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5337054" y="1124744"/>
            <a:ext cx="2456170" cy="4896544"/>
          </a:xfrm>
          <a:prstGeom prst="rect">
            <a:avLst/>
          </a:prstGeom>
        </p:spPr>
        <p:txBody>
          <a:bodyPr vert="wordArtVertRtl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500"/>
              </a:lnSpc>
              <a:spcBef>
                <a:spcPts val="0"/>
              </a:spcBef>
              <a:defRPr sz="1000"/>
            </a:pP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あさ　おきると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雨が　ふって</a:t>
            </a:r>
            <a:br>
              <a:rPr kumimoji="0" lang="en-US" altLang="ja-JP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いました。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endParaRPr lang="ja-JP" altLang="en-US" sz="1000" dirty="0"/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3203848" y="1564278"/>
            <a:ext cx="391885" cy="124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Rtl" wrap="square" lIns="0" tIns="0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800" b="0" i="0" u="none" strike="noStrike" baseline="0">
                <a:solidFill>
                  <a:srgbClr val="000000"/>
                </a:solidFill>
                <a:latin typeface="ＭＳ Ｐ明朝"/>
                <a:ea typeface="ＭＳ Ｐ明朝"/>
              </a:rPr>
              <a:t>あおあお</a:t>
            </a:r>
            <a:endParaRPr lang="ja-JP" altLang="en-US"/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1907704" y="1564278"/>
            <a:ext cx="384266" cy="71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Rtl" wrap="square" lIns="0" tIns="0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ＭＳ Ｐ明朝"/>
                <a:ea typeface="ＭＳ Ｐ明朝"/>
              </a:rPr>
              <a:t>あま</a:t>
            </a:r>
            <a:endParaRPr lang="ja-JP" altLang="en-US" dirty="0"/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1835696" y="3861048"/>
            <a:ext cx="38426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Rtl" wrap="square" lIns="0" tIns="0" rIns="36576" bIns="0" anchor="t" upright="1"/>
          <a:lstStyle>
            <a:defPPr>
              <a:defRPr lang="ja-JP"/>
            </a:defPPr>
            <a:lvl1pPr indent="0">
              <a:defRPr b="0" i="0" u="none" strike="noStrike" baseline="0">
                <a:solidFill>
                  <a:srgbClr val="000000"/>
                </a:solidFill>
                <a:latin typeface="ＭＳ Ｐ明朝"/>
                <a:ea typeface="ＭＳ Ｐ明朝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ja-JP" altLang="en-US" dirty="0"/>
              <a:t>う</a:t>
            </a:r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2841114" y="1412776"/>
            <a:ext cx="3243054" cy="4896544"/>
          </a:xfrm>
          <a:prstGeom prst="rect">
            <a:avLst/>
          </a:prstGeom>
        </p:spPr>
        <p:txBody>
          <a:bodyPr vert="wordArtVertRtl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500"/>
              </a:lnSpc>
              <a:spcBef>
                <a:spcPts val="0"/>
              </a:spcBef>
              <a:defRPr sz="1000"/>
            </a:pP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あじさいの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葉の上に、</a:t>
            </a:r>
            <a:br>
              <a:rPr kumimoji="0" lang="en-US" altLang="ja-JP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カエルが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  <a:t>いっぴき　いました。</a:t>
            </a:r>
            <a:br>
              <a:rPr kumimoji="0" lang="ja-JP" altLang="en-US" sz="3600" kern="0" dirty="0">
                <a:solidFill>
                  <a:srgbClr val="000000"/>
                </a:solidFill>
                <a:latin typeface="ＭＳ Ｐ明朝"/>
                <a:ea typeface="ＭＳ Ｐ明朝"/>
                <a:cs typeface="+mn-cs"/>
              </a:rPr>
            </a:br>
            <a:endParaRPr lang="ja-JP" altLang="en-US" sz="1000" dirty="0"/>
          </a:p>
        </p:txBody>
      </p:sp>
      <p:pic>
        <p:nvPicPr>
          <p:cNvPr id="1035" name="Picture 11" descr="C:\Users\3good\AppData\Local\Microsoft\Windows\Temporary Internet Files\Content.IE5\9QHGRPP5\MC9003615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154" y="3861048"/>
            <a:ext cx="1766621" cy="18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3good\AppData\Local\Microsoft\Windows\Temporary Internet Files\Content.IE5\9QHGRPP5\MC9003264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5656118"/>
            <a:ext cx="1500949" cy="79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928969" y="467526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読む１</a:t>
            </a:r>
          </a:p>
        </p:txBody>
      </p:sp>
    </p:spTree>
    <p:extLst>
      <p:ext uri="{BB962C8B-B14F-4D97-AF65-F5344CB8AC3E}">
        <p14:creationId xmlns:p14="http://schemas.microsoft.com/office/powerpoint/2010/main" val="376382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56"/>
    </mc:Choice>
    <mc:Fallback xmlns="">
      <p:transition spd="slow" advTm="3195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20501" y="5373216"/>
            <a:ext cx="5648672" cy="1143000"/>
          </a:xfrm>
        </p:spPr>
        <p:txBody>
          <a:bodyPr/>
          <a:lstStyle/>
          <a:p>
            <a:r>
              <a:rPr kumimoji="1" lang="ja-JP" altLang="en-US" dirty="0"/>
              <a:t>あじさい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702" y="2204864"/>
            <a:ext cx="287190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70" y="1844824"/>
            <a:ext cx="18161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70" y="3579565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235" y="1810668"/>
            <a:ext cx="116522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395090" y="3348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この花の名前は？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829ECBE-747D-4B9A-99A8-4A11451DBBAE}"/>
              </a:ext>
            </a:extLst>
          </p:cNvPr>
          <p:cNvGrpSpPr/>
          <p:nvPr/>
        </p:nvGrpSpPr>
        <p:grpSpPr>
          <a:xfrm>
            <a:off x="8205462" y="5776228"/>
            <a:ext cx="773949" cy="923330"/>
            <a:chOff x="5708520" y="2522078"/>
            <a:chExt cx="773949" cy="923330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DF3084E0-75A3-A8A1-DD2B-E0B5AD177A2A}"/>
                </a:ext>
              </a:extLst>
            </p:cNvPr>
            <p:cNvSpPr/>
            <p:nvPr/>
          </p:nvSpPr>
          <p:spPr>
            <a:xfrm>
              <a:off x="5735355" y="2522078"/>
              <a:ext cx="6832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Ａ</a:t>
              </a:r>
            </a:p>
          </p:txBody>
        </p:sp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3A78665F-4554-0294-CD34-E1AA61B34345}"/>
                </a:ext>
              </a:extLst>
            </p:cNvPr>
            <p:cNvSpPr/>
            <p:nvPr/>
          </p:nvSpPr>
          <p:spPr>
            <a:xfrm>
              <a:off x="5708520" y="2703990"/>
              <a:ext cx="773949" cy="539436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4004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06"/>
    </mc:Choice>
    <mc:Fallback xmlns="">
      <p:transition spd="slow" advTm="21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でてきたカエルは どれでしょう？</a:t>
            </a:r>
          </a:p>
        </p:txBody>
      </p:sp>
      <p:pic>
        <p:nvPicPr>
          <p:cNvPr id="5122" name="Picture 2" descr="C:\Users\3good\AppData\Local\Microsoft\Windows\Temporary Internet Files\Content.IE5\MM4QRMLZ\MC900356163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22382"/>
            <a:ext cx="1820570" cy="11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3good\AppData\Local\Microsoft\Windows\Temporary Internet Files\Content.IE5\9QHGRPP5\MC900326474[2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232" y="4780955"/>
            <a:ext cx="1864462" cy="99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3good\AppData\Local\Microsoft\Windows\Temporary Internet Files\Content.IE5\9Q1EMTOE\MC90039145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62" y="1628089"/>
            <a:ext cx="1818742" cy="120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3good\AppData\Local\Microsoft\Windows\Temporary Internet Files\Content.IE5\9QHGRPP5\MC90033798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21" y="3602951"/>
            <a:ext cx="1848917" cy="152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3good\AppData\Local\Microsoft\Windows\Temporary Internet Files\Content.IE5\9Q1EMTOE\MC90008405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76" y="4431932"/>
            <a:ext cx="1399690" cy="13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3good\AppData\Local\Microsoft\Windows\Temporary Internet Files\Content.IE5\EG4IL3HD\MC90040462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1736902"/>
            <a:ext cx="1269550" cy="147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3good\AppData\Local\Microsoft\Windows\Temporary Internet Files\Content.IE5\MM4QRMLZ\MC90032958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08276"/>
            <a:ext cx="1807675" cy="171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ドーナツ 3"/>
          <p:cNvSpPr/>
          <p:nvPr/>
        </p:nvSpPr>
        <p:spPr>
          <a:xfrm>
            <a:off x="4139952" y="4221088"/>
            <a:ext cx="2363952" cy="2160240"/>
          </a:xfrm>
          <a:prstGeom prst="donut">
            <a:avLst>
              <a:gd name="adj" fmla="val 1093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kumimoji="1" lang="ja-JP" alt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540A32A-BB48-897F-AB1D-0C6E9A353DDD}"/>
              </a:ext>
            </a:extLst>
          </p:cNvPr>
          <p:cNvGrpSpPr/>
          <p:nvPr/>
        </p:nvGrpSpPr>
        <p:grpSpPr>
          <a:xfrm>
            <a:off x="8205462" y="5776228"/>
            <a:ext cx="773949" cy="923330"/>
            <a:chOff x="5708520" y="2522078"/>
            <a:chExt cx="773949" cy="923330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C63F5126-04D7-A38A-5FF6-FC713C0E52BE}"/>
                </a:ext>
              </a:extLst>
            </p:cNvPr>
            <p:cNvSpPr/>
            <p:nvPr/>
          </p:nvSpPr>
          <p:spPr>
            <a:xfrm>
              <a:off x="5735355" y="2522078"/>
              <a:ext cx="6832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Ａ</a:t>
              </a:r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684CC99E-0689-1EA5-8C3D-414124EED6EB}"/>
                </a:ext>
              </a:extLst>
            </p:cNvPr>
            <p:cNvSpPr/>
            <p:nvPr/>
          </p:nvSpPr>
          <p:spPr>
            <a:xfrm>
              <a:off x="5708520" y="2703990"/>
              <a:ext cx="773949" cy="539436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2409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55"/>
    </mc:Choice>
    <mc:Fallback xmlns="">
      <p:transition spd="slow" advTm="28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788024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8291121" y="1124744"/>
            <a:ext cx="643346" cy="4449502"/>
          </a:xfrm>
          <a:prstGeom prst="roundRect">
            <a:avLst>
              <a:gd name="adj" fmla="val 16667"/>
            </a:avLst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vert="wordArtVertRtl" wrap="square" lIns="36576" tIns="0" rIns="36576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ＭＳ Ｐ明朝"/>
                <a:ea typeface="ＭＳ Ｐ明朝"/>
              </a:rPr>
              <a:t>絵を見ながら、</a:t>
            </a:r>
            <a:endParaRPr lang="en-US" altLang="ja-JP" sz="1800" b="0" i="0" u="none" strike="noStrike" baseline="0" dirty="0">
              <a:solidFill>
                <a:srgbClr val="000000"/>
              </a:solidFill>
              <a:latin typeface="ＭＳ Ｐ明朝"/>
              <a:ea typeface="ＭＳ Ｐ明朝"/>
            </a:endParaRPr>
          </a:p>
          <a:p>
            <a:pPr algn="l" rtl="0">
              <a:defRPr sz="1000"/>
            </a:pPr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ＭＳ Ｐ明朝"/>
                <a:ea typeface="ＭＳ Ｐ明朝"/>
              </a:rPr>
              <a:t>覚えている内容を話しましょう。</a:t>
            </a:r>
            <a:endParaRPr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886526" y="4438774"/>
            <a:ext cx="3289907" cy="2064077"/>
            <a:chOff x="2886526" y="4438774"/>
            <a:chExt cx="3289907" cy="2064077"/>
          </a:xfrm>
        </p:grpSpPr>
        <p:pic>
          <p:nvPicPr>
            <p:cNvPr id="1038" name="Picture 14" descr="C:\Users\3good\AppData\Local\Microsoft\Windows\Temporary Internet Files\Content.IE5\EG4IL3HD\MC900441850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526" y="4438774"/>
              <a:ext cx="2246668" cy="206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:\Users\3good\AppData\Local\Microsoft\Windows\Temporary Internet Files\Content.IE5\9QHGRPP5\MC900326474[1].wmf"/>
            <p:cNvPicPr>
              <a:picLocks noChangeAspect="1" noChangeArrowheads="1"/>
            </p:cNvPicPr>
            <p:nvPr/>
          </p:nvPicPr>
          <p:blipFill>
            <a:blip r:embed="rId4" cstate="print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82906" y="4753769"/>
              <a:ext cx="2393527" cy="1271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グループ化 4"/>
          <p:cNvGrpSpPr/>
          <p:nvPr/>
        </p:nvGrpSpPr>
        <p:grpSpPr>
          <a:xfrm>
            <a:off x="3247333" y="2447408"/>
            <a:ext cx="5883361" cy="3023404"/>
            <a:chOff x="3247333" y="2447408"/>
            <a:chExt cx="5883361" cy="3023404"/>
          </a:xfrm>
        </p:grpSpPr>
        <p:pic>
          <p:nvPicPr>
            <p:cNvPr id="1035" name="Picture 11" descr="C:\Users\3good\AppData\Local\Microsoft\Windows\Temporary Internet Files\Content.IE5\9QHGRPP5\MC900361508[1].wm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942"/>
            <a:stretch/>
          </p:blipFill>
          <p:spPr bwMode="auto">
            <a:xfrm>
              <a:off x="3247333" y="2447408"/>
              <a:ext cx="4597660" cy="2282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344" y="3184812"/>
              <a:ext cx="457835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928969" y="467526"/>
            <a:ext cx="810824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読む１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98" y="1124744"/>
            <a:ext cx="2987675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2297"/>
            <a:ext cx="2736304" cy="386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96872D9-348F-455F-74C2-341D2CF2AA71}"/>
              </a:ext>
            </a:extLst>
          </p:cNvPr>
          <p:cNvGrpSpPr/>
          <p:nvPr/>
        </p:nvGrpSpPr>
        <p:grpSpPr>
          <a:xfrm>
            <a:off x="8205462" y="5776228"/>
            <a:ext cx="773949" cy="923330"/>
            <a:chOff x="5708520" y="2522078"/>
            <a:chExt cx="773949" cy="923330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8CB54633-0CBB-B03B-7845-9CF4CAEDFB07}"/>
                </a:ext>
              </a:extLst>
            </p:cNvPr>
            <p:cNvSpPr/>
            <p:nvPr/>
          </p:nvSpPr>
          <p:spPr>
            <a:xfrm>
              <a:off x="5735355" y="2522078"/>
              <a:ext cx="6832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5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Ａ</a:t>
              </a:r>
            </a:p>
          </p:txBody>
        </p:sp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FFAF0F5D-F111-1344-0E40-FFDA12E27708}"/>
                </a:ext>
              </a:extLst>
            </p:cNvPr>
            <p:cNvSpPr/>
            <p:nvPr/>
          </p:nvSpPr>
          <p:spPr>
            <a:xfrm>
              <a:off x="5708520" y="2703990"/>
              <a:ext cx="773949" cy="539436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7228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30"/>
    </mc:Choice>
    <mc:Fallback xmlns="">
      <p:transition spd="slow" advTm="59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4.8|11.6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2.7|1.4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4.2|4.5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Microsoft Office PowerPoint</Application>
  <PresentationFormat>画面に合わせる (4:3)</PresentationFormat>
  <Paragraphs>132</Paragraphs>
  <Slides>14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ＭＳ Ｐゴシック</vt:lpstr>
      <vt:lpstr>ＭＳ Ｐ明朝</vt:lpstr>
      <vt:lpstr>Arial</vt:lpstr>
      <vt:lpstr>Calibri</vt:lpstr>
      <vt:lpstr>Office ​​テーマ</vt:lpstr>
      <vt:lpstr>PowerPoint プレゼンテーション</vt:lpstr>
      <vt:lpstr>≪らくしゅう式 機能訓練のポイント≫</vt:lpstr>
      <vt:lpstr>青々とした そのカエルは  雨つぶに打たれて、 いました。</vt:lpstr>
      <vt:lpstr>PowerPoint プレゼンテーション</vt:lpstr>
      <vt:lpstr>青々とした そのカエルは    雨つぶに打たれて、 いました。</vt:lpstr>
      <vt:lpstr>青々とした そのカエルは  雨つぶに打たれて、 いました。</vt:lpstr>
      <vt:lpstr>あじさい</vt:lpstr>
      <vt:lpstr>でてきたカエルは どれでしょう？</vt:lpstr>
      <vt:lpstr>PowerPoint プレゼンテーション</vt:lpstr>
      <vt:lpstr>青々とした そのカエルは  雨つぶに打たれて、 いました。</vt:lpstr>
      <vt:lpstr>青々とした そのカエルは  雨つぶに打たれて、 いました。</vt:lpstr>
      <vt:lpstr>音読して脳を活性化しました。 記憶力とワーキングメモリ、 そしてイメージ記憶を鍛えました。 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2023-06-29T05:39:08Z</dcterms:created>
  <dcterms:modified xsi:type="dcterms:W3CDTF">2023-06-29T05:41:07Z</dcterms:modified>
</cp:coreProperties>
</file>