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66" r:id="rId4"/>
    <p:sldId id="258" r:id="rId5"/>
    <p:sldId id="267" r:id="rId6"/>
    <p:sldId id="259" r:id="rId7"/>
    <p:sldId id="268" r:id="rId8"/>
    <p:sldId id="260" r:id="rId9"/>
    <p:sldId id="269" r:id="rId10"/>
    <p:sldId id="261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65" r:id="rId21"/>
    <p:sldId id="276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9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37F9954-BF02-B3C0-2DE4-7C0B7F0F2D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-1" y="0"/>
            <a:ext cx="4509121" cy="4587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dirty="0"/>
              <a:t>らくしゅう式機能訓練</a:t>
            </a:r>
            <a:endParaRPr kumimoji="1" lang="en-US" altLang="ja-JP" dirty="0"/>
          </a:p>
          <a:p>
            <a:r>
              <a:rPr kumimoji="1" lang="ja-JP" altLang="en-US" dirty="0"/>
              <a:t>脳活性化プラス　ＰＤＦファイル（集団レク</a:t>
            </a:r>
            <a:r>
              <a:rPr kumimoji="1" lang="en-US" altLang="ja-JP" dirty="0"/>
              <a:t>/</a:t>
            </a:r>
            <a:r>
              <a:rPr kumimoji="1" lang="ja-JP" altLang="en-US" dirty="0"/>
              <a:t>活脳介護レク）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F1A6245-1C84-3DB8-DCE8-3E3EEFBBEB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C4AEA0-6A78-738C-D68E-C5E88A64C7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70F3D-2373-4DBA-A6DF-E7DB14F20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17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31C-AC04-4DEB-A99B-55DEB88C18F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D3BE-7173-4C05-9DAF-D5484441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61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31C-AC04-4DEB-A99B-55DEB88C18F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D3BE-7173-4C05-9DAF-D5484441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86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31C-AC04-4DEB-A99B-55DEB88C18F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D3BE-7173-4C05-9DAF-D5484441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07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31C-AC04-4DEB-A99B-55DEB88C18F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D3BE-7173-4C05-9DAF-D5484441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38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31C-AC04-4DEB-A99B-55DEB88C18F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D3BE-7173-4C05-9DAF-D5484441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06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31C-AC04-4DEB-A99B-55DEB88C18F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D3BE-7173-4C05-9DAF-D5484441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7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31C-AC04-4DEB-A99B-55DEB88C18F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D3BE-7173-4C05-9DAF-D5484441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26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31C-AC04-4DEB-A99B-55DEB88C18F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D3BE-7173-4C05-9DAF-D5484441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16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31C-AC04-4DEB-A99B-55DEB88C18F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D3BE-7173-4C05-9DAF-D5484441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59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31C-AC04-4DEB-A99B-55DEB88C18F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D3BE-7173-4C05-9DAF-D5484441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65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231C-AC04-4DEB-A99B-55DEB88C18F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D3BE-7173-4C05-9DAF-D5484441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2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E231C-AC04-4DEB-A99B-55DEB88C18F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1D3BE-7173-4C05-9DAF-D54844419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80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863657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鏡に映すと</a:t>
            </a:r>
            <a:br>
              <a:rPr kumimoji="1" lang="en-US" altLang="ja-JP" sz="3600" dirty="0"/>
            </a:br>
            <a:r>
              <a:rPr kumimoji="1" lang="ja-JP" altLang="en-US" sz="3600" dirty="0"/>
              <a:t>どんな言葉があらわれる？　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536961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002060"/>
                </a:solidFill>
              </a:rPr>
              <a:t>かがみ文字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C00000"/>
                </a:solidFill>
              </a:rPr>
              <a:t>らくしゅう式 機能訓練</a:t>
            </a:r>
            <a:r>
              <a:rPr lang="en-US" altLang="ja-JP" dirty="0">
                <a:solidFill>
                  <a:srgbClr val="C00000"/>
                </a:solidFill>
              </a:rPr>
              <a:t>®</a:t>
            </a:r>
            <a:endParaRPr lang="ja-JP" altLang="en-US" dirty="0">
              <a:solidFill>
                <a:srgbClr val="C00000"/>
              </a:solidFill>
            </a:endParaRPr>
          </a:p>
        </p:txBody>
      </p:sp>
      <p:sp>
        <p:nvSpPr>
          <p:cNvPr id="6" name="AutoShape 13" descr="紙ふぶき (小)"/>
          <p:cNvSpPr>
            <a:spLocks noChangeArrowheads="1"/>
          </p:cNvSpPr>
          <p:nvPr/>
        </p:nvSpPr>
        <p:spPr bwMode="auto">
          <a:xfrm>
            <a:off x="1043608" y="1524318"/>
            <a:ext cx="4248472" cy="425904"/>
          </a:xfrm>
          <a:prstGeom prst="roundRect">
            <a:avLst>
              <a:gd name="adj" fmla="val 16667"/>
            </a:avLst>
          </a:prstGeom>
          <a:pattFill prst="smConfetti">
            <a:fgClr>
              <a:srgbClr xmlns:mc="http://schemas.openxmlformats.org/markup-compatibility/2006" xmlns:a14="http://schemas.microsoft.com/office/drawing/2010/main" val="C0C0C0" mc:Ignorable="a14" a14:legacySpreadsheetColorIndex="22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round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280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らく　重点脳力を鍛える　</a:t>
            </a:r>
            <a:endParaRPr lang="ja-JP" altLang="en-US" sz="2800" dirty="0"/>
          </a:p>
        </p:txBody>
      </p:sp>
      <p:pic>
        <p:nvPicPr>
          <p:cNvPr id="9" name="図 8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B20BA7F3-F06D-BDA7-F733-B6BF674C969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80312" y="5151565"/>
            <a:ext cx="1568651" cy="150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92211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/>
              <a:t>④なんと読むかな？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17E1627E-ABC0-5831-FB6D-39E878844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5157192"/>
            <a:ext cx="5612308" cy="1241001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18288" rIns="36576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8800" spc="-300" dirty="0">
                <a:latin typeface="AR楷書体M" panose="020B0609010101010101" pitchFamily="49" charset="-128"/>
                <a:ea typeface="AR楷書体M" panose="020B0609010101010101" pitchFamily="49" charset="-128"/>
              </a:rPr>
              <a:t>びよういん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BB7C2AA-4CA5-7186-F81B-006DFB8D4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788774" y="1412776"/>
            <a:ext cx="10559317" cy="4535832"/>
          </a:xfrm>
          <a:prstGeom prst="rect">
            <a:avLst/>
          </a:prstGeom>
        </p:spPr>
      </p:pic>
      <p:sp>
        <p:nvSpPr>
          <p:cNvPr id="6" name="矢印: 左 5">
            <a:extLst>
              <a:ext uri="{FF2B5EF4-FFF2-40B4-BE49-F238E27FC236}">
                <a16:creationId xmlns:a16="http://schemas.microsoft.com/office/drawing/2014/main" id="{094678D3-5209-E42C-21E2-E86AA57F58E4}"/>
              </a:ext>
            </a:extLst>
          </p:cNvPr>
          <p:cNvSpPr/>
          <p:nvPr/>
        </p:nvSpPr>
        <p:spPr>
          <a:xfrm>
            <a:off x="6439891" y="1155518"/>
            <a:ext cx="1944216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13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340768" y="-17140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かがみ文字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002060"/>
                </a:solidFill>
              </a:rPr>
              <a:t>つぎへいきます</a:t>
            </a:r>
          </a:p>
        </p:txBody>
      </p:sp>
      <p:pic>
        <p:nvPicPr>
          <p:cNvPr id="8" name="図 7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98C105AA-325D-3D16-AF1E-C9F72BC8C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97" y="5373216"/>
            <a:ext cx="1371600" cy="118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81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92211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/>
              <a:t>④なんと読むかな？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17E1627E-ABC0-5831-FB6D-39E878844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5157192"/>
            <a:ext cx="5612308" cy="1241001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18288" rIns="36576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8800" spc="-300" dirty="0">
                <a:latin typeface="AR楷書体M" panose="020B0609010101010101" pitchFamily="49" charset="-128"/>
                <a:ea typeface="AR楷書体M" panose="020B0609010101010101" pitchFamily="49" charset="-128"/>
              </a:rPr>
              <a:t>ひまわり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D64DF59-7341-78F0-E78C-E8EA293CB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44042" y="1293684"/>
            <a:ext cx="9232084" cy="4484008"/>
          </a:xfrm>
          <a:prstGeom prst="rect">
            <a:avLst/>
          </a:prstGeom>
        </p:spPr>
      </p:pic>
      <p:sp>
        <p:nvSpPr>
          <p:cNvPr id="6" name="矢印: 左 5">
            <a:extLst>
              <a:ext uri="{FF2B5EF4-FFF2-40B4-BE49-F238E27FC236}">
                <a16:creationId xmlns:a16="http://schemas.microsoft.com/office/drawing/2014/main" id="{09487B6E-5967-1AE7-DE18-54E3762CB772}"/>
              </a:ext>
            </a:extLst>
          </p:cNvPr>
          <p:cNvSpPr/>
          <p:nvPr/>
        </p:nvSpPr>
        <p:spPr>
          <a:xfrm>
            <a:off x="6439891" y="1155518"/>
            <a:ext cx="1944216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2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340768" y="-17140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かがみ文字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002060"/>
                </a:solidFill>
              </a:rPr>
              <a:t>つぎへいきます</a:t>
            </a:r>
          </a:p>
        </p:txBody>
      </p:sp>
      <p:pic>
        <p:nvPicPr>
          <p:cNvPr id="8" name="図 7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98C105AA-325D-3D16-AF1E-C9F72BC8C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97" y="5373216"/>
            <a:ext cx="1371600" cy="118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8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92211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/>
              <a:t>④なんと読むかな？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17E1627E-ABC0-5831-FB6D-39E878844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5157192"/>
            <a:ext cx="5612308" cy="1241001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18288" rIns="36576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8800" spc="-300" dirty="0">
                <a:latin typeface="AR楷書体M" panose="020B0609010101010101" pitchFamily="49" charset="-128"/>
                <a:ea typeface="AR楷書体M" panose="020B0609010101010101" pitchFamily="49" charset="-128"/>
              </a:rPr>
              <a:t>やきにく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AB97193-06A0-47D0-4589-42031EAC8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1484784"/>
            <a:ext cx="9150876" cy="4608512"/>
          </a:xfrm>
          <a:prstGeom prst="rect">
            <a:avLst/>
          </a:prstGeom>
        </p:spPr>
      </p:pic>
      <p:sp>
        <p:nvSpPr>
          <p:cNvPr id="6" name="矢印: 左 5">
            <a:extLst>
              <a:ext uri="{FF2B5EF4-FFF2-40B4-BE49-F238E27FC236}">
                <a16:creationId xmlns:a16="http://schemas.microsoft.com/office/drawing/2014/main" id="{FFDD54F1-A2DB-746D-5529-215031348D68}"/>
              </a:ext>
            </a:extLst>
          </p:cNvPr>
          <p:cNvSpPr/>
          <p:nvPr/>
        </p:nvSpPr>
        <p:spPr>
          <a:xfrm>
            <a:off x="6439891" y="1155518"/>
            <a:ext cx="1944216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43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340768" y="-17140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かがみ文字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002060"/>
                </a:solidFill>
              </a:rPr>
              <a:t>つぎへいきます</a:t>
            </a:r>
          </a:p>
        </p:txBody>
      </p:sp>
      <p:pic>
        <p:nvPicPr>
          <p:cNvPr id="8" name="図 7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98C105AA-325D-3D16-AF1E-C9F72BC8C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97" y="5373216"/>
            <a:ext cx="1371600" cy="1182757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11F8ADA1-3869-8F0E-58E7-CF083103C107}"/>
              </a:ext>
            </a:extLst>
          </p:cNvPr>
          <p:cNvSpPr txBox="1">
            <a:spLocks/>
          </p:cNvSpPr>
          <p:nvPr/>
        </p:nvSpPr>
        <p:spPr>
          <a:xfrm>
            <a:off x="1518566" y="35702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５文字にトライ</a:t>
            </a:r>
          </a:p>
        </p:txBody>
      </p:sp>
    </p:spTree>
    <p:extLst>
      <p:ext uri="{BB962C8B-B14F-4D97-AF65-F5344CB8AC3E}">
        <p14:creationId xmlns:p14="http://schemas.microsoft.com/office/powerpoint/2010/main" val="542315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92211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/>
              <a:t>④なんと読むかな？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17E1627E-ABC0-5831-FB6D-39E878844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5157192"/>
            <a:ext cx="5612308" cy="1241001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18288" rIns="36576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8800" spc="-300" dirty="0">
                <a:latin typeface="AR楷書体M" panose="020B0609010101010101" pitchFamily="49" charset="-128"/>
                <a:ea typeface="AR楷書体M" panose="020B0609010101010101" pitchFamily="49" charset="-128"/>
              </a:rPr>
              <a:t>はしござけ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0BFEB4E-044E-04B4-6042-D49BFCAEC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559595" y="1412776"/>
            <a:ext cx="10316171" cy="4536504"/>
          </a:xfrm>
          <a:prstGeom prst="rect">
            <a:avLst/>
          </a:prstGeom>
        </p:spPr>
      </p:pic>
      <p:sp>
        <p:nvSpPr>
          <p:cNvPr id="7" name="矢印: 左 6">
            <a:extLst>
              <a:ext uri="{FF2B5EF4-FFF2-40B4-BE49-F238E27FC236}">
                <a16:creationId xmlns:a16="http://schemas.microsoft.com/office/drawing/2014/main" id="{35CA4CDB-0857-A7A0-74A1-85FF3999E482}"/>
              </a:ext>
            </a:extLst>
          </p:cNvPr>
          <p:cNvSpPr/>
          <p:nvPr/>
        </p:nvSpPr>
        <p:spPr>
          <a:xfrm>
            <a:off x="6439891" y="1155518"/>
            <a:ext cx="1944216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02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340768" y="-17140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かがみ文字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002060"/>
                </a:solidFill>
              </a:rPr>
              <a:t>つぎへいきます</a:t>
            </a:r>
          </a:p>
        </p:txBody>
      </p:sp>
      <p:pic>
        <p:nvPicPr>
          <p:cNvPr id="8" name="図 7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98C105AA-325D-3D16-AF1E-C9F72BC8C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97" y="5373216"/>
            <a:ext cx="1371600" cy="118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26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92211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/>
              <a:t>④なんと読むかな？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17E1627E-ABC0-5831-FB6D-39E878844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5157192"/>
            <a:ext cx="5612308" cy="1241001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18288" rIns="36576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8800" spc="-300" dirty="0">
                <a:latin typeface="AR楷書体M" panose="020B0609010101010101" pitchFamily="49" charset="-128"/>
                <a:ea typeface="AR楷書体M" panose="020B0609010101010101" pitchFamily="49" charset="-128"/>
              </a:rPr>
              <a:t>なつみかん</a:t>
            </a:r>
          </a:p>
        </p:txBody>
      </p:sp>
      <p:sp>
        <p:nvSpPr>
          <p:cNvPr id="7" name="矢印: 左 6">
            <a:extLst>
              <a:ext uri="{FF2B5EF4-FFF2-40B4-BE49-F238E27FC236}">
                <a16:creationId xmlns:a16="http://schemas.microsoft.com/office/drawing/2014/main" id="{35CA4CDB-0857-A7A0-74A1-85FF3999E482}"/>
              </a:ext>
            </a:extLst>
          </p:cNvPr>
          <p:cNvSpPr/>
          <p:nvPr/>
        </p:nvSpPr>
        <p:spPr>
          <a:xfrm>
            <a:off x="6439891" y="1155518"/>
            <a:ext cx="1944216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4E87591-9502-0C74-406E-DFE792796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366970" y="1746103"/>
            <a:ext cx="9877939" cy="403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51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340768" y="-17140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かがみ文字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002060"/>
                </a:solidFill>
              </a:rPr>
              <a:t>さいごに</a:t>
            </a:r>
          </a:p>
        </p:txBody>
      </p:sp>
      <p:pic>
        <p:nvPicPr>
          <p:cNvPr id="8" name="図 7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98C105AA-325D-3D16-AF1E-C9F72BC8C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97" y="5373216"/>
            <a:ext cx="1371600" cy="118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87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3good\AppData\Local\Microsoft\Windows\Temporary Internet Files\Content.IE5\XW5XDSP5\MC900078751[1].wm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206"/>
          <a:stretch/>
        </p:blipFill>
        <p:spPr bwMode="auto">
          <a:xfrm flipH="1">
            <a:off x="6223021" y="1392117"/>
            <a:ext cx="2591187" cy="376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92211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>
                <a:solidFill>
                  <a:srgbClr val="FF0000"/>
                </a:solidFill>
              </a:rPr>
              <a:t>練習　　</a:t>
            </a:r>
            <a:r>
              <a:rPr kumimoji="1" lang="ja-JP" altLang="en-US" dirty="0"/>
              <a:t>なんと読むのかな？</a:t>
            </a:r>
          </a:p>
        </p:txBody>
      </p:sp>
      <p:sp>
        <p:nvSpPr>
          <p:cNvPr id="7" name="WordArt 16"/>
          <p:cNvSpPr>
            <a:spLocks noChangeArrowheads="1" noChangeShapeType="1" noTextEdit="1"/>
          </p:cNvSpPr>
          <p:nvPr/>
        </p:nvSpPr>
        <p:spPr bwMode="auto">
          <a:xfrm flipH="1">
            <a:off x="536538" y="2327635"/>
            <a:ext cx="6476404" cy="1735863"/>
          </a:xfrm>
          <a:prstGeom prst="rect">
            <a:avLst/>
          </a:prstGeom>
          <a:solidFill>
            <a:srgbClr val="FFCCCC"/>
          </a:solidFill>
          <a:ln>
            <a:solidFill>
              <a:schemeClr val="accent1"/>
            </a:solidFill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xmlns:mc="http://schemas.openxmlformats.org/markup-compatibility/2006" xmlns:a14="http://schemas.microsoft.com/office/drawing/2010/main" val="333333" mc:Ignorable="a14" a14:legacySpreadsheetColorIndex="63"/>
                </a:solidFill>
                <a:effectLst/>
                <a:latin typeface="HGS教科書体" pitchFamily="18" charset="-128"/>
                <a:ea typeface="HGS教科書体" pitchFamily="18" charset="-128"/>
              </a:rPr>
              <a:t>つまようじ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1907704" y="5354835"/>
            <a:ext cx="6476404" cy="971351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18288" rIns="36576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8000" dirty="0">
                <a:latin typeface="AR P明朝体U" pitchFamily="50" charset="-128"/>
                <a:ea typeface="AR P明朝体U" pitchFamily="50" charset="-128"/>
              </a:rPr>
              <a:t>つまようじ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563888" y="1772816"/>
            <a:ext cx="2088233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68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55576" y="331644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/>
              <a:t>指をつかって</a:t>
            </a:r>
            <a:endParaRPr lang="en-US" altLang="ja-JP" sz="4800" dirty="0"/>
          </a:p>
          <a:p>
            <a:r>
              <a:rPr kumimoji="1" lang="ja-JP" altLang="en-US" sz="4800" dirty="0"/>
              <a:t>かがみ文字を　</a:t>
            </a:r>
            <a:endParaRPr kumimoji="1" lang="en-US" altLang="ja-JP" sz="4800" dirty="0"/>
          </a:p>
          <a:p>
            <a:r>
              <a:rPr lang="ja-JP" altLang="en-US" sz="4800" dirty="0"/>
              <a:t>書いてみよう</a:t>
            </a:r>
            <a:r>
              <a:rPr kumimoji="1" lang="ja-JP" altLang="en-US" sz="4800" dirty="0"/>
              <a:t>。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7BC0BC1A-9ACB-365F-857D-F474C0566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580" y="3031877"/>
            <a:ext cx="2088232" cy="225035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18288" rIns="36576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9900" spc="-300" dirty="0">
                <a:latin typeface="AR楷書体M" panose="020B0609010101010101" pitchFamily="49" charset="-128"/>
                <a:ea typeface="AR楷書体M" panose="020B0609010101010101" pitchFamily="49" charset="-128"/>
              </a:rPr>
              <a:t>と</a:t>
            </a:r>
          </a:p>
        </p:txBody>
      </p:sp>
      <p:sp>
        <p:nvSpPr>
          <p:cNvPr id="8" name="矢印: 左 7">
            <a:extLst>
              <a:ext uri="{FF2B5EF4-FFF2-40B4-BE49-F238E27FC236}">
                <a16:creationId xmlns:a16="http://schemas.microsoft.com/office/drawing/2014/main" id="{87C79041-518A-6BB9-2DA2-C561D034DD91}"/>
              </a:ext>
            </a:extLst>
          </p:cNvPr>
          <p:cNvSpPr/>
          <p:nvPr/>
        </p:nvSpPr>
        <p:spPr>
          <a:xfrm rot="10800000">
            <a:off x="4093848" y="3797013"/>
            <a:ext cx="936104" cy="720080"/>
          </a:xfrm>
          <a:prstGeom prst="lef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86EC7A1-78FC-69CD-57B5-CE62D11491E4}"/>
              </a:ext>
            </a:extLst>
          </p:cNvPr>
          <p:cNvSpPr/>
          <p:nvPr/>
        </p:nvSpPr>
        <p:spPr>
          <a:xfrm>
            <a:off x="5361821" y="3031877"/>
            <a:ext cx="2088232" cy="2250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43670E4-2EEF-DE2A-451D-794E13476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2994070"/>
            <a:ext cx="2314575" cy="2447925"/>
          </a:xfrm>
          <a:prstGeom prst="rect">
            <a:avLst/>
          </a:prstGeom>
        </p:spPr>
      </p:pic>
      <p:sp>
        <p:nvSpPr>
          <p:cNvPr id="14" name="タイトル 6">
            <a:extLst>
              <a:ext uri="{FF2B5EF4-FFF2-40B4-BE49-F238E27FC236}">
                <a16:creationId xmlns:a16="http://schemas.microsoft.com/office/drawing/2014/main" id="{6031C0A0-1BE8-0DE5-6426-7E915AD87953}"/>
              </a:ext>
            </a:extLst>
          </p:cNvPr>
          <p:cNvSpPr txBox="1">
            <a:spLocks/>
          </p:cNvSpPr>
          <p:nvPr/>
        </p:nvSpPr>
        <p:spPr>
          <a:xfrm>
            <a:off x="904056" y="6052264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/>
              <a:t>「よ」「に」　など、いろいろな文字でトライしよう</a:t>
            </a:r>
          </a:p>
        </p:txBody>
      </p:sp>
    </p:spTree>
    <p:extLst>
      <p:ext uri="{BB962C8B-B14F-4D97-AF65-F5344CB8AC3E}">
        <p14:creationId xmlns:p14="http://schemas.microsoft.com/office/powerpoint/2010/main" val="188518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536961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002060"/>
                </a:solidFill>
              </a:rPr>
              <a:t>よくできました！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C00000"/>
                </a:solidFill>
              </a:rPr>
              <a:t>らくしゅう式 機能訓練</a:t>
            </a:r>
            <a:r>
              <a:rPr lang="en-US" altLang="ja-JP" dirty="0">
                <a:solidFill>
                  <a:srgbClr val="C00000"/>
                </a:solidFill>
              </a:rPr>
              <a:t>®</a:t>
            </a:r>
            <a:endParaRPr lang="ja-JP" altLang="en-US" dirty="0">
              <a:solidFill>
                <a:srgbClr val="C00000"/>
              </a:solidFill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07B02D12-F31C-5CEC-297A-7CD967BA7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559" y="5235257"/>
            <a:ext cx="7772400" cy="1470025"/>
          </a:xfrm>
        </p:spPr>
        <p:txBody>
          <a:bodyPr>
            <a:normAutofit/>
          </a:bodyPr>
          <a:lstStyle/>
          <a:p>
            <a:r>
              <a:rPr lang="ja-JP" altLang="en-US" sz="4000" dirty="0"/>
              <a:t>くりかえし　おこないましょう</a:t>
            </a:r>
          </a:p>
        </p:txBody>
      </p:sp>
      <p:pic>
        <p:nvPicPr>
          <p:cNvPr id="8" name="図 7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9C45A4D2-EAED-A3BE-5E49-D1F562B85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416" y="5445224"/>
            <a:ext cx="1371600" cy="118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2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336" y="769542"/>
            <a:ext cx="8867328" cy="2063749"/>
          </a:xfrm>
        </p:spPr>
        <p:txBody>
          <a:bodyPr>
            <a:normAutofit/>
          </a:bodyPr>
          <a:lstStyle/>
          <a:p>
            <a:r>
              <a:rPr kumimoji="1" lang="ja-JP" altLang="en-US" sz="4800" dirty="0"/>
              <a:t>かがみ文字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278824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002060"/>
                </a:solidFill>
              </a:rPr>
              <a:t>はじめましょう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57200" y="152718"/>
            <a:ext cx="3394720" cy="756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C00000"/>
                </a:solidFill>
              </a:rPr>
              <a:t>らくしゅう式 機能訓練</a:t>
            </a:r>
            <a:r>
              <a:rPr lang="en-US" altLang="ja-JP" sz="2400" dirty="0">
                <a:solidFill>
                  <a:srgbClr val="C00000"/>
                </a:solidFill>
              </a:rPr>
              <a:t>®</a:t>
            </a:r>
            <a:endParaRPr lang="ja-JP" altLang="en-US" sz="2400" dirty="0">
              <a:solidFill>
                <a:srgbClr val="C00000"/>
              </a:solidFill>
            </a:endParaRPr>
          </a:p>
        </p:txBody>
      </p:sp>
      <p:pic>
        <p:nvPicPr>
          <p:cNvPr id="8" name="図 7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98C105AA-325D-3D16-AF1E-C9F72BC8C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760" y="4797152"/>
            <a:ext cx="2160240" cy="186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9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92211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/>
              <a:t>①なんと読むかな？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4245805" y="5405971"/>
            <a:ext cx="4388172" cy="1245989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18288" rIns="36576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8800" dirty="0">
                <a:latin typeface="AR P明朝体U" pitchFamily="50" charset="-128"/>
                <a:ea typeface="AR P明朝体U" pitchFamily="50" charset="-128"/>
              </a:rPr>
              <a:t>ゆめ</a:t>
            </a:r>
          </a:p>
        </p:txBody>
      </p:sp>
      <p:sp>
        <p:nvSpPr>
          <p:cNvPr id="3" name="矢印: 左 2">
            <a:extLst>
              <a:ext uri="{FF2B5EF4-FFF2-40B4-BE49-F238E27FC236}">
                <a16:creationId xmlns:a16="http://schemas.microsoft.com/office/drawing/2014/main" id="{3FE5DE25-77D4-A299-96B0-71C90557B90F}"/>
              </a:ext>
            </a:extLst>
          </p:cNvPr>
          <p:cNvSpPr/>
          <p:nvPr/>
        </p:nvSpPr>
        <p:spPr>
          <a:xfrm>
            <a:off x="6439891" y="1155518"/>
            <a:ext cx="1944216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32DB786-2024-9069-583A-B66BCB729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79382" y="1512032"/>
            <a:ext cx="7385236" cy="4831697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D94A5C3F-DE20-73E0-64B8-7175BDF820EE}"/>
              </a:ext>
            </a:extLst>
          </p:cNvPr>
          <p:cNvSpPr txBox="1">
            <a:spLocks/>
          </p:cNvSpPr>
          <p:nvPr/>
        </p:nvSpPr>
        <p:spPr>
          <a:xfrm>
            <a:off x="1998897" y="5935886"/>
            <a:ext cx="663508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鏡にうつすと</a:t>
            </a:r>
            <a:r>
              <a:rPr lang="en-US" altLang="ja-JP" sz="2800" dirty="0"/>
              <a:t>…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9142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340768" y="-17140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かがみ文字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002060"/>
                </a:solidFill>
              </a:rPr>
              <a:t>つぎへいきます</a:t>
            </a:r>
          </a:p>
        </p:txBody>
      </p:sp>
      <p:pic>
        <p:nvPicPr>
          <p:cNvPr id="8" name="図 7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98C105AA-325D-3D16-AF1E-C9F72BC8C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97" y="5373216"/>
            <a:ext cx="1371600" cy="118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4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92211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/>
              <a:t>②なんと読むかな？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342434" y="5342361"/>
            <a:ext cx="5612308" cy="1241001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18288" rIns="36576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8800" spc="-300" dirty="0">
                <a:latin typeface="AR楷書体M" panose="020B0609010101010101" pitchFamily="49" charset="-128"/>
                <a:ea typeface="AR楷書体M" panose="020B0609010101010101" pitchFamily="49" charset="-128"/>
              </a:rPr>
              <a:t>ざるそば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51CC255-510C-04DC-5512-70A49CE05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3816" y="1484784"/>
            <a:ext cx="8976367" cy="4560889"/>
          </a:xfrm>
          <a:prstGeom prst="rect">
            <a:avLst/>
          </a:prstGeom>
        </p:spPr>
      </p:pic>
      <p:sp>
        <p:nvSpPr>
          <p:cNvPr id="9" name="矢印: 左 8">
            <a:extLst>
              <a:ext uri="{FF2B5EF4-FFF2-40B4-BE49-F238E27FC236}">
                <a16:creationId xmlns:a16="http://schemas.microsoft.com/office/drawing/2014/main" id="{F2A3C173-1E7B-31FF-6E16-022BFD780224}"/>
              </a:ext>
            </a:extLst>
          </p:cNvPr>
          <p:cNvSpPr/>
          <p:nvPr/>
        </p:nvSpPr>
        <p:spPr>
          <a:xfrm>
            <a:off x="6439891" y="1155518"/>
            <a:ext cx="1944216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84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340768" y="-17140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かがみ文字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002060"/>
                </a:solidFill>
              </a:rPr>
              <a:t>つぎへいきます</a:t>
            </a:r>
          </a:p>
        </p:txBody>
      </p:sp>
      <p:pic>
        <p:nvPicPr>
          <p:cNvPr id="8" name="図 7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98C105AA-325D-3D16-AF1E-C9F72BC8C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97" y="5373216"/>
            <a:ext cx="1371600" cy="118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7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92211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/>
              <a:t>③なんと読むかな？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57E99D4F-9BB4-0F9E-A2D0-113A553C1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5157192"/>
            <a:ext cx="5612308" cy="1241001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36576" tIns="18288" rIns="36576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8800" spc="-300" dirty="0">
                <a:latin typeface="AR楷書体M" panose="020B0609010101010101" pitchFamily="49" charset="-128"/>
                <a:ea typeface="AR楷書体M" panose="020B0609010101010101" pitchFamily="49" charset="-128"/>
              </a:rPr>
              <a:t>てんどん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D4671BE-FEFD-1720-3AD8-7D36BE8B4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5270" y="1340768"/>
            <a:ext cx="8973460" cy="4641574"/>
          </a:xfrm>
          <a:prstGeom prst="rect">
            <a:avLst/>
          </a:prstGeom>
        </p:spPr>
      </p:pic>
      <p:sp>
        <p:nvSpPr>
          <p:cNvPr id="5" name="矢印: 左 4">
            <a:extLst>
              <a:ext uri="{FF2B5EF4-FFF2-40B4-BE49-F238E27FC236}">
                <a16:creationId xmlns:a16="http://schemas.microsoft.com/office/drawing/2014/main" id="{8D68CB6E-E3B2-B68B-A002-5FDDC20A6C11}"/>
              </a:ext>
            </a:extLst>
          </p:cNvPr>
          <p:cNvSpPr/>
          <p:nvPr/>
        </p:nvSpPr>
        <p:spPr>
          <a:xfrm>
            <a:off x="6439891" y="1155518"/>
            <a:ext cx="1944216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84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340768" y="-17140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かがみ文字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002060"/>
                </a:solidFill>
              </a:rPr>
              <a:t>つぎへいきます</a:t>
            </a:r>
          </a:p>
        </p:txBody>
      </p:sp>
      <p:pic>
        <p:nvPicPr>
          <p:cNvPr id="8" name="図 7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98C105AA-325D-3D16-AF1E-C9F72BC8C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97" y="5373216"/>
            <a:ext cx="1371600" cy="118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54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画面に合わせる (4:3)</PresentationFormat>
  <Paragraphs>52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9" baseType="lpstr">
      <vt:lpstr>AR P明朝体U</vt:lpstr>
      <vt:lpstr>AR楷書体M</vt:lpstr>
      <vt:lpstr>HGS教科書体</vt:lpstr>
      <vt:lpstr>ＭＳ Ｐゴシック</vt:lpstr>
      <vt:lpstr>游ゴシック</vt:lpstr>
      <vt:lpstr>Arial</vt:lpstr>
      <vt:lpstr>Calibri</vt:lpstr>
      <vt:lpstr>Office ​​テーマ</vt:lpstr>
      <vt:lpstr>鏡に映すと どんな言葉があらわれる？　</vt:lpstr>
      <vt:lpstr>練習　　なんと読むのかな？</vt:lpstr>
      <vt:lpstr>かがみ文字</vt:lpstr>
      <vt:lpstr>①なんと読むかな？</vt:lpstr>
      <vt:lpstr>かがみ文字</vt:lpstr>
      <vt:lpstr>②なんと読むかな？</vt:lpstr>
      <vt:lpstr>かがみ文字</vt:lpstr>
      <vt:lpstr>③なんと読むかな？</vt:lpstr>
      <vt:lpstr>かがみ文字</vt:lpstr>
      <vt:lpstr>④なんと読むかな？</vt:lpstr>
      <vt:lpstr>かがみ文字</vt:lpstr>
      <vt:lpstr>④なんと読むかな？</vt:lpstr>
      <vt:lpstr>かがみ文字</vt:lpstr>
      <vt:lpstr>④なんと読むかな？</vt:lpstr>
      <vt:lpstr>かがみ文字</vt:lpstr>
      <vt:lpstr>④なんと読むかな？</vt:lpstr>
      <vt:lpstr>かがみ文字</vt:lpstr>
      <vt:lpstr>④なんと読むかな？</vt:lpstr>
      <vt:lpstr>かがみ文字</vt:lpstr>
      <vt:lpstr>PowerPoint プレゼンテーション</vt:lpstr>
      <vt:lpstr>くりかえし　おこないましょう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2023-05-28T03:30:15Z</dcterms:created>
  <dcterms:modified xsi:type="dcterms:W3CDTF">2023-05-29T00:59:06Z</dcterms:modified>
</cp:coreProperties>
</file>