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handoutMasterIdLst>
    <p:handoutMasterId r:id="rId29"/>
  </p:handoutMasterIdLst>
  <p:sldIdLst>
    <p:sldId id="286" r:id="rId2"/>
    <p:sldId id="347" r:id="rId3"/>
    <p:sldId id="307" r:id="rId4"/>
    <p:sldId id="327" r:id="rId5"/>
    <p:sldId id="329" r:id="rId6"/>
    <p:sldId id="315" r:id="rId7"/>
    <p:sldId id="330" r:id="rId8"/>
    <p:sldId id="331" r:id="rId9"/>
    <p:sldId id="332" r:id="rId10"/>
    <p:sldId id="321" r:id="rId11"/>
    <p:sldId id="32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287" r:id="rId2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4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88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F23A355-59D6-75EE-D6B4-4BDFF5FBEEE5}"/>
              </a:ext>
            </a:extLst>
          </p:cNvPr>
          <p:cNvSpPr>
            <a:spLocks noGrp="1"/>
          </p:cNvSpPr>
          <p:nvPr>
            <p:ph type="hdr" sz="quarter"/>
          </p:nvPr>
        </p:nvSpPr>
        <p:spPr>
          <a:xfrm>
            <a:off x="-1" y="0"/>
            <a:ext cx="6796102" cy="742075"/>
          </a:xfrm>
          <a:prstGeom prst="rect">
            <a:avLst/>
          </a:prstGeom>
        </p:spPr>
        <p:txBody>
          <a:bodyPr vert="horz" lIns="91440" tIns="45720" rIns="91440" bIns="45720" rtlCol="0"/>
          <a:lstStyle>
            <a:lvl1pPr algn="l">
              <a:defRPr sz="1200"/>
            </a:lvl1pPr>
          </a:lstStyle>
          <a:p>
            <a:r>
              <a:rPr kumimoji="1" lang="ja-JP" altLang="en-US" dirty="0"/>
              <a:t>らくしゅう式機能訓練</a:t>
            </a:r>
            <a:endParaRPr kumimoji="1" lang="en-US" altLang="ja-JP" dirty="0"/>
          </a:p>
          <a:p>
            <a:r>
              <a:rPr kumimoji="1" lang="ja-JP" altLang="en-US" dirty="0"/>
              <a:t>脳活性化プラス　</a:t>
            </a:r>
            <a:r>
              <a:rPr kumimoji="1" lang="en-US" altLang="ja-JP" dirty="0"/>
              <a:t>ppt</a:t>
            </a:r>
            <a:r>
              <a:rPr kumimoji="1" lang="ja-JP" altLang="en-US" dirty="0"/>
              <a:t>教材　タブレットやモニターに写して集団レク・個別レク活用できます</a:t>
            </a:r>
          </a:p>
        </p:txBody>
      </p:sp>
      <p:sp>
        <p:nvSpPr>
          <p:cNvPr id="4" name="フッター プレースホルダー 3">
            <a:extLst>
              <a:ext uri="{FF2B5EF4-FFF2-40B4-BE49-F238E27FC236}">
                <a16:creationId xmlns:a16="http://schemas.microsoft.com/office/drawing/2014/main" id="{767F058C-3BA3-0832-7D59-97CE8E8A6F0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5E9A257-0E18-E1DA-D1CA-5EEDA43CEE0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95F693C-6F98-4D9B-83BB-EC17F65C46A8}" type="slidenum">
              <a:rPr kumimoji="1" lang="ja-JP" altLang="en-US" smtClean="0"/>
              <a:t>‹#›</a:t>
            </a:fld>
            <a:endParaRPr kumimoji="1" lang="ja-JP" altLang="en-US"/>
          </a:p>
        </p:txBody>
      </p:sp>
    </p:spTree>
    <p:extLst>
      <p:ext uri="{BB962C8B-B14F-4D97-AF65-F5344CB8AC3E}">
        <p14:creationId xmlns:p14="http://schemas.microsoft.com/office/powerpoint/2010/main" val="6211746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F15655-B281-4228-983E-454378AE96FC}" type="datetimeFigureOut">
              <a:rPr kumimoji="1" lang="ja-JP" altLang="en-US" smtClean="0"/>
              <a:t>2023/4/25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C38F15-0DD6-4F08-8374-64210996700F}" type="slidenum">
              <a:rPr kumimoji="1" lang="ja-JP" altLang="en-US" smtClean="0"/>
              <a:t>‹#›</a:t>
            </a:fld>
            <a:endParaRPr kumimoji="1" lang="ja-JP" altLang="en-US"/>
          </a:p>
        </p:txBody>
      </p:sp>
    </p:spTree>
    <p:extLst>
      <p:ext uri="{BB962C8B-B14F-4D97-AF65-F5344CB8AC3E}">
        <p14:creationId xmlns:p14="http://schemas.microsoft.com/office/powerpoint/2010/main" val="11939493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D613B6-1E04-4F05-A353-F575B4C38B72}" type="datetime1">
              <a:rPr kumimoji="1" lang="ja-JP" altLang="en-US" smtClean="0"/>
              <a:t>2023/4/25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290392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0C14CE5-6338-4795-A7D0-78E938A45585}" type="datetime1">
              <a:rPr kumimoji="1" lang="ja-JP" altLang="en-US" smtClean="0"/>
              <a:t>2023/4/25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161232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8CF0C7-B180-44F5-9669-1397A1B01964}" type="datetime1">
              <a:rPr kumimoji="1" lang="ja-JP" altLang="en-US" smtClean="0"/>
              <a:t>2023/4/25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151844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8DFEEB-2788-4F2B-86DD-F8F18FDD7CBE}" type="datetime1">
              <a:rPr kumimoji="1" lang="ja-JP" altLang="en-US" smtClean="0"/>
              <a:t>2023/4/25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374538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A5B522-683D-4E30-896E-0028B8815A0A}" type="datetime1">
              <a:rPr kumimoji="1" lang="ja-JP" altLang="en-US" smtClean="0"/>
              <a:t>2023/4/25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99957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44C3774-2690-411A-8412-DA6BEADABE5E}" type="datetime1">
              <a:rPr kumimoji="1" lang="ja-JP" altLang="en-US" smtClean="0"/>
              <a:t>2023/4/25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379171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B76A83-A34B-4721-9C3E-8B304549C648}" type="datetime1">
              <a:rPr kumimoji="1" lang="ja-JP" altLang="en-US" smtClean="0"/>
              <a:t>2023/4/25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13425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BD228B8-1341-4051-8BB9-CF068F700420}" type="datetime1">
              <a:rPr kumimoji="1" lang="ja-JP" altLang="en-US" smtClean="0"/>
              <a:t>2023/4/25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343229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437769-DC27-47D5-9580-24B948379722}" type="datetime1">
              <a:rPr kumimoji="1" lang="ja-JP" altLang="en-US" smtClean="0"/>
              <a:t>2023/4/25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390918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FC0D37-76B2-4185-993F-0D2B10C7D398}" type="datetime1">
              <a:rPr kumimoji="1" lang="ja-JP" altLang="en-US" smtClean="0"/>
              <a:t>2023/4/25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47123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4D3A99E-D30C-4CDC-9CB0-FBC1F35C3D86}" type="datetime1">
              <a:rPr kumimoji="1" lang="ja-JP" altLang="en-US" smtClean="0"/>
              <a:t>2023/4/25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238643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17000"/>
          </a:srgb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7447B-0B14-488F-AE12-3289A134A83B}" type="datetime1">
              <a:rPr kumimoji="1" lang="ja-JP" altLang="en-US" smtClean="0"/>
              <a:t>2023/4/25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B2E76-8C3C-4ACB-91EC-F810EA2DDDC1}" type="slidenum">
              <a:rPr kumimoji="1" lang="ja-JP" altLang="en-US" smtClean="0"/>
              <a:t>‹#›</a:t>
            </a:fld>
            <a:endParaRPr kumimoji="1" lang="ja-JP" altLang="en-US"/>
          </a:p>
        </p:txBody>
      </p:sp>
    </p:spTree>
    <p:extLst>
      <p:ext uri="{BB962C8B-B14F-4D97-AF65-F5344CB8AC3E}">
        <p14:creationId xmlns:p14="http://schemas.microsoft.com/office/powerpoint/2010/main" val="275539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753610" y="484468"/>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7" name="AutoShape 11"/>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 name="タイトル 2"/>
          <p:cNvSpPr>
            <a:spLocks noGrp="1"/>
          </p:cNvSpPr>
          <p:nvPr>
            <p:ph type="ctrTitle"/>
          </p:nvPr>
        </p:nvSpPr>
        <p:spPr>
          <a:xfrm>
            <a:off x="-15760" y="650970"/>
            <a:ext cx="4392488" cy="1470025"/>
          </a:xfrm>
        </p:spPr>
        <p:txBody>
          <a:bodyPr>
            <a:normAutofit/>
          </a:bodyPr>
          <a:lstStyle/>
          <a:p>
            <a:r>
              <a:rPr lang="ja-JP" altLang="en-US" sz="2400" dirty="0"/>
              <a:t>脳活性化プラス</a:t>
            </a:r>
            <a:r>
              <a:rPr lang="ja-JP" altLang="en-US" sz="4000" dirty="0"/>
              <a:t>⁺</a:t>
            </a:r>
            <a:r>
              <a:rPr lang="ja-JP" altLang="en-US" sz="2400" dirty="0"/>
              <a:t>　</a:t>
            </a:r>
            <a:endParaRPr kumimoji="1" lang="ja-JP" altLang="en-US" sz="2400" dirty="0"/>
          </a:p>
        </p:txBody>
      </p:sp>
      <p:sp>
        <p:nvSpPr>
          <p:cNvPr id="4" name="テキスト ボックス 3"/>
          <p:cNvSpPr txBox="1"/>
          <p:nvPr/>
        </p:nvSpPr>
        <p:spPr>
          <a:xfrm>
            <a:off x="1016067" y="1612690"/>
            <a:ext cx="7288506" cy="4893647"/>
          </a:xfrm>
          <a:prstGeom prst="rect">
            <a:avLst/>
          </a:prstGeom>
          <a:noFill/>
        </p:spPr>
        <p:txBody>
          <a:bodyPr wrap="square" rtlCol="0">
            <a:spAutoFit/>
          </a:bodyPr>
          <a:lstStyle/>
          <a:p>
            <a:r>
              <a:rPr kumimoji="1" lang="en-US" altLang="ja-JP" sz="2400" dirty="0"/>
              <a:t>【</a:t>
            </a:r>
            <a:r>
              <a:rPr kumimoji="1" lang="ja-JP" altLang="en-US" sz="2400" dirty="0"/>
              <a:t>パワーポイント（</a:t>
            </a:r>
            <a:r>
              <a:rPr kumimoji="1" lang="en-US" altLang="ja-JP" sz="2400" dirty="0"/>
              <a:t>PPT</a:t>
            </a:r>
            <a:r>
              <a:rPr kumimoji="1" lang="ja-JP" altLang="en-US" sz="2400" dirty="0"/>
              <a:t>）ファイル教材の活用法</a:t>
            </a:r>
            <a:r>
              <a:rPr kumimoji="1" lang="en-US" altLang="ja-JP" sz="2400" dirty="0"/>
              <a:t>】</a:t>
            </a:r>
          </a:p>
          <a:p>
            <a:pPr marL="342900" indent="-342900">
              <a:buFont typeface="Arial" pitchFamily="34" charset="0"/>
              <a:buChar char="•"/>
            </a:pPr>
            <a:r>
              <a:rPr lang="ja-JP" altLang="en-US" sz="2000" dirty="0"/>
              <a:t>タブレットやモニター（</a:t>
            </a:r>
            <a:r>
              <a:rPr lang="en-US" altLang="ja-JP" sz="2000" dirty="0"/>
              <a:t>PC</a:t>
            </a:r>
            <a:r>
              <a:rPr lang="ja-JP" altLang="en-US" sz="2000" dirty="0"/>
              <a:t>とつなぐ）の画像または映像を見せて、</a:t>
            </a:r>
            <a:r>
              <a:rPr kumimoji="1" lang="ja-JP" altLang="en-US" sz="2000" dirty="0"/>
              <a:t>行えます</a:t>
            </a:r>
            <a:endParaRPr lang="en-US" altLang="ja-JP" sz="2000" dirty="0"/>
          </a:p>
          <a:p>
            <a:pPr marL="342900" indent="-342900">
              <a:buFont typeface="Arial" pitchFamily="34" charset="0"/>
              <a:buChar char="•"/>
            </a:pPr>
            <a:r>
              <a:rPr kumimoji="1" lang="ja-JP" altLang="en-US" sz="2000" dirty="0"/>
              <a:t>「音声なし」なので、現場にあった声かけができます</a:t>
            </a:r>
            <a:endParaRPr kumimoji="1" lang="en-US" altLang="ja-JP" sz="2000" dirty="0"/>
          </a:p>
          <a:p>
            <a:pPr marL="342900" indent="-342900">
              <a:buFont typeface="Arial" pitchFamily="34" charset="0"/>
              <a:buChar char="•"/>
            </a:pPr>
            <a:r>
              <a:rPr lang="ja-JP" altLang="en-US" sz="2000" dirty="0"/>
              <a:t>実践士が、自分のペースで行える</a:t>
            </a:r>
            <a:endParaRPr lang="en-US" altLang="ja-JP" sz="2000" dirty="0"/>
          </a:p>
          <a:p>
            <a:pPr marL="342900" indent="-342900">
              <a:buFont typeface="Arial" pitchFamily="34" charset="0"/>
              <a:buChar char="•"/>
            </a:pPr>
            <a:r>
              <a:rPr lang="ja-JP" altLang="en-US" sz="2000" dirty="0"/>
              <a:t>適度なタイミングでページをめくれるため、参加者の様子に</a:t>
            </a:r>
            <a:endParaRPr lang="en-US" altLang="ja-JP" sz="2000" dirty="0"/>
          </a:p>
          <a:p>
            <a:r>
              <a:rPr lang="ja-JP" altLang="en-US" sz="2000" dirty="0"/>
              <a:t>　　合わせられる</a:t>
            </a:r>
            <a:endParaRPr lang="en-US" altLang="ja-JP" sz="2000" dirty="0"/>
          </a:p>
          <a:p>
            <a:pPr marL="342900" indent="-342900">
              <a:buFont typeface="Arial" pitchFamily="34" charset="0"/>
              <a:buChar char="•"/>
            </a:pPr>
            <a:r>
              <a:rPr lang="ja-JP" altLang="en-US" sz="2000" dirty="0"/>
              <a:t>動画（スライドショー）にも変換可能</a:t>
            </a:r>
            <a:endParaRPr lang="en-US" altLang="ja-JP" sz="2000" dirty="0"/>
          </a:p>
          <a:p>
            <a:pPr marL="342900" indent="-342900">
              <a:buFont typeface="Arial" pitchFamily="34" charset="0"/>
              <a:buChar char="•"/>
            </a:pPr>
            <a:endParaRPr lang="en-US" altLang="ja-JP" sz="2000" dirty="0"/>
          </a:p>
          <a:p>
            <a:pPr marL="342900" indent="-342900">
              <a:buFont typeface="Arial" pitchFamily="34" charset="0"/>
              <a:buChar char="•"/>
            </a:pPr>
            <a:endParaRPr lang="en-US" altLang="ja-JP" sz="2000" dirty="0"/>
          </a:p>
          <a:p>
            <a:pPr marL="342900" indent="-342900">
              <a:buFont typeface="Arial" pitchFamily="34" charset="0"/>
              <a:buChar char="•"/>
            </a:pPr>
            <a:r>
              <a:rPr lang="ja-JP" altLang="en-US" sz="2000" u="sng" dirty="0"/>
              <a:t>会員ページからダウンロードをしてご活用下さい</a:t>
            </a:r>
            <a:endParaRPr lang="en-US" altLang="ja-JP" sz="2000" u="sng" dirty="0"/>
          </a:p>
          <a:p>
            <a:pPr marL="342900" indent="-342900">
              <a:buFont typeface="Arial" pitchFamily="34" charset="0"/>
              <a:buChar char="•"/>
            </a:pPr>
            <a:endParaRPr lang="en-US" altLang="ja-JP" sz="2000" dirty="0"/>
          </a:p>
          <a:p>
            <a:pPr marL="342900" indent="-342900">
              <a:buFont typeface="Arial" pitchFamily="34" charset="0"/>
              <a:buChar char="•"/>
            </a:pPr>
            <a:endParaRPr lang="en-US" altLang="ja-JP" sz="2000" dirty="0"/>
          </a:p>
          <a:p>
            <a:pPr marL="342900" indent="-342900">
              <a:buFont typeface="Arial" pitchFamily="34" charset="0"/>
              <a:buChar char="•"/>
            </a:pPr>
            <a:r>
              <a:rPr lang="ja-JP" altLang="en-US" sz="1400" dirty="0"/>
              <a:t>教材の著作権はサングッドアソシエイツにあります</a:t>
            </a:r>
            <a:r>
              <a:rPr lang="ja-JP" altLang="en-US" sz="2000" dirty="0"/>
              <a:t>。</a:t>
            </a:r>
            <a:endParaRPr lang="en-US" altLang="ja-JP" sz="2000" dirty="0"/>
          </a:p>
          <a:p>
            <a:pPr marL="342900" indent="-342900">
              <a:buFont typeface="Arial" pitchFamily="34" charset="0"/>
              <a:buChar char="•"/>
            </a:pPr>
            <a:r>
              <a:rPr lang="ja-JP" altLang="en-US" sz="1400" dirty="0"/>
              <a:t>編集や改変は原則的に行わないでください。</a:t>
            </a:r>
            <a:endParaRPr lang="en-US" altLang="ja-JP" sz="1400" dirty="0"/>
          </a:p>
          <a:p>
            <a:pPr marL="342900" indent="-342900">
              <a:buFont typeface="Arial" pitchFamily="34" charset="0"/>
              <a:buChar char="•"/>
            </a:pPr>
            <a:r>
              <a:rPr lang="ja-JP" altLang="en-US" sz="1400" dirty="0"/>
              <a:t>らくしゅう式機能訓練および脳活性化プラスの施設内取組み時の使用のみ許可します。</a:t>
            </a:r>
            <a:endParaRPr lang="en-US" altLang="ja-JP" sz="1400" dirty="0"/>
          </a:p>
        </p:txBody>
      </p:sp>
      <p:sp>
        <p:nvSpPr>
          <p:cNvPr id="15" name="Text Box 15"/>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pic>
        <p:nvPicPr>
          <p:cNvPr id="16" name="図 15" descr="テキスト が含まれている画像&#10;&#10;自動的に生成された説明">
            <a:extLst>
              <a:ext uri="{FF2B5EF4-FFF2-40B4-BE49-F238E27FC236}">
                <a16:creationId xmlns:a16="http://schemas.microsoft.com/office/drawing/2014/main" id="{778866A6-394B-29FC-6B0D-53B65107D2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7341464" y="4715120"/>
            <a:ext cx="1353462" cy="1342196"/>
          </a:xfrm>
          <a:prstGeom prst="rect">
            <a:avLst/>
          </a:prstGeom>
        </p:spPr>
      </p:pic>
    </p:spTree>
    <p:extLst>
      <p:ext uri="{BB962C8B-B14F-4D97-AF65-F5344CB8AC3E}">
        <p14:creationId xmlns:p14="http://schemas.microsoft.com/office/powerpoint/2010/main" val="179031034"/>
      </p:ext>
    </p:extLst>
  </p:cSld>
  <p:clrMapOvr>
    <a:masterClrMapping/>
  </p:clrMapOvr>
  <mc:AlternateContent xmlns:mc="http://schemas.openxmlformats.org/markup-compatibility/2006" xmlns:p14="http://schemas.microsoft.com/office/powerpoint/2010/main">
    <mc:Choice Requires="p14">
      <p:transition spd="slow" p14:dur="2000" advTm="27469"/>
    </mc:Choice>
    <mc:Fallback xmlns="">
      <p:transition spd="slow" advTm="2746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575309" y="551488"/>
            <a:ext cx="6800855" cy="1470025"/>
          </a:xfrm>
        </p:spPr>
        <p:txBody>
          <a:bodyPr/>
          <a:lstStyle/>
          <a:p>
            <a:pPr algn="l"/>
            <a:r>
              <a:rPr lang="ja-JP" altLang="en-US" sz="3600" dirty="0">
                <a:solidFill>
                  <a:schemeClr val="accent2"/>
                </a:solidFill>
              </a:rPr>
              <a:t>全部の数字をたすといくつかな？</a:t>
            </a:r>
            <a:endParaRPr kumimoji="1" lang="ja-JP" altLang="en-US" sz="3600" dirty="0">
              <a:solidFill>
                <a:schemeClr val="accent2"/>
              </a:solidFill>
            </a:endParaRPr>
          </a:p>
        </p:txBody>
      </p:sp>
      <p:sp>
        <p:nvSpPr>
          <p:cNvPr id="2" name="正方形/長方形 1">
            <a:extLst>
              <a:ext uri="{FF2B5EF4-FFF2-40B4-BE49-F238E27FC236}">
                <a16:creationId xmlns:a16="http://schemas.microsoft.com/office/drawing/2014/main" id="{02FF62E1-1B9A-817A-C011-6CF231C3807C}"/>
              </a:ext>
            </a:extLst>
          </p:cNvPr>
          <p:cNvSpPr/>
          <p:nvPr/>
        </p:nvSpPr>
        <p:spPr>
          <a:xfrm>
            <a:off x="1489265" y="2642266"/>
            <a:ext cx="6165470"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２　１　４</a:t>
            </a:r>
          </a:p>
        </p:txBody>
      </p:sp>
      <p:sp>
        <p:nvSpPr>
          <p:cNvPr id="5" name="正方形/長方形 4">
            <a:extLst>
              <a:ext uri="{FF2B5EF4-FFF2-40B4-BE49-F238E27FC236}">
                <a16:creationId xmlns:a16="http://schemas.microsoft.com/office/drawing/2014/main" id="{27598DA4-B920-B8F4-E966-4C9DA9A75F9A}"/>
              </a:ext>
            </a:extLst>
          </p:cNvPr>
          <p:cNvSpPr/>
          <p:nvPr/>
        </p:nvSpPr>
        <p:spPr>
          <a:xfrm>
            <a:off x="1187624"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19E46A1-D095-A233-EBEC-462A78E18777}"/>
              </a:ext>
            </a:extLst>
          </p:cNvPr>
          <p:cNvSpPr/>
          <p:nvPr/>
        </p:nvSpPr>
        <p:spPr>
          <a:xfrm>
            <a:off x="3599892"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4CE6052-2D1C-A265-C880-118EC4CA739A}"/>
              </a:ext>
            </a:extLst>
          </p:cNvPr>
          <p:cNvSpPr/>
          <p:nvPr/>
        </p:nvSpPr>
        <p:spPr>
          <a:xfrm>
            <a:off x="6019189"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Text Box 10">
            <a:extLst>
              <a:ext uri="{FF2B5EF4-FFF2-40B4-BE49-F238E27FC236}">
                <a16:creationId xmlns:a16="http://schemas.microsoft.com/office/drawing/2014/main" id="{BD30801C-5749-2C3D-DAC0-524A908DB864}"/>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3D0260E1-5310-03A5-A2D3-3F2EFF836C14}"/>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F7B1BB28-551C-37BC-0FC6-6176AC2AD809}"/>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335781554"/>
      </p:ext>
    </p:extLst>
  </p:cSld>
  <p:clrMapOvr>
    <a:masterClrMapping/>
  </p:clrMapOvr>
  <mc:AlternateContent xmlns:mc="http://schemas.openxmlformats.org/markup-compatibility/2006" xmlns:p14="http://schemas.microsoft.com/office/powerpoint/2010/main">
    <mc:Choice Requires="p14">
      <p:transition spd="slow" p14:dur="2000" advTm="16465"/>
    </mc:Choice>
    <mc:Fallback xmlns="">
      <p:transition spd="slow" advTm="1646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04442" y="942395"/>
            <a:ext cx="6800855" cy="1470025"/>
          </a:xfrm>
        </p:spPr>
        <p:txBody>
          <a:bodyPr/>
          <a:lstStyle/>
          <a:p>
            <a:pPr algn="l"/>
            <a:r>
              <a:rPr kumimoji="1" lang="ja-JP" altLang="en-US" sz="3600" dirty="0">
                <a:solidFill>
                  <a:schemeClr val="accent2"/>
                </a:solidFill>
              </a:rPr>
              <a:t>こたえ</a:t>
            </a:r>
          </a:p>
        </p:txBody>
      </p:sp>
      <p:sp>
        <p:nvSpPr>
          <p:cNvPr id="3" name="正方形/長方形 2">
            <a:extLst>
              <a:ext uri="{FF2B5EF4-FFF2-40B4-BE49-F238E27FC236}">
                <a16:creationId xmlns:a16="http://schemas.microsoft.com/office/drawing/2014/main" id="{B5F5E4C0-3904-89F4-E093-1E4CAFAE828E}"/>
              </a:ext>
            </a:extLst>
          </p:cNvPr>
          <p:cNvSpPr/>
          <p:nvPr/>
        </p:nvSpPr>
        <p:spPr>
          <a:xfrm>
            <a:off x="4131655" y="2476687"/>
            <a:ext cx="1394933"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７</a:t>
            </a:r>
          </a:p>
        </p:txBody>
      </p:sp>
      <p:sp>
        <p:nvSpPr>
          <p:cNvPr id="5" name="正方形/長方形 4">
            <a:extLst>
              <a:ext uri="{FF2B5EF4-FFF2-40B4-BE49-F238E27FC236}">
                <a16:creationId xmlns:a16="http://schemas.microsoft.com/office/drawing/2014/main" id="{11C191A5-AC66-A975-1EFE-87A9B22E68A0}"/>
              </a:ext>
            </a:extLst>
          </p:cNvPr>
          <p:cNvSpPr/>
          <p:nvPr/>
        </p:nvSpPr>
        <p:spPr>
          <a:xfrm>
            <a:off x="3857014" y="2454031"/>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Text Box 10">
            <a:extLst>
              <a:ext uri="{FF2B5EF4-FFF2-40B4-BE49-F238E27FC236}">
                <a16:creationId xmlns:a16="http://schemas.microsoft.com/office/drawing/2014/main" id="{171D0DC1-A1B0-01A6-83C6-04CCCACC26CD}"/>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5" name="AutoShape 11">
            <a:extLst>
              <a:ext uri="{FF2B5EF4-FFF2-40B4-BE49-F238E27FC236}">
                <a16:creationId xmlns:a16="http://schemas.microsoft.com/office/drawing/2014/main" id="{08B10F5F-BA33-3D34-3E37-1EC9BC7F50C0}"/>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01950A62-50D9-2A85-B60A-733921DAE43F}"/>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703719283"/>
      </p:ext>
    </p:extLst>
  </p:cSld>
  <p:clrMapOvr>
    <a:masterClrMapping/>
  </p:clrMapOvr>
  <mc:AlternateContent xmlns:mc="http://schemas.openxmlformats.org/markup-compatibility/2006" xmlns:p14="http://schemas.microsoft.com/office/powerpoint/2010/main">
    <mc:Choice Requires="p14">
      <p:transition spd="slow" p14:dur="2000" advTm="11391"/>
    </mc:Choice>
    <mc:Fallback xmlns="">
      <p:transition spd="slow" advTm="1139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75310" y="473082"/>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a:t>
            </a:r>
            <a:r>
              <a:rPr kumimoji="0" lang="en-US" altLang="ja-JP" sz="18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800" b="0" i="0" u="none" strike="noStrike" kern="0" cap="none" spc="0" normalizeH="0" baseline="0" noProof="0" dirty="0">
                <a:ln>
                  <a:noFill/>
                </a:ln>
                <a:solidFill>
                  <a:srgbClr val="333333"/>
                </a:solidFill>
                <a:effectLst/>
                <a:uLnTx/>
                <a:uFillTx/>
                <a:latin typeface="ＭＳ Ｐ明朝"/>
                <a:ea typeface="ＭＳ Ｐ明朝"/>
                <a:cs typeface="+mn-cs"/>
              </a:rPr>
              <a:t>・らくらく</a:t>
            </a:r>
            <a:endParaRPr kumimoji="0" lang="ja-JP" altLang="en-US" sz="10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7" name="AutoShape 11"/>
          <p:cNvSpPr>
            <a:spLocks noChangeArrowheads="1"/>
          </p:cNvSpPr>
          <p:nvPr/>
        </p:nvSpPr>
        <p:spPr bwMode="auto">
          <a:xfrm>
            <a:off x="148590" y="332656"/>
            <a:ext cx="88265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8" name="Group 12"/>
          <p:cNvGrpSpPr>
            <a:grpSpLocks/>
          </p:cNvGrpSpPr>
          <p:nvPr/>
        </p:nvGrpSpPr>
        <p:grpSpPr bwMode="auto">
          <a:xfrm>
            <a:off x="7452320" y="340239"/>
            <a:ext cx="1482147" cy="508344"/>
            <a:chOff x="7803969" y="7620"/>
            <a:chExt cx="116" cy="56"/>
          </a:xfrm>
        </p:grpSpPr>
        <p:sp>
          <p:nvSpPr>
            <p:cNvPr id="13" name="Text Box 13"/>
            <p:cNvSpPr txBox="1">
              <a:spLocks noChangeArrowheads="1"/>
            </p:cNvSpPr>
            <p:nvPr/>
          </p:nvSpPr>
          <p:spPr bwMode="auto">
            <a:xfrm>
              <a:off x="7803969" y="7620"/>
              <a:ext cx="116" cy="56"/>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ts val="1300"/>
                </a:lnSpc>
                <a:spcBef>
                  <a:spcPts val="0"/>
                </a:spcBef>
                <a:spcAft>
                  <a:spcPts val="0"/>
                </a:spcAft>
                <a:buClrTx/>
                <a:buSzTx/>
                <a:buFontTx/>
                <a:buNone/>
                <a:tabLst/>
                <a:defRPr sz="1000"/>
              </a:pPr>
              <a:r>
                <a:rPr kumimoji="0" lang="ja-JP" altLang="en-US" sz="1100" b="0" i="0" u="none" strike="noStrike" kern="0" cap="none" spc="0" normalizeH="0" baseline="0" noProof="0" dirty="0">
                  <a:ln>
                    <a:noFill/>
                  </a:ln>
                  <a:solidFill>
                    <a:srgbClr val="000000"/>
                  </a:solidFill>
                  <a:effectLst/>
                  <a:uLnTx/>
                  <a:uFillTx/>
                  <a:latin typeface="ＭＳ Ｐ明朝"/>
                  <a:ea typeface="ＭＳ Ｐ明朝"/>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100" b="0" i="0" u="none" strike="noStrike" kern="0" cap="none" spc="0" normalizeH="0" baseline="0" noProof="0" dirty="0">
                  <a:ln>
                    <a:noFill/>
                  </a:ln>
                  <a:solidFill>
                    <a:srgbClr val="000000"/>
                  </a:solidFill>
                  <a:effectLst/>
                  <a:uLnTx/>
                  <a:uFillTx/>
                  <a:latin typeface="ＭＳ Ｐ明朝"/>
                  <a:ea typeface="ＭＳ Ｐ明朝"/>
                  <a:cs typeface="+mn-cs"/>
                </a:rPr>
                <a:t>　　　　　　　月　</a:t>
              </a:r>
            </a:p>
            <a:p>
              <a:pPr marL="0" marR="0" lvl="0" indent="0" algn="l" defTabSz="914400" rtl="0" eaLnBrk="1" fontAlgn="auto" latinLnBrk="0" hangingPunct="1">
                <a:lnSpc>
                  <a:spcPts val="1200"/>
                </a:lnSpc>
                <a:spcBef>
                  <a:spcPts val="0"/>
                </a:spcBef>
                <a:spcAft>
                  <a:spcPts val="0"/>
                </a:spcAft>
                <a:buClrTx/>
                <a:buSzTx/>
                <a:buFontTx/>
                <a:buNone/>
                <a:tabLst/>
                <a:defRPr sz="1000"/>
              </a:pPr>
              <a:r>
                <a:rPr kumimoji="0" lang="ja-JP" altLang="en-US" sz="1100" b="0" i="0" u="none" strike="noStrike" kern="0" cap="none" spc="0" normalizeH="0" baseline="0" noProof="0" dirty="0">
                  <a:ln>
                    <a:noFill/>
                  </a:ln>
                  <a:solidFill>
                    <a:srgbClr val="000000"/>
                  </a:solidFill>
                  <a:effectLst/>
                  <a:uLnTx/>
                  <a:uFillTx/>
                  <a:latin typeface="ＭＳ Ｐ明朝"/>
                  <a:ea typeface="ＭＳ Ｐ明朝"/>
                  <a:cs typeface="+mn-cs"/>
                </a:rPr>
                <a:t>　　　　　　　　　　　　　日</a:t>
              </a:r>
              <a:endParaRPr kumimoji="0" lang="ja-JP" altLang="en-US" sz="10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4" name="Line 14"/>
            <p:cNvSpPr>
              <a:spLocks noChangeShapeType="1"/>
            </p:cNvSpPr>
            <p:nvPr/>
          </p:nvSpPr>
          <p:spPr bwMode="auto">
            <a:xfrm flipH="1">
              <a:off x="7804009" y="7630"/>
              <a:ext cx="61" cy="45"/>
            </a:xfrm>
            <a:prstGeom prst="line">
              <a:avLst/>
            </a:prstGeom>
            <a:noFill/>
            <a:ln w="9525">
              <a:solidFill>
                <a:srgbClr xmlns:mc="http://schemas.openxmlformats.org/markup-compatibility/2006" xmlns:a14="http://schemas.microsoft.com/office/drawing/2010/main" val="333333" mc:Ignorable="a14" a14:legacySpreadsheetColorIndex="6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nvGrpSpPr>
          <p:cNvPr id="10" name="Group 16"/>
          <p:cNvGrpSpPr>
            <a:grpSpLocks/>
          </p:cNvGrpSpPr>
          <p:nvPr/>
        </p:nvGrpSpPr>
        <p:grpSpPr bwMode="auto">
          <a:xfrm>
            <a:off x="4938531" y="411396"/>
            <a:ext cx="2873829" cy="428897"/>
            <a:chOff x="4869180" y="78740"/>
            <a:chExt cx="335" cy="47"/>
          </a:xfrm>
        </p:grpSpPr>
        <p:sp>
          <p:nvSpPr>
            <p:cNvPr id="11" name="AutoShape 17"/>
            <p:cNvSpPr>
              <a:spLocks noChangeArrowheads="1"/>
            </p:cNvSpPr>
            <p:nvPr/>
          </p:nvSpPr>
          <p:spPr bwMode="auto">
            <a:xfrm>
              <a:off x="4869180" y="78740"/>
              <a:ext cx="335" cy="47"/>
            </a:xfrm>
            <a:prstGeom prst="roundRect">
              <a:avLst>
                <a:gd name="adj" fmla="val 500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 name="Text Box 18"/>
            <p:cNvSpPr txBox="1">
              <a:spLocks noChangeArrowheads="1"/>
            </p:cNvSpPr>
            <p:nvPr/>
          </p:nvSpPr>
          <p:spPr bwMode="auto">
            <a:xfrm>
              <a:off x="4869188" y="78758"/>
              <a:ext cx="56" cy="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200" b="0" i="0" u="none" strike="noStrike" kern="0" cap="none" spc="0" normalizeH="0" baseline="0" noProof="0">
                  <a:ln>
                    <a:noFill/>
                  </a:ln>
                  <a:solidFill>
                    <a:srgbClr val="000000"/>
                  </a:solidFill>
                  <a:effectLst/>
                  <a:uLnTx/>
                  <a:uFillTx/>
                  <a:latin typeface="ＭＳ Ｐゴシック"/>
                  <a:ea typeface="ＭＳ Ｐゴシック"/>
                  <a:cs typeface="+mn-cs"/>
                </a:rPr>
                <a:t>なまえ</a:t>
              </a:r>
              <a:endParaRPr kumimoji="0" lang="ja-JP" altLang="en-US" sz="10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grpSp>
      <p:sp>
        <p:nvSpPr>
          <p:cNvPr id="21" name="Text Box 15"/>
          <p:cNvSpPr txBox="1">
            <a:spLocks noChangeArrowheads="1"/>
          </p:cNvSpPr>
          <p:nvPr/>
        </p:nvSpPr>
        <p:spPr bwMode="auto">
          <a:xfrm>
            <a:off x="3821716" y="476018"/>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覚える１</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745945" y="2494231"/>
            <a:ext cx="3730240"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684803" y="2494231"/>
            <a:ext cx="3730240"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3">
            <a:extLst>
              <a:ext uri="{FF2B5EF4-FFF2-40B4-BE49-F238E27FC236}">
                <a16:creationId xmlns:a16="http://schemas.microsoft.com/office/drawing/2014/main" id="{A1FFEDE8-3B8C-ED0A-2653-818C360E4A23}"/>
              </a:ext>
            </a:extLst>
          </p:cNvPr>
          <p:cNvSpPr txBox="1">
            <a:spLocks/>
          </p:cNvSpPr>
          <p:nvPr/>
        </p:nvSpPr>
        <p:spPr>
          <a:xfrm>
            <a:off x="392973" y="895855"/>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赤文字、青文字　</a:t>
            </a:r>
            <a:r>
              <a:rPr lang="ja-JP" altLang="en-US" sz="3600" dirty="0"/>
              <a:t>２つの単語はなに？</a:t>
            </a:r>
          </a:p>
        </p:txBody>
      </p:sp>
      <p:sp>
        <p:nvSpPr>
          <p:cNvPr id="4" name="正方形/長方形 3">
            <a:extLst>
              <a:ext uri="{FF2B5EF4-FFF2-40B4-BE49-F238E27FC236}">
                <a16:creationId xmlns:a16="http://schemas.microsoft.com/office/drawing/2014/main" id="{D9253B1A-9B6E-5016-768A-A17C4949957D}"/>
              </a:ext>
            </a:extLst>
          </p:cNvPr>
          <p:cNvSpPr/>
          <p:nvPr/>
        </p:nvSpPr>
        <p:spPr>
          <a:xfrm>
            <a:off x="395140" y="2987345"/>
            <a:ext cx="4431850" cy="1862048"/>
          </a:xfrm>
          <a:prstGeom prst="rect">
            <a:avLst/>
          </a:prstGeom>
          <a:noFill/>
        </p:spPr>
        <p:txBody>
          <a:bodyPr wrap="square" lIns="91440" tIns="45720" rIns="91440" bIns="45720">
            <a:spAutoFit/>
          </a:bodyPr>
          <a:lstStyle/>
          <a:p>
            <a:pPr algn="ctr"/>
            <a:r>
              <a:rPr lang="ja-JP" altLang="en-US" sz="115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れんげ</a:t>
            </a:r>
          </a:p>
        </p:txBody>
      </p:sp>
      <p:grpSp>
        <p:nvGrpSpPr>
          <p:cNvPr id="20" name="グループ化 19">
            <a:extLst>
              <a:ext uri="{FF2B5EF4-FFF2-40B4-BE49-F238E27FC236}">
                <a16:creationId xmlns:a16="http://schemas.microsoft.com/office/drawing/2014/main" id="{95C04692-B6A5-65AD-4F54-472D0B38394F}"/>
              </a:ext>
            </a:extLst>
          </p:cNvPr>
          <p:cNvGrpSpPr/>
          <p:nvPr/>
        </p:nvGrpSpPr>
        <p:grpSpPr>
          <a:xfrm>
            <a:off x="4992855" y="2810373"/>
            <a:ext cx="3685133" cy="2259306"/>
            <a:chOff x="4822220" y="3237306"/>
            <a:chExt cx="3685133" cy="2259306"/>
          </a:xfrm>
        </p:grpSpPr>
        <p:sp>
          <p:nvSpPr>
            <p:cNvPr id="16" name="正方形/長方形 15">
              <a:extLst>
                <a:ext uri="{FF2B5EF4-FFF2-40B4-BE49-F238E27FC236}">
                  <a16:creationId xmlns:a16="http://schemas.microsoft.com/office/drawing/2014/main" id="{A546F6DC-0E57-71D3-29CD-5C81C273972B}"/>
                </a:ext>
              </a:extLst>
            </p:cNvPr>
            <p:cNvSpPr/>
            <p:nvPr/>
          </p:nvSpPr>
          <p:spPr>
            <a:xfrm>
              <a:off x="4822220" y="3280621"/>
              <a:ext cx="1140037" cy="2215991"/>
            </a:xfrm>
            <a:prstGeom prst="rect">
              <a:avLst/>
            </a:prstGeom>
            <a:noFill/>
          </p:spPr>
          <p:txBody>
            <a:bodyPr wrap="square" lIns="91440" tIns="45720" rIns="91440" bIns="45720">
              <a:spAutoFit/>
            </a:bodyPr>
            <a:lstStyle/>
            <a:p>
              <a:pPr algn="ctr"/>
              <a:r>
                <a:rPr lang="ja-JP" altLang="en-US" sz="13800" b="1" spc="-150" dirty="0">
                  <a:ln w="22225">
                    <a:solidFill>
                      <a:schemeClr val="accent2"/>
                    </a:solidFill>
                    <a:prstDash val="solid"/>
                  </a:ln>
                  <a:solidFill>
                    <a:srgbClr val="0070C0"/>
                  </a:solidFill>
                  <a:latin typeface="AR隷書体M" panose="020B0609010101010101" pitchFamily="49" charset="-128"/>
                  <a:ea typeface="AR隷書体M" panose="020B0609010101010101" pitchFamily="49" charset="-128"/>
                </a:rPr>
                <a:t>つ</a:t>
              </a:r>
              <a:endParaRPr lang="ja-JP" altLang="en-US" sz="138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endParaRPr>
            </a:p>
          </p:txBody>
        </p:sp>
        <p:sp>
          <p:nvSpPr>
            <p:cNvPr id="17" name="正方形/長方形 16">
              <a:extLst>
                <a:ext uri="{FF2B5EF4-FFF2-40B4-BE49-F238E27FC236}">
                  <a16:creationId xmlns:a16="http://schemas.microsoft.com/office/drawing/2014/main" id="{92201E01-0E8F-FEBF-7F4B-5DE9BF720A91}"/>
                </a:ext>
              </a:extLst>
            </p:cNvPr>
            <p:cNvSpPr/>
            <p:nvPr/>
          </p:nvSpPr>
          <p:spPr>
            <a:xfrm>
              <a:off x="5140401" y="3483922"/>
              <a:ext cx="2542934" cy="1862048"/>
            </a:xfrm>
            <a:prstGeom prst="rect">
              <a:avLst/>
            </a:prstGeom>
            <a:noFill/>
          </p:spPr>
          <p:txBody>
            <a:bodyPr wrap="square" lIns="91440" tIns="45720" rIns="91440" bIns="45720">
              <a:spAutoFit/>
            </a:bodyPr>
            <a:lstStyle/>
            <a:p>
              <a:pPr algn="ctr"/>
              <a:r>
                <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く</a:t>
              </a:r>
            </a:p>
          </p:txBody>
        </p:sp>
        <p:sp>
          <p:nvSpPr>
            <p:cNvPr id="19" name="正方形/長方形 18">
              <a:extLst>
                <a:ext uri="{FF2B5EF4-FFF2-40B4-BE49-F238E27FC236}">
                  <a16:creationId xmlns:a16="http://schemas.microsoft.com/office/drawing/2014/main" id="{8EAACA89-5F1B-F8EC-9E38-0058B8D9C0FA}"/>
                </a:ext>
              </a:extLst>
            </p:cNvPr>
            <p:cNvSpPr/>
            <p:nvPr/>
          </p:nvSpPr>
          <p:spPr>
            <a:xfrm>
              <a:off x="6367390" y="3237306"/>
              <a:ext cx="2139963" cy="2215991"/>
            </a:xfrm>
            <a:prstGeom prst="rect">
              <a:avLst/>
            </a:prstGeom>
            <a:noFill/>
          </p:spPr>
          <p:txBody>
            <a:bodyPr wrap="square" lIns="91440" tIns="45720" rIns="91440" bIns="45720">
              <a:spAutoFit/>
            </a:bodyPr>
            <a:lstStyle/>
            <a:p>
              <a:pPr algn="ctr"/>
              <a:r>
                <a:rPr lang="ja-JP" altLang="en-US" sz="138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し</a:t>
              </a:r>
            </a:p>
          </p:txBody>
        </p:sp>
      </p:grpSp>
    </p:spTree>
    <p:custDataLst>
      <p:tags r:id="rId1"/>
    </p:custDataLst>
    <p:extLst>
      <p:ext uri="{BB962C8B-B14F-4D97-AF65-F5344CB8AC3E}">
        <p14:creationId xmlns:p14="http://schemas.microsoft.com/office/powerpoint/2010/main" val="1160247393"/>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25495F30-DDA1-34CB-4BF8-C51978A41189}"/>
              </a:ext>
            </a:extLst>
          </p:cNvPr>
          <p:cNvSpPr>
            <a:spLocks noGrp="1"/>
          </p:cNvSpPr>
          <p:nvPr>
            <p:ph type="ctrTitle"/>
          </p:nvPr>
        </p:nvSpPr>
        <p:spPr>
          <a:xfrm>
            <a:off x="668338" y="2901451"/>
            <a:ext cx="7772400" cy="1470025"/>
          </a:xfrm>
        </p:spPr>
        <p:txBody>
          <a:bodyPr/>
          <a:lstStyle/>
          <a:p>
            <a:r>
              <a:rPr lang="ja-JP" altLang="en-US" dirty="0"/>
              <a:t>つぎへ　いきます</a:t>
            </a:r>
          </a:p>
        </p:txBody>
      </p:sp>
      <p:sp>
        <p:nvSpPr>
          <p:cNvPr id="2" name="Text Box 10">
            <a:extLst>
              <a:ext uri="{FF2B5EF4-FFF2-40B4-BE49-F238E27FC236}">
                <a16:creationId xmlns:a16="http://schemas.microsoft.com/office/drawing/2014/main" id="{91B4122D-3615-AD27-C5D7-89E63A2C1D34}"/>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3" name="AutoShape 11">
            <a:extLst>
              <a:ext uri="{FF2B5EF4-FFF2-40B4-BE49-F238E27FC236}">
                <a16:creationId xmlns:a16="http://schemas.microsoft.com/office/drawing/2014/main" id="{7906B53D-2867-83CA-9B44-A3D3E63F6740}"/>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 name="Text Box 15">
            <a:extLst>
              <a:ext uri="{FF2B5EF4-FFF2-40B4-BE49-F238E27FC236}">
                <a16:creationId xmlns:a16="http://schemas.microsoft.com/office/drawing/2014/main" id="{C0CC20B4-07DF-6EB4-9797-850BB08C1ED7}"/>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3189301415"/>
      </p:ext>
    </p:extLst>
  </p:cSld>
  <p:clrMapOvr>
    <a:masterClrMapping/>
  </p:clrMapOvr>
  <mc:AlternateContent xmlns:mc="http://schemas.openxmlformats.org/markup-compatibility/2006" xmlns:p14="http://schemas.microsoft.com/office/powerpoint/2010/main">
    <mc:Choice Requires="p14">
      <p:transition spd="slow" p14:dur="2000" advTm="34042"/>
    </mc:Choice>
    <mc:Fallback xmlns="">
      <p:transition spd="slow" advTm="3404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ま</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け</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タイトル 3">
            <a:extLst>
              <a:ext uri="{FF2B5EF4-FFF2-40B4-BE49-F238E27FC236}">
                <a16:creationId xmlns:a16="http://schemas.microsoft.com/office/drawing/2014/main" id="{288A9EC5-0899-DA42-43A8-02C9DC66CEEE}"/>
              </a:ext>
            </a:extLst>
          </p:cNvPr>
          <p:cNvSpPr txBox="1">
            <a:spLocks/>
          </p:cNvSpPr>
          <p:nvPr/>
        </p:nvSpPr>
        <p:spPr>
          <a:xfrm>
            <a:off x="440674" y="656176"/>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３文字単語</a:t>
            </a:r>
          </a:p>
        </p:txBody>
      </p:sp>
      <p:sp>
        <p:nvSpPr>
          <p:cNvPr id="2" name="Text Box 10">
            <a:extLst>
              <a:ext uri="{FF2B5EF4-FFF2-40B4-BE49-F238E27FC236}">
                <a16:creationId xmlns:a16="http://schemas.microsoft.com/office/drawing/2014/main" id="{FAD1302B-4633-7DE1-EEA4-8DD96CFF1D10}"/>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626473A1-F2C2-7AAA-BA91-7FBDF4D49EA5}"/>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C51584EB-001C-BFE3-DD77-E23F2CCDD9FA}"/>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638679222"/>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ゆ</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ん</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ADEB9B3E-23D3-DC21-ED00-B47FB572FE65}"/>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C0F711FF-1AD8-EDC6-5A89-7E4D84A3CFE2}"/>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1AF714CE-0528-9933-7DCE-5F2464E649DE}"/>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3025026806"/>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げ</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か</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A9F7263F-B129-C0B3-4D30-8365DEFF964D}"/>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883D789B-A607-2A54-57AB-97BEE2F20537}"/>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E03B38B1-681F-B67E-D1BF-DE2E1AD07F99}"/>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910617061"/>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575309" y="551488"/>
            <a:ext cx="6800855" cy="1470025"/>
          </a:xfrm>
        </p:spPr>
        <p:txBody>
          <a:bodyPr/>
          <a:lstStyle/>
          <a:p>
            <a:pPr algn="l"/>
            <a:r>
              <a:rPr lang="ja-JP" altLang="en-US" sz="3600" dirty="0">
                <a:solidFill>
                  <a:schemeClr val="accent2"/>
                </a:solidFill>
              </a:rPr>
              <a:t>全部の数字をたすといくつかな？</a:t>
            </a:r>
            <a:endParaRPr kumimoji="1" lang="ja-JP" altLang="en-US" sz="3600" dirty="0">
              <a:solidFill>
                <a:schemeClr val="accent2"/>
              </a:solidFill>
            </a:endParaRPr>
          </a:p>
        </p:txBody>
      </p:sp>
      <p:sp>
        <p:nvSpPr>
          <p:cNvPr id="2" name="正方形/長方形 1">
            <a:extLst>
              <a:ext uri="{FF2B5EF4-FFF2-40B4-BE49-F238E27FC236}">
                <a16:creationId xmlns:a16="http://schemas.microsoft.com/office/drawing/2014/main" id="{02FF62E1-1B9A-817A-C011-6CF231C3807C}"/>
              </a:ext>
            </a:extLst>
          </p:cNvPr>
          <p:cNvSpPr/>
          <p:nvPr/>
        </p:nvSpPr>
        <p:spPr>
          <a:xfrm>
            <a:off x="1489265" y="2642266"/>
            <a:ext cx="6165470"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３　２　１</a:t>
            </a:r>
          </a:p>
        </p:txBody>
      </p:sp>
      <p:sp>
        <p:nvSpPr>
          <p:cNvPr id="5" name="正方形/長方形 4">
            <a:extLst>
              <a:ext uri="{FF2B5EF4-FFF2-40B4-BE49-F238E27FC236}">
                <a16:creationId xmlns:a16="http://schemas.microsoft.com/office/drawing/2014/main" id="{27598DA4-B920-B8F4-E966-4C9DA9A75F9A}"/>
              </a:ext>
            </a:extLst>
          </p:cNvPr>
          <p:cNvSpPr/>
          <p:nvPr/>
        </p:nvSpPr>
        <p:spPr>
          <a:xfrm>
            <a:off x="1187624"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19E46A1-D095-A233-EBEC-462A78E18777}"/>
              </a:ext>
            </a:extLst>
          </p:cNvPr>
          <p:cNvSpPr/>
          <p:nvPr/>
        </p:nvSpPr>
        <p:spPr>
          <a:xfrm>
            <a:off x="3599892"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4CE6052-2D1C-A265-C880-118EC4CA739A}"/>
              </a:ext>
            </a:extLst>
          </p:cNvPr>
          <p:cNvSpPr/>
          <p:nvPr/>
        </p:nvSpPr>
        <p:spPr>
          <a:xfrm>
            <a:off x="6019189"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Text Box 10">
            <a:extLst>
              <a:ext uri="{FF2B5EF4-FFF2-40B4-BE49-F238E27FC236}">
                <a16:creationId xmlns:a16="http://schemas.microsoft.com/office/drawing/2014/main" id="{69F5CACF-4491-2920-95E1-D55621F3EFDF}"/>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6E63BEA5-F9C0-9655-35FE-1D3A6BBF2030}"/>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12ADBD19-F535-7D6D-D3E0-109DC35E8F4B}"/>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635888397"/>
      </p:ext>
    </p:extLst>
  </p:cSld>
  <p:clrMapOvr>
    <a:masterClrMapping/>
  </p:clrMapOvr>
  <mc:AlternateContent xmlns:mc="http://schemas.openxmlformats.org/markup-compatibility/2006" xmlns:p14="http://schemas.microsoft.com/office/powerpoint/2010/main">
    <mc:Choice Requires="p14">
      <p:transition spd="slow" p14:dur="2000" advTm="16465"/>
    </mc:Choice>
    <mc:Fallback xmlns="">
      <p:transition spd="slow" advTm="1646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04442" y="942395"/>
            <a:ext cx="6800855" cy="1470025"/>
          </a:xfrm>
        </p:spPr>
        <p:txBody>
          <a:bodyPr/>
          <a:lstStyle/>
          <a:p>
            <a:pPr algn="l"/>
            <a:r>
              <a:rPr kumimoji="1" lang="ja-JP" altLang="en-US" sz="3600" dirty="0">
                <a:solidFill>
                  <a:schemeClr val="accent2"/>
                </a:solidFill>
              </a:rPr>
              <a:t>こたえ</a:t>
            </a:r>
          </a:p>
        </p:txBody>
      </p:sp>
      <p:sp>
        <p:nvSpPr>
          <p:cNvPr id="3" name="正方形/長方形 2">
            <a:extLst>
              <a:ext uri="{FF2B5EF4-FFF2-40B4-BE49-F238E27FC236}">
                <a16:creationId xmlns:a16="http://schemas.microsoft.com/office/drawing/2014/main" id="{B5F5E4C0-3904-89F4-E093-1E4CAFAE828E}"/>
              </a:ext>
            </a:extLst>
          </p:cNvPr>
          <p:cNvSpPr/>
          <p:nvPr/>
        </p:nvSpPr>
        <p:spPr>
          <a:xfrm>
            <a:off x="4131655" y="2476687"/>
            <a:ext cx="1394933"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６</a:t>
            </a:r>
          </a:p>
        </p:txBody>
      </p:sp>
      <p:sp>
        <p:nvSpPr>
          <p:cNvPr id="5" name="正方形/長方形 4">
            <a:extLst>
              <a:ext uri="{FF2B5EF4-FFF2-40B4-BE49-F238E27FC236}">
                <a16:creationId xmlns:a16="http://schemas.microsoft.com/office/drawing/2014/main" id="{11C191A5-AC66-A975-1EFE-87A9B22E68A0}"/>
              </a:ext>
            </a:extLst>
          </p:cNvPr>
          <p:cNvSpPr/>
          <p:nvPr/>
        </p:nvSpPr>
        <p:spPr>
          <a:xfrm>
            <a:off x="3857014" y="2454031"/>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Text Box 10">
            <a:extLst>
              <a:ext uri="{FF2B5EF4-FFF2-40B4-BE49-F238E27FC236}">
                <a16:creationId xmlns:a16="http://schemas.microsoft.com/office/drawing/2014/main" id="{F21A84F2-74D9-3138-F053-C1B8E5FF7538}"/>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5" name="AutoShape 11">
            <a:extLst>
              <a:ext uri="{FF2B5EF4-FFF2-40B4-BE49-F238E27FC236}">
                <a16:creationId xmlns:a16="http://schemas.microsoft.com/office/drawing/2014/main" id="{562FD200-8033-6AC2-853F-844366F366A4}"/>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28D1D67C-EE50-7B53-A7DD-E6BBCBF7E88A}"/>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7951511"/>
      </p:ext>
    </p:extLst>
  </p:cSld>
  <p:clrMapOvr>
    <a:masterClrMapping/>
  </p:clrMapOvr>
  <mc:AlternateContent xmlns:mc="http://schemas.openxmlformats.org/markup-compatibility/2006" xmlns:p14="http://schemas.microsoft.com/office/powerpoint/2010/main">
    <mc:Choice Requires="p14">
      <p:transition spd="slow" p14:dur="2000" advTm="11391"/>
    </mc:Choice>
    <mc:Fallback xmlns="">
      <p:transition spd="slow" advTm="1139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8C70BBC-F539-B233-BF42-EFF2AD840A78}"/>
              </a:ext>
            </a:extLst>
          </p:cNvPr>
          <p:cNvSpPr/>
          <p:nvPr/>
        </p:nvSpPr>
        <p:spPr>
          <a:xfrm>
            <a:off x="745945" y="2494231"/>
            <a:ext cx="3730240"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684803" y="2494231"/>
            <a:ext cx="3730240"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3">
            <a:extLst>
              <a:ext uri="{FF2B5EF4-FFF2-40B4-BE49-F238E27FC236}">
                <a16:creationId xmlns:a16="http://schemas.microsoft.com/office/drawing/2014/main" id="{A1FFEDE8-3B8C-ED0A-2653-818C360E4A23}"/>
              </a:ext>
            </a:extLst>
          </p:cNvPr>
          <p:cNvSpPr txBox="1">
            <a:spLocks/>
          </p:cNvSpPr>
          <p:nvPr/>
        </p:nvSpPr>
        <p:spPr>
          <a:xfrm>
            <a:off x="392973" y="895855"/>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赤文字、青文字　</a:t>
            </a:r>
            <a:r>
              <a:rPr lang="ja-JP" altLang="en-US" sz="3600" dirty="0"/>
              <a:t>２つの単語はなに？</a:t>
            </a:r>
          </a:p>
        </p:txBody>
      </p:sp>
      <p:sp>
        <p:nvSpPr>
          <p:cNvPr id="4" name="正方形/長方形 3">
            <a:extLst>
              <a:ext uri="{FF2B5EF4-FFF2-40B4-BE49-F238E27FC236}">
                <a16:creationId xmlns:a16="http://schemas.microsoft.com/office/drawing/2014/main" id="{D9253B1A-9B6E-5016-768A-A17C4949957D}"/>
              </a:ext>
            </a:extLst>
          </p:cNvPr>
          <p:cNvSpPr/>
          <p:nvPr/>
        </p:nvSpPr>
        <p:spPr>
          <a:xfrm>
            <a:off x="395140" y="2987345"/>
            <a:ext cx="4431850" cy="1862048"/>
          </a:xfrm>
          <a:prstGeom prst="rect">
            <a:avLst/>
          </a:prstGeom>
          <a:noFill/>
        </p:spPr>
        <p:txBody>
          <a:bodyPr wrap="square" lIns="91440" tIns="45720" rIns="91440" bIns="45720">
            <a:spAutoFit/>
          </a:bodyPr>
          <a:lstStyle/>
          <a:p>
            <a:pPr algn="ctr"/>
            <a:r>
              <a:rPr lang="ja-JP" altLang="en-US" sz="115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まゆげ</a:t>
            </a:r>
          </a:p>
        </p:txBody>
      </p:sp>
      <p:grpSp>
        <p:nvGrpSpPr>
          <p:cNvPr id="20" name="グループ化 19">
            <a:extLst>
              <a:ext uri="{FF2B5EF4-FFF2-40B4-BE49-F238E27FC236}">
                <a16:creationId xmlns:a16="http://schemas.microsoft.com/office/drawing/2014/main" id="{95C04692-B6A5-65AD-4F54-472D0B38394F}"/>
              </a:ext>
            </a:extLst>
          </p:cNvPr>
          <p:cNvGrpSpPr/>
          <p:nvPr/>
        </p:nvGrpSpPr>
        <p:grpSpPr>
          <a:xfrm>
            <a:off x="4865673" y="2984958"/>
            <a:ext cx="3907814" cy="1934079"/>
            <a:chOff x="4695038" y="3411891"/>
            <a:chExt cx="3907814" cy="1934079"/>
          </a:xfrm>
        </p:grpSpPr>
        <p:sp>
          <p:nvSpPr>
            <p:cNvPr id="16" name="正方形/長方形 15">
              <a:extLst>
                <a:ext uri="{FF2B5EF4-FFF2-40B4-BE49-F238E27FC236}">
                  <a16:creationId xmlns:a16="http://schemas.microsoft.com/office/drawing/2014/main" id="{A546F6DC-0E57-71D3-29CD-5C81C273972B}"/>
                </a:ext>
              </a:extLst>
            </p:cNvPr>
            <p:cNvSpPr/>
            <p:nvPr/>
          </p:nvSpPr>
          <p:spPr>
            <a:xfrm>
              <a:off x="4695038" y="3483922"/>
              <a:ext cx="1140037" cy="1862048"/>
            </a:xfrm>
            <a:prstGeom prst="rect">
              <a:avLst/>
            </a:prstGeom>
            <a:noFill/>
          </p:spPr>
          <p:txBody>
            <a:bodyPr wrap="square" lIns="91440" tIns="45720" rIns="91440" bIns="45720">
              <a:spAutoFit/>
            </a:bodyPr>
            <a:lstStyle/>
            <a:p>
              <a:pPr algn="ctr"/>
              <a:r>
                <a:rPr lang="ja-JP" altLang="en-US" sz="11500" b="1" spc="-150" dirty="0">
                  <a:ln w="22225">
                    <a:solidFill>
                      <a:schemeClr val="accent2"/>
                    </a:solidFill>
                    <a:prstDash val="solid"/>
                  </a:ln>
                  <a:solidFill>
                    <a:srgbClr val="0070C0"/>
                  </a:solidFill>
                  <a:latin typeface="AR隷書体M" panose="020B0609010101010101" pitchFamily="49" charset="-128"/>
                  <a:ea typeface="AR隷書体M" panose="020B0609010101010101" pitchFamily="49" charset="-128"/>
                </a:rPr>
                <a:t>け</a:t>
              </a:r>
              <a:endPar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endParaRPr>
            </a:p>
          </p:txBody>
        </p:sp>
        <p:sp>
          <p:nvSpPr>
            <p:cNvPr id="17" name="正方形/長方形 16">
              <a:extLst>
                <a:ext uri="{FF2B5EF4-FFF2-40B4-BE49-F238E27FC236}">
                  <a16:creationId xmlns:a16="http://schemas.microsoft.com/office/drawing/2014/main" id="{92201E01-0E8F-FEBF-7F4B-5DE9BF720A91}"/>
                </a:ext>
              </a:extLst>
            </p:cNvPr>
            <p:cNvSpPr/>
            <p:nvPr/>
          </p:nvSpPr>
          <p:spPr>
            <a:xfrm>
              <a:off x="5076725" y="3411891"/>
              <a:ext cx="2542934" cy="1862048"/>
            </a:xfrm>
            <a:prstGeom prst="rect">
              <a:avLst/>
            </a:prstGeom>
            <a:noFill/>
          </p:spPr>
          <p:txBody>
            <a:bodyPr wrap="square" lIns="91440" tIns="45720" rIns="91440" bIns="45720">
              <a:spAutoFit/>
            </a:bodyPr>
            <a:lstStyle/>
            <a:p>
              <a:pPr algn="ctr"/>
              <a:r>
                <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ん</a:t>
              </a:r>
            </a:p>
          </p:txBody>
        </p:sp>
        <p:sp>
          <p:nvSpPr>
            <p:cNvPr id="19" name="正方形/長方形 18">
              <a:extLst>
                <a:ext uri="{FF2B5EF4-FFF2-40B4-BE49-F238E27FC236}">
                  <a16:creationId xmlns:a16="http://schemas.microsoft.com/office/drawing/2014/main" id="{8EAACA89-5F1B-F8EC-9E38-0058B8D9C0FA}"/>
                </a:ext>
              </a:extLst>
            </p:cNvPr>
            <p:cNvSpPr/>
            <p:nvPr/>
          </p:nvSpPr>
          <p:spPr>
            <a:xfrm>
              <a:off x="6462889" y="3411891"/>
              <a:ext cx="2139963" cy="1862048"/>
            </a:xfrm>
            <a:prstGeom prst="rect">
              <a:avLst/>
            </a:prstGeom>
            <a:noFill/>
          </p:spPr>
          <p:txBody>
            <a:bodyPr wrap="square" lIns="91440" tIns="45720" rIns="91440" bIns="45720">
              <a:spAutoFit/>
            </a:bodyPr>
            <a:lstStyle/>
            <a:p>
              <a:pPr algn="ctr"/>
              <a:r>
                <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か</a:t>
              </a:r>
            </a:p>
          </p:txBody>
        </p:sp>
      </p:grpSp>
      <p:sp>
        <p:nvSpPr>
          <p:cNvPr id="3" name="Text Box 10">
            <a:extLst>
              <a:ext uri="{FF2B5EF4-FFF2-40B4-BE49-F238E27FC236}">
                <a16:creationId xmlns:a16="http://schemas.microsoft.com/office/drawing/2014/main" id="{C0A6DEF1-2383-16BB-A57B-ABD4F215FB79}"/>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5" name="AutoShape 11">
            <a:extLst>
              <a:ext uri="{FF2B5EF4-FFF2-40B4-BE49-F238E27FC236}">
                <a16:creationId xmlns:a16="http://schemas.microsoft.com/office/drawing/2014/main" id="{937691A7-30B5-B84B-B862-F0DFFC55C6EE}"/>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30692E57-E97A-85DC-052E-DD1C1DAB7C84}"/>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177448293"/>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7" name="AutoShape 11"/>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3" name="タイトル 2"/>
          <p:cNvSpPr>
            <a:spLocks noGrp="1"/>
          </p:cNvSpPr>
          <p:nvPr>
            <p:ph type="ctrTitle"/>
          </p:nvPr>
        </p:nvSpPr>
        <p:spPr>
          <a:xfrm>
            <a:off x="-756592" y="1120994"/>
            <a:ext cx="7772400" cy="1470025"/>
          </a:xfrm>
        </p:spPr>
        <p:txBody>
          <a:bodyPr>
            <a:normAutofit/>
          </a:bodyPr>
          <a:lstStyle/>
          <a:p>
            <a:r>
              <a:rPr lang="ja-JP" altLang="en-US" sz="2400" dirty="0"/>
              <a:t>≪脳活性化プラス</a:t>
            </a:r>
            <a:r>
              <a:rPr lang="ja-JP" altLang="en-US" sz="4000" dirty="0"/>
              <a:t>⁺</a:t>
            </a:r>
            <a:r>
              <a:rPr lang="ja-JP" altLang="en-US" sz="2400" dirty="0"/>
              <a:t>　ポイント≫</a:t>
            </a:r>
            <a:endParaRPr kumimoji="1" lang="ja-JP" altLang="en-US" sz="2400" dirty="0"/>
          </a:p>
        </p:txBody>
      </p:sp>
      <p:sp>
        <p:nvSpPr>
          <p:cNvPr id="4" name="テキスト ボックス 3"/>
          <p:cNvSpPr txBox="1"/>
          <p:nvPr/>
        </p:nvSpPr>
        <p:spPr>
          <a:xfrm>
            <a:off x="1064601" y="2132856"/>
            <a:ext cx="7288506" cy="1569660"/>
          </a:xfrm>
          <a:prstGeom prst="rect">
            <a:avLst/>
          </a:prstGeom>
          <a:noFill/>
        </p:spPr>
        <p:txBody>
          <a:bodyPr wrap="square" rtlCol="0">
            <a:spAutoFit/>
          </a:bodyPr>
          <a:lstStyle/>
          <a:p>
            <a:pPr marL="342900" indent="-342900">
              <a:buFont typeface="Arial" pitchFamily="34" charset="0"/>
              <a:buChar char="•"/>
            </a:pPr>
            <a:r>
              <a:rPr lang="ja-JP" altLang="en-US" sz="2400" dirty="0"/>
              <a:t>記憶力を</a:t>
            </a:r>
            <a:r>
              <a:rPr kumimoji="1" lang="ja-JP" altLang="en-US" sz="2400" dirty="0"/>
              <a:t>鍛える</a:t>
            </a:r>
            <a:endParaRPr kumimoji="1" lang="en-US" altLang="ja-JP" sz="2400" dirty="0"/>
          </a:p>
          <a:p>
            <a:pPr marL="342900" indent="-342900">
              <a:buFont typeface="Arial" pitchFamily="34" charset="0"/>
              <a:buChar char="•"/>
            </a:pPr>
            <a:r>
              <a:rPr lang="ja-JP" altLang="en-US" sz="2400" dirty="0"/>
              <a:t>２つの文字を同時に追う</a:t>
            </a:r>
            <a:endParaRPr kumimoji="1" lang="en-US" altLang="ja-JP" sz="2400" dirty="0"/>
          </a:p>
          <a:p>
            <a:pPr marL="342900" indent="-342900">
              <a:buFont typeface="Arial" pitchFamily="34" charset="0"/>
              <a:buChar char="•"/>
            </a:pPr>
            <a:r>
              <a:rPr lang="ja-JP" altLang="en-US" sz="2400" dirty="0"/>
              <a:t>途中で異なる作業をするので、</a:t>
            </a:r>
            <a:r>
              <a:rPr kumimoji="1" lang="ja-JP" altLang="en-US" sz="2400" dirty="0"/>
              <a:t>ワーキングメモリが　鍛えられる</a:t>
            </a:r>
            <a:endParaRPr kumimoji="1" lang="en-US" altLang="ja-JP" sz="2400" dirty="0"/>
          </a:p>
        </p:txBody>
      </p:sp>
      <p:sp>
        <p:nvSpPr>
          <p:cNvPr id="15" name="Text Box 15"/>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pic>
        <p:nvPicPr>
          <p:cNvPr id="16" name="図 15" descr="テキスト が含まれている画像&#10;&#10;自動的に生成された説明">
            <a:extLst>
              <a:ext uri="{FF2B5EF4-FFF2-40B4-BE49-F238E27FC236}">
                <a16:creationId xmlns:a16="http://schemas.microsoft.com/office/drawing/2014/main" id="{778866A6-394B-29FC-6B0D-53B65107D2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7262596" y="4910032"/>
            <a:ext cx="1255153" cy="1244706"/>
          </a:xfrm>
          <a:prstGeom prst="rect">
            <a:avLst/>
          </a:prstGeom>
        </p:spPr>
      </p:pic>
      <p:sp>
        <p:nvSpPr>
          <p:cNvPr id="17" name="タイトル 2">
            <a:extLst>
              <a:ext uri="{FF2B5EF4-FFF2-40B4-BE49-F238E27FC236}">
                <a16:creationId xmlns:a16="http://schemas.microsoft.com/office/drawing/2014/main" id="{F7AF4F6A-866B-2BAC-3F0F-1995AD34C659}"/>
              </a:ext>
            </a:extLst>
          </p:cNvPr>
          <p:cNvSpPr txBox="1">
            <a:spLocks/>
          </p:cNvSpPr>
          <p:nvPr/>
        </p:nvSpPr>
        <p:spPr>
          <a:xfrm>
            <a:off x="1619672" y="4884709"/>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≪実践のコツ≫</a:t>
            </a:r>
            <a:endParaRPr lang="en-US" altLang="ja-JP" sz="2400" dirty="0"/>
          </a:p>
          <a:p>
            <a:pPr algn="l"/>
            <a:r>
              <a:rPr lang="ja-JP" altLang="en-US" sz="2400" dirty="0"/>
              <a:t>例題で繰り返し練習する</a:t>
            </a:r>
            <a:endParaRPr lang="en-US" altLang="ja-JP" sz="2400" dirty="0"/>
          </a:p>
          <a:p>
            <a:pPr algn="l"/>
            <a:r>
              <a:rPr lang="ja-JP" altLang="en-US" sz="2400" dirty="0"/>
              <a:t>日をおいてくりかえす</a:t>
            </a:r>
          </a:p>
        </p:txBody>
      </p:sp>
      <p:sp>
        <p:nvSpPr>
          <p:cNvPr id="2" name="Text Box 10">
            <a:extLst>
              <a:ext uri="{FF2B5EF4-FFF2-40B4-BE49-F238E27FC236}">
                <a16:creationId xmlns:a16="http://schemas.microsoft.com/office/drawing/2014/main" id="{3A81049C-555F-26C4-25EB-4CE1C0D65683}"/>
              </a:ext>
            </a:extLst>
          </p:cNvPr>
          <p:cNvSpPr txBox="1">
            <a:spLocks noChangeArrowheads="1"/>
          </p:cNvSpPr>
          <p:nvPr/>
        </p:nvSpPr>
        <p:spPr bwMode="auto">
          <a:xfrm>
            <a:off x="5464260" y="497795"/>
            <a:ext cx="2234129"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デュアル単語読み</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Tree>
    <p:extLst>
      <p:ext uri="{BB962C8B-B14F-4D97-AF65-F5344CB8AC3E}">
        <p14:creationId xmlns:p14="http://schemas.microsoft.com/office/powerpoint/2010/main" val="3594315333"/>
      </p:ext>
    </p:extLst>
  </p:cSld>
  <p:clrMapOvr>
    <a:masterClrMapping/>
  </p:clrMapOvr>
  <mc:AlternateContent xmlns:mc="http://schemas.openxmlformats.org/markup-compatibility/2006">
    <mc:Choice xmlns:p14="http://schemas.microsoft.com/office/powerpoint/2010/main" Requires="p14">
      <p:transition spd="slow" p14:dur="2000" advTm="27469"/>
    </mc:Choice>
    <mc:Fallback>
      <p:transition spd="slow" advTm="2746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く</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も</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タイトル 3">
            <a:extLst>
              <a:ext uri="{FF2B5EF4-FFF2-40B4-BE49-F238E27FC236}">
                <a16:creationId xmlns:a16="http://schemas.microsoft.com/office/drawing/2014/main" id="{288A9EC5-0899-DA42-43A8-02C9DC66CEEE}"/>
              </a:ext>
            </a:extLst>
          </p:cNvPr>
          <p:cNvSpPr txBox="1">
            <a:spLocks/>
          </p:cNvSpPr>
          <p:nvPr/>
        </p:nvSpPr>
        <p:spPr>
          <a:xfrm>
            <a:off x="440674" y="656176"/>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３文字単語</a:t>
            </a:r>
          </a:p>
        </p:txBody>
      </p:sp>
      <p:sp>
        <p:nvSpPr>
          <p:cNvPr id="2" name="Text Box 10">
            <a:extLst>
              <a:ext uri="{FF2B5EF4-FFF2-40B4-BE49-F238E27FC236}">
                <a16:creationId xmlns:a16="http://schemas.microsoft.com/office/drawing/2014/main" id="{039A8369-41D3-647A-6E24-642EE63E8064}"/>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00505235-56A5-F585-0D93-7F3C5C942FEB}"/>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5F63600E-7E9C-5830-2273-F708E7660319}"/>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3004459629"/>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も</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み</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539FC2BE-C49C-8187-F873-4C5D1DFF9B32}"/>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943E1BFD-2530-1564-4A6A-9E7688EA845B}"/>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30ECC8D2-254C-BCA3-4FD4-C73EB0C96D58}"/>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591598660"/>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dirty="0">
                <a:ln w="22225">
                  <a:solidFill>
                    <a:schemeClr val="accent2"/>
                  </a:solidFill>
                  <a:prstDash val="solid"/>
                </a:ln>
                <a:solidFill>
                  <a:srgbClr val="FF0000"/>
                </a:solidFill>
                <a:latin typeface="AR P楷書体M" panose="020B0600010101010101" pitchFamily="50" charset="-128"/>
                <a:ea typeface="AR P楷書体M" panose="020B0600010101010101" pitchFamily="50" charset="-128"/>
              </a:rPr>
              <a:t>り</a:t>
            </a:r>
            <a:endPar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endParaRP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じ</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510309A9-1F02-77B3-7C06-1263B7FC4177}"/>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5EAF0E89-C41B-1351-44BC-FE335BC674E6}"/>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AC3BF9F6-AC3B-E689-4316-6D1209F5E9F2}"/>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031359104"/>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575309" y="551488"/>
            <a:ext cx="6800855" cy="1470025"/>
          </a:xfrm>
        </p:spPr>
        <p:txBody>
          <a:bodyPr/>
          <a:lstStyle/>
          <a:p>
            <a:pPr algn="l"/>
            <a:r>
              <a:rPr lang="ja-JP" altLang="en-US" sz="3600" dirty="0">
                <a:solidFill>
                  <a:schemeClr val="accent2"/>
                </a:solidFill>
              </a:rPr>
              <a:t>全部の数字をたすといくつかな？</a:t>
            </a:r>
            <a:endParaRPr kumimoji="1" lang="ja-JP" altLang="en-US" sz="3600" dirty="0">
              <a:solidFill>
                <a:schemeClr val="accent2"/>
              </a:solidFill>
            </a:endParaRPr>
          </a:p>
        </p:txBody>
      </p:sp>
      <p:sp>
        <p:nvSpPr>
          <p:cNvPr id="2" name="正方形/長方形 1">
            <a:extLst>
              <a:ext uri="{FF2B5EF4-FFF2-40B4-BE49-F238E27FC236}">
                <a16:creationId xmlns:a16="http://schemas.microsoft.com/office/drawing/2014/main" id="{02FF62E1-1B9A-817A-C011-6CF231C3807C}"/>
              </a:ext>
            </a:extLst>
          </p:cNvPr>
          <p:cNvSpPr/>
          <p:nvPr/>
        </p:nvSpPr>
        <p:spPr>
          <a:xfrm>
            <a:off x="1489265" y="2642266"/>
            <a:ext cx="6165470"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１　４　２</a:t>
            </a:r>
          </a:p>
        </p:txBody>
      </p:sp>
      <p:sp>
        <p:nvSpPr>
          <p:cNvPr id="5" name="正方形/長方形 4">
            <a:extLst>
              <a:ext uri="{FF2B5EF4-FFF2-40B4-BE49-F238E27FC236}">
                <a16:creationId xmlns:a16="http://schemas.microsoft.com/office/drawing/2014/main" id="{27598DA4-B920-B8F4-E966-4C9DA9A75F9A}"/>
              </a:ext>
            </a:extLst>
          </p:cNvPr>
          <p:cNvSpPr/>
          <p:nvPr/>
        </p:nvSpPr>
        <p:spPr>
          <a:xfrm>
            <a:off x="1187624"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19E46A1-D095-A233-EBEC-462A78E18777}"/>
              </a:ext>
            </a:extLst>
          </p:cNvPr>
          <p:cNvSpPr/>
          <p:nvPr/>
        </p:nvSpPr>
        <p:spPr>
          <a:xfrm>
            <a:off x="3599892"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4CE6052-2D1C-A265-C880-118EC4CA739A}"/>
              </a:ext>
            </a:extLst>
          </p:cNvPr>
          <p:cNvSpPr/>
          <p:nvPr/>
        </p:nvSpPr>
        <p:spPr>
          <a:xfrm>
            <a:off x="6019189" y="2642266"/>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Text Box 10">
            <a:extLst>
              <a:ext uri="{FF2B5EF4-FFF2-40B4-BE49-F238E27FC236}">
                <a16:creationId xmlns:a16="http://schemas.microsoft.com/office/drawing/2014/main" id="{8E03EC74-A315-85EF-BA31-E6E0C4EC7B38}"/>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DCE0FDD2-7E52-3B0D-DB34-50BE4BAB50C2}"/>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BE427C13-7880-FFA2-DABA-1432DBBA3CC6}"/>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469205099"/>
      </p:ext>
    </p:extLst>
  </p:cSld>
  <p:clrMapOvr>
    <a:masterClrMapping/>
  </p:clrMapOvr>
  <mc:AlternateContent xmlns:mc="http://schemas.openxmlformats.org/markup-compatibility/2006" xmlns:p14="http://schemas.microsoft.com/office/powerpoint/2010/main">
    <mc:Choice Requires="p14">
      <p:transition spd="slow" p14:dur="2000" advTm="16465"/>
    </mc:Choice>
    <mc:Fallback xmlns="">
      <p:transition spd="slow" advTm="1646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04442" y="942395"/>
            <a:ext cx="6800855" cy="1470025"/>
          </a:xfrm>
        </p:spPr>
        <p:txBody>
          <a:bodyPr/>
          <a:lstStyle/>
          <a:p>
            <a:pPr algn="l"/>
            <a:r>
              <a:rPr kumimoji="1" lang="ja-JP" altLang="en-US" sz="3600" dirty="0">
                <a:solidFill>
                  <a:schemeClr val="accent2"/>
                </a:solidFill>
              </a:rPr>
              <a:t>こたえ</a:t>
            </a:r>
          </a:p>
        </p:txBody>
      </p:sp>
      <p:sp>
        <p:nvSpPr>
          <p:cNvPr id="3" name="正方形/長方形 2">
            <a:extLst>
              <a:ext uri="{FF2B5EF4-FFF2-40B4-BE49-F238E27FC236}">
                <a16:creationId xmlns:a16="http://schemas.microsoft.com/office/drawing/2014/main" id="{B5F5E4C0-3904-89F4-E093-1E4CAFAE828E}"/>
              </a:ext>
            </a:extLst>
          </p:cNvPr>
          <p:cNvSpPr/>
          <p:nvPr/>
        </p:nvSpPr>
        <p:spPr>
          <a:xfrm>
            <a:off x="4131655" y="2476687"/>
            <a:ext cx="1394933" cy="2215991"/>
          </a:xfrm>
          <a:prstGeom prst="rect">
            <a:avLst/>
          </a:prstGeom>
          <a:noFill/>
        </p:spPr>
        <p:txBody>
          <a:bodyPr wrap="none" lIns="91440" tIns="45720" rIns="91440" bIns="45720">
            <a:spAutoFit/>
          </a:bodyPr>
          <a:lstStyle/>
          <a:p>
            <a:pPr algn="ctr"/>
            <a:r>
              <a:rPr lang="ja-JP" altLang="en-US" sz="13800" b="0" cap="none" spc="0" dirty="0">
                <a:ln w="0"/>
                <a:solidFill>
                  <a:schemeClr val="accent1"/>
                </a:solidFill>
                <a:effectLst>
                  <a:outerShdw blurRad="38100" dist="25400" dir="5400000" algn="ctr" rotWithShape="0">
                    <a:srgbClr val="6E747A">
                      <a:alpha val="43000"/>
                    </a:srgbClr>
                  </a:outerShdw>
                </a:effectLst>
              </a:rPr>
              <a:t>７</a:t>
            </a:r>
          </a:p>
        </p:txBody>
      </p:sp>
      <p:sp>
        <p:nvSpPr>
          <p:cNvPr id="5" name="正方形/長方形 4">
            <a:extLst>
              <a:ext uri="{FF2B5EF4-FFF2-40B4-BE49-F238E27FC236}">
                <a16:creationId xmlns:a16="http://schemas.microsoft.com/office/drawing/2014/main" id="{11C191A5-AC66-A975-1EFE-87A9B22E68A0}"/>
              </a:ext>
            </a:extLst>
          </p:cNvPr>
          <p:cNvSpPr/>
          <p:nvPr/>
        </p:nvSpPr>
        <p:spPr>
          <a:xfrm>
            <a:off x="3857014" y="2454031"/>
            <a:ext cx="1944216" cy="21942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Text Box 10">
            <a:extLst>
              <a:ext uri="{FF2B5EF4-FFF2-40B4-BE49-F238E27FC236}">
                <a16:creationId xmlns:a16="http://schemas.microsoft.com/office/drawing/2014/main" id="{152BB161-CF12-D828-466A-49D932ED6FF2}"/>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5" name="AutoShape 11">
            <a:extLst>
              <a:ext uri="{FF2B5EF4-FFF2-40B4-BE49-F238E27FC236}">
                <a16:creationId xmlns:a16="http://schemas.microsoft.com/office/drawing/2014/main" id="{02F685B2-0FCF-C04B-60EF-F522B9213C6A}"/>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8B2E1B06-1D97-7701-34A8-090B89709CB9}"/>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3712127969"/>
      </p:ext>
    </p:extLst>
  </p:cSld>
  <p:clrMapOvr>
    <a:masterClrMapping/>
  </p:clrMapOvr>
  <mc:AlternateContent xmlns:mc="http://schemas.openxmlformats.org/markup-compatibility/2006" xmlns:p14="http://schemas.microsoft.com/office/powerpoint/2010/main">
    <mc:Choice Requires="p14">
      <p:transition spd="slow" p14:dur="2000" advTm="11391"/>
    </mc:Choice>
    <mc:Fallback xmlns="">
      <p:transition spd="slow" advTm="1139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8C70BBC-F539-B233-BF42-EFF2AD840A78}"/>
              </a:ext>
            </a:extLst>
          </p:cNvPr>
          <p:cNvSpPr/>
          <p:nvPr/>
        </p:nvSpPr>
        <p:spPr>
          <a:xfrm>
            <a:off x="745945" y="2494231"/>
            <a:ext cx="3730240"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684803" y="2494231"/>
            <a:ext cx="3730240"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3">
            <a:extLst>
              <a:ext uri="{FF2B5EF4-FFF2-40B4-BE49-F238E27FC236}">
                <a16:creationId xmlns:a16="http://schemas.microsoft.com/office/drawing/2014/main" id="{A1FFEDE8-3B8C-ED0A-2653-818C360E4A23}"/>
              </a:ext>
            </a:extLst>
          </p:cNvPr>
          <p:cNvSpPr txBox="1">
            <a:spLocks/>
          </p:cNvSpPr>
          <p:nvPr/>
        </p:nvSpPr>
        <p:spPr>
          <a:xfrm>
            <a:off x="392973" y="895855"/>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赤文字、青文字　</a:t>
            </a:r>
            <a:r>
              <a:rPr lang="ja-JP" altLang="en-US" sz="3600" dirty="0"/>
              <a:t>２つの単語はなに？</a:t>
            </a:r>
          </a:p>
        </p:txBody>
      </p:sp>
      <p:sp>
        <p:nvSpPr>
          <p:cNvPr id="4" name="正方形/長方形 3">
            <a:extLst>
              <a:ext uri="{FF2B5EF4-FFF2-40B4-BE49-F238E27FC236}">
                <a16:creationId xmlns:a16="http://schemas.microsoft.com/office/drawing/2014/main" id="{D9253B1A-9B6E-5016-768A-A17C4949957D}"/>
              </a:ext>
            </a:extLst>
          </p:cNvPr>
          <p:cNvSpPr/>
          <p:nvPr/>
        </p:nvSpPr>
        <p:spPr>
          <a:xfrm>
            <a:off x="395140" y="2987345"/>
            <a:ext cx="4431850" cy="1862048"/>
          </a:xfrm>
          <a:prstGeom prst="rect">
            <a:avLst/>
          </a:prstGeom>
          <a:noFill/>
        </p:spPr>
        <p:txBody>
          <a:bodyPr wrap="square" lIns="91440" tIns="45720" rIns="91440" bIns="45720">
            <a:spAutoFit/>
          </a:bodyPr>
          <a:lstStyle/>
          <a:p>
            <a:pPr algn="ctr"/>
            <a:r>
              <a:rPr lang="ja-JP" altLang="en-US" sz="115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くもり</a:t>
            </a:r>
          </a:p>
        </p:txBody>
      </p:sp>
      <p:grpSp>
        <p:nvGrpSpPr>
          <p:cNvPr id="20" name="グループ化 19">
            <a:extLst>
              <a:ext uri="{FF2B5EF4-FFF2-40B4-BE49-F238E27FC236}">
                <a16:creationId xmlns:a16="http://schemas.microsoft.com/office/drawing/2014/main" id="{95C04692-B6A5-65AD-4F54-472D0B38394F}"/>
              </a:ext>
            </a:extLst>
          </p:cNvPr>
          <p:cNvGrpSpPr/>
          <p:nvPr/>
        </p:nvGrpSpPr>
        <p:grpSpPr>
          <a:xfrm>
            <a:off x="4865673" y="2984958"/>
            <a:ext cx="3907814" cy="1934079"/>
            <a:chOff x="4695038" y="3411891"/>
            <a:chExt cx="3907814" cy="1934079"/>
          </a:xfrm>
        </p:grpSpPr>
        <p:sp>
          <p:nvSpPr>
            <p:cNvPr id="16" name="正方形/長方形 15">
              <a:extLst>
                <a:ext uri="{FF2B5EF4-FFF2-40B4-BE49-F238E27FC236}">
                  <a16:creationId xmlns:a16="http://schemas.microsoft.com/office/drawing/2014/main" id="{A546F6DC-0E57-71D3-29CD-5C81C273972B}"/>
                </a:ext>
              </a:extLst>
            </p:cNvPr>
            <p:cNvSpPr/>
            <p:nvPr/>
          </p:nvSpPr>
          <p:spPr>
            <a:xfrm>
              <a:off x="4695038" y="3483922"/>
              <a:ext cx="1140037" cy="1862048"/>
            </a:xfrm>
            <a:prstGeom prst="rect">
              <a:avLst/>
            </a:prstGeom>
            <a:noFill/>
          </p:spPr>
          <p:txBody>
            <a:bodyPr wrap="square" lIns="91440" tIns="45720" rIns="91440" bIns="45720">
              <a:spAutoFit/>
            </a:bodyPr>
            <a:lstStyle/>
            <a:p>
              <a:pPr algn="ctr"/>
              <a:r>
                <a:rPr lang="ja-JP" altLang="en-US" sz="11500" b="1" spc="-150" dirty="0">
                  <a:ln w="22225">
                    <a:solidFill>
                      <a:schemeClr val="accent2"/>
                    </a:solidFill>
                    <a:prstDash val="solid"/>
                  </a:ln>
                  <a:solidFill>
                    <a:srgbClr val="0070C0"/>
                  </a:solidFill>
                  <a:latin typeface="AR隷書体M" panose="020B0609010101010101" pitchFamily="49" charset="-128"/>
                  <a:ea typeface="AR隷書体M" panose="020B0609010101010101" pitchFamily="49" charset="-128"/>
                </a:rPr>
                <a:t>も</a:t>
              </a:r>
              <a:endPar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endParaRPr>
            </a:p>
          </p:txBody>
        </p:sp>
        <p:sp>
          <p:nvSpPr>
            <p:cNvPr id="17" name="正方形/長方形 16">
              <a:extLst>
                <a:ext uri="{FF2B5EF4-FFF2-40B4-BE49-F238E27FC236}">
                  <a16:creationId xmlns:a16="http://schemas.microsoft.com/office/drawing/2014/main" id="{92201E01-0E8F-FEBF-7F4B-5DE9BF720A91}"/>
                </a:ext>
              </a:extLst>
            </p:cNvPr>
            <p:cNvSpPr/>
            <p:nvPr/>
          </p:nvSpPr>
          <p:spPr>
            <a:xfrm>
              <a:off x="5076725" y="3411891"/>
              <a:ext cx="2542934" cy="1862048"/>
            </a:xfrm>
            <a:prstGeom prst="rect">
              <a:avLst/>
            </a:prstGeom>
            <a:noFill/>
          </p:spPr>
          <p:txBody>
            <a:bodyPr wrap="square" lIns="91440" tIns="45720" rIns="91440" bIns="45720">
              <a:spAutoFit/>
            </a:bodyPr>
            <a:lstStyle/>
            <a:p>
              <a:pPr algn="ctr"/>
              <a:r>
                <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み</a:t>
              </a:r>
            </a:p>
          </p:txBody>
        </p:sp>
        <p:sp>
          <p:nvSpPr>
            <p:cNvPr id="19" name="正方形/長方形 18">
              <a:extLst>
                <a:ext uri="{FF2B5EF4-FFF2-40B4-BE49-F238E27FC236}">
                  <a16:creationId xmlns:a16="http://schemas.microsoft.com/office/drawing/2014/main" id="{8EAACA89-5F1B-F8EC-9E38-0058B8D9C0FA}"/>
                </a:ext>
              </a:extLst>
            </p:cNvPr>
            <p:cNvSpPr/>
            <p:nvPr/>
          </p:nvSpPr>
          <p:spPr>
            <a:xfrm>
              <a:off x="6462889" y="3411891"/>
              <a:ext cx="2139963" cy="1862048"/>
            </a:xfrm>
            <a:prstGeom prst="rect">
              <a:avLst/>
            </a:prstGeom>
            <a:noFill/>
          </p:spPr>
          <p:txBody>
            <a:bodyPr wrap="square" lIns="91440" tIns="45720" rIns="91440" bIns="45720">
              <a:spAutoFit/>
            </a:bodyPr>
            <a:lstStyle/>
            <a:p>
              <a:pPr algn="ctr"/>
              <a:r>
                <a:rPr lang="ja-JP" altLang="en-US" sz="115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じ</a:t>
              </a:r>
            </a:p>
          </p:txBody>
        </p:sp>
      </p:grpSp>
      <p:sp>
        <p:nvSpPr>
          <p:cNvPr id="3" name="Text Box 10">
            <a:extLst>
              <a:ext uri="{FF2B5EF4-FFF2-40B4-BE49-F238E27FC236}">
                <a16:creationId xmlns:a16="http://schemas.microsoft.com/office/drawing/2014/main" id="{9F4D0FD1-02E3-F392-D0C9-0B8F17F2B2CE}"/>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5" name="AutoShape 11">
            <a:extLst>
              <a:ext uri="{FF2B5EF4-FFF2-40B4-BE49-F238E27FC236}">
                <a16:creationId xmlns:a16="http://schemas.microsoft.com/office/drawing/2014/main" id="{2D74A4C0-BCDB-C67D-91A1-FF1551BAD0A4}"/>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B4C076D2-B930-6F9B-730E-8A085A4B4B67}"/>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192166270"/>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320080" y="980728"/>
            <a:ext cx="7772400" cy="1470025"/>
          </a:xfrm>
        </p:spPr>
        <p:txBody>
          <a:bodyPr>
            <a:normAutofit/>
          </a:bodyPr>
          <a:lstStyle/>
          <a:p>
            <a:r>
              <a:rPr lang="ja-JP" altLang="en-US" sz="2400" dirty="0"/>
              <a:t>≪らくしゅう式 機能訓練のポイント≫</a:t>
            </a:r>
            <a:endParaRPr kumimoji="1" lang="ja-JP" altLang="en-US" sz="2400" dirty="0"/>
          </a:p>
        </p:txBody>
      </p:sp>
      <p:sp>
        <p:nvSpPr>
          <p:cNvPr id="4" name="テキスト ボックス 3"/>
          <p:cNvSpPr txBox="1"/>
          <p:nvPr/>
        </p:nvSpPr>
        <p:spPr>
          <a:xfrm>
            <a:off x="1064601" y="2132856"/>
            <a:ext cx="7128792" cy="830997"/>
          </a:xfrm>
          <a:prstGeom prst="rect">
            <a:avLst/>
          </a:prstGeom>
          <a:noFill/>
        </p:spPr>
        <p:txBody>
          <a:bodyPr wrap="square" rtlCol="0">
            <a:spAutoFit/>
          </a:bodyPr>
          <a:lstStyle/>
          <a:p>
            <a:pPr marL="342900" indent="-342900">
              <a:buFont typeface="Arial" pitchFamily="34" charset="0"/>
              <a:buChar char="•"/>
            </a:pPr>
            <a:r>
              <a:rPr kumimoji="1" lang="ja-JP" altLang="en-US" sz="2400" dirty="0"/>
              <a:t>ワーキングメモリを鍛えました。</a:t>
            </a:r>
            <a:endParaRPr kumimoji="1" lang="en-US" altLang="ja-JP" sz="2400" dirty="0"/>
          </a:p>
          <a:p>
            <a:r>
              <a:rPr lang="ja-JP" altLang="en-US" sz="2400" dirty="0"/>
              <a:t>・　くり返し行いましょう。</a:t>
            </a:r>
            <a:endParaRPr kumimoji="1" lang="en-US" altLang="ja-JP" sz="2400"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2783" y="3367132"/>
            <a:ext cx="4301928" cy="3230220"/>
          </a:xfrm>
          <a:prstGeom prst="rect">
            <a:avLst/>
          </a:prstGeom>
        </p:spPr>
      </p:pic>
      <p:sp>
        <p:nvSpPr>
          <p:cNvPr id="16" name="テキスト ボックス 15"/>
          <p:cNvSpPr txBox="1"/>
          <p:nvPr/>
        </p:nvSpPr>
        <p:spPr>
          <a:xfrm>
            <a:off x="2998686" y="5230941"/>
            <a:ext cx="1630311" cy="646331"/>
          </a:xfrm>
          <a:prstGeom prst="rect">
            <a:avLst/>
          </a:prstGeom>
          <a:noFill/>
        </p:spPr>
        <p:txBody>
          <a:bodyPr wrap="square" rtlCol="0">
            <a:spAutoFit/>
          </a:bodyPr>
          <a:lstStyle/>
          <a:p>
            <a:r>
              <a:rPr kumimoji="1" lang="ja-JP" altLang="en-US" sz="3600" dirty="0">
                <a:solidFill>
                  <a:srgbClr val="FF0000"/>
                </a:solidFill>
              </a:rPr>
              <a:t>おわり</a:t>
            </a:r>
            <a:endParaRPr kumimoji="1" lang="en-US" altLang="ja-JP" sz="3600" dirty="0">
              <a:solidFill>
                <a:srgbClr val="FF0000"/>
              </a:solidFill>
            </a:endParaRPr>
          </a:p>
        </p:txBody>
      </p:sp>
      <p:sp>
        <p:nvSpPr>
          <p:cNvPr id="2" name="Text Box 10">
            <a:extLst>
              <a:ext uri="{FF2B5EF4-FFF2-40B4-BE49-F238E27FC236}">
                <a16:creationId xmlns:a16="http://schemas.microsoft.com/office/drawing/2014/main" id="{6E05E479-6C13-A347-F8BE-B2931E598512}"/>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48AB7606-569D-B1DD-E8D4-72A2BC4CFD0B}"/>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729BFD29-8735-E218-025C-2938F26978BB}"/>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extLst>
      <p:ext uri="{BB962C8B-B14F-4D97-AF65-F5344CB8AC3E}">
        <p14:creationId xmlns:p14="http://schemas.microsoft.com/office/powerpoint/2010/main" val="3529272832"/>
      </p:ext>
    </p:extLst>
  </p:cSld>
  <p:clrMapOvr>
    <a:masterClrMapping/>
  </p:clrMapOvr>
  <mc:AlternateContent xmlns:mc="http://schemas.openxmlformats.org/markup-compatibility/2006" xmlns:p14="http://schemas.microsoft.com/office/powerpoint/2010/main">
    <mc:Choice Requires="p14">
      <p:transition spd="slow" p14:dur="2000" advTm="16342"/>
    </mc:Choice>
    <mc:Fallback xmlns="">
      <p:transition spd="slow" advTm="1634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1922888" y="2701360"/>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く</a:t>
            </a:r>
          </a:p>
        </p:txBody>
      </p:sp>
      <p:sp>
        <p:nvSpPr>
          <p:cNvPr id="5" name="正方形/長方形 4">
            <a:extLst>
              <a:ext uri="{FF2B5EF4-FFF2-40B4-BE49-F238E27FC236}">
                <a16:creationId xmlns:a16="http://schemas.microsoft.com/office/drawing/2014/main" id="{D4EF6C05-C6D3-217D-FF5A-F4846E87A204}"/>
              </a:ext>
            </a:extLst>
          </p:cNvPr>
          <p:cNvSpPr/>
          <p:nvPr/>
        </p:nvSpPr>
        <p:spPr>
          <a:xfrm>
            <a:off x="5007160" y="2665668"/>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ゆ</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403648" y="2921164"/>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514168" y="2921164"/>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タイトル 3">
            <a:extLst>
              <a:ext uri="{FF2B5EF4-FFF2-40B4-BE49-F238E27FC236}">
                <a16:creationId xmlns:a16="http://schemas.microsoft.com/office/drawing/2014/main" id="{288A9EC5-0899-DA42-43A8-02C9DC66CEEE}"/>
              </a:ext>
            </a:extLst>
          </p:cNvPr>
          <p:cNvSpPr txBox="1">
            <a:spLocks/>
          </p:cNvSpPr>
          <p:nvPr/>
        </p:nvSpPr>
        <p:spPr>
          <a:xfrm>
            <a:off x="390026" y="1046759"/>
            <a:ext cx="8693195"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１枚目のカードです。声に出して読み、</a:t>
            </a:r>
            <a:endParaRPr lang="en-US" altLang="ja-JP" sz="3600" dirty="0">
              <a:solidFill>
                <a:schemeClr val="accent2"/>
              </a:solidFill>
            </a:endParaRPr>
          </a:p>
          <a:p>
            <a:pPr algn="l"/>
            <a:r>
              <a:rPr lang="ja-JP" altLang="en-US" sz="3600" dirty="0">
                <a:solidFill>
                  <a:schemeClr val="accent2"/>
                </a:solidFill>
              </a:rPr>
              <a:t>　記憶します。</a:t>
            </a:r>
            <a:endParaRPr lang="en-US" altLang="ja-JP" sz="3600" dirty="0">
              <a:solidFill>
                <a:schemeClr val="accent2"/>
              </a:solidFill>
            </a:endParaRPr>
          </a:p>
        </p:txBody>
      </p:sp>
      <p:sp>
        <p:nvSpPr>
          <p:cNvPr id="19" name="Text Box 10">
            <a:extLst>
              <a:ext uri="{FF2B5EF4-FFF2-40B4-BE49-F238E27FC236}">
                <a16:creationId xmlns:a16="http://schemas.microsoft.com/office/drawing/2014/main" id="{61B18293-F086-B8A8-E6DB-96A85228C2BF}"/>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20" name="AutoShape 11">
            <a:extLst>
              <a:ext uri="{FF2B5EF4-FFF2-40B4-BE49-F238E27FC236}">
                <a16:creationId xmlns:a16="http://schemas.microsoft.com/office/drawing/2014/main" id="{8FF99F26-2D66-9D36-B5DC-314FB1EA2162}"/>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2" name="Text Box 15">
            <a:extLst>
              <a:ext uri="{FF2B5EF4-FFF2-40B4-BE49-F238E27FC236}">
                <a16:creationId xmlns:a16="http://schemas.microsoft.com/office/drawing/2014/main" id="{BE212E65-0FC6-B1D9-940F-886CADFF306F}"/>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529410229"/>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1922888" y="2701360"/>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ま</a:t>
            </a:r>
          </a:p>
        </p:txBody>
      </p:sp>
      <p:sp>
        <p:nvSpPr>
          <p:cNvPr id="5" name="正方形/長方形 4">
            <a:extLst>
              <a:ext uri="{FF2B5EF4-FFF2-40B4-BE49-F238E27FC236}">
                <a16:creationId xmlns:a16="http://schemas.microsoft.com/office/drawing/2014/main" id="{D4EF6C05-C6D3-217D-FF5A-F4846E87A204}"/>
              </a:ext>
            </a:extLst>
          </p:cNvPr>
          <p:cNvSpPr/>
          <p:nvPr/>
        </p:nvSpPr>
        <p:spPr>
          <a:xfrm>
            <a:off x="5007160" y="2665668"/>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め</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403648" y="2921164"/>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514168" y="2921164"/>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99DF62C4-F65B-BC4A-A711-1D86A725775F}"/>
              </a:ext>
            </a:extLst>
          </p:cNvPr>
          <p:cNvSpPr txBox="1"/>
          <p:nvPr/>
        </p:nvSpPr>
        <p:spPr>
          <a:xfrm>
            <a:off x="478202" y="794458"/>
            <a:ext cx="8456265" cy="2308324"/>
          </a:xfrm>
          <a:prstGeom prst="rect">
            <a:avLst/>
          </a:prstGeom>
        </p:spPr>
        <p:txBody>
          <a:bodyPr vert="horz" lIns="91440" tIns="45720" rIns="91440" bIns="45720" rtlCol="0" anchor="ctr">
            <a:normAutofit fontScale="97500"/>
          </a:bodyPr>
          <a:lstStyle>
            <a:defPPr>
              <a:defRPr lang="ja-JP"/>
            </a:defPPr>
            <a:lvl1pPr>
              <a:spcBef>
                <a:spcPct val="0"/>
              </a:spcBef>
              <a:buNone/>
              <a:defRPr sz="3600">
                <a:solidFill>
                  <a:schemeClr val="accent2"/>
                </a:solidFill>
                <a:latin typeface="+mj-lt"/>
                <a:ea typeface="+mj-ea"/>
                <a:cs typeface="+mj-cs"/>
              </a:defRPr>
            </a:lvl1pPr>
          </a:lstStyle>
          <a:p>
            <a:r>
              <a:rPr lang="ja-JP" altLang="en-US" dirty="0"/>
              <a:t>２枚目を読みます。</a:t>
            </a:r>
            <a:endParaRPr lang="en-US" altLang="ja-JP" dirty="0"/>
          </a:p>
          <a:p>
            <a:r>
              <a:rPr lang="ja-JP" altLang="en-US" sz="3300" dirty="0"/>
              <a:t>　１枚目の文字とつなげると</a:t>
            </a:r>
            <a:endParaRPr lang="en-US" altLang="ja-JP" sz="3300" dirty="0"/>
          </a:p>
          <a:p>
            <a:r>
              <a:rPr lang="ja-JP" altLang="en-US" sz="3300" dirty="0">
                <a:solidFill>
                  <a:srgbClr val="FF0000"/>
                </a:solidFill>
              </a:rPr>
              <a:t>　　赤文字の単語</a:t>
            </a:r>
            <a:r>
              <a:rPr lang="ja-JP" altLang="en-US" sz="3300" dirty="0"/>
              <a:t>・</a:t>
            </a:r>
            <a:r>
              <a:rPr lang="ja-JP" altLang="en-US" sz="3300" dirty="0">
                <a:solidFill>
                  <a:schemeClr val="accent1"/>
                </a:solidFill>
              </a:rPr>
              <a:t>青文字の単語</a:t>
            </a:r>
            <a:r>
              <a:rPr lang="ja-JP" altLang="en-US" sz="3300" dirty="0"/>
              <a:t>が２つできます。</a:t>
            </a:r>
          </a:p>
        </p:txBody>
      </p:sp>
      <p:sp>
        <p:nvSpPr>
          <p:cNvPr id="16" name="Text Box 10">
            <a:extLst>
              <a:ext uri="{FF2B5EF4-FFF2-40B4-BE49-F238E27FC236}">
                <a16:creationId xmlns:a16="http://schemas.microsoft.com/office/drawing/2014/main" id="{E51E5245-B86B-A166-76CD-7B8AFB2CE32B}"/>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A598149E-F222-3F61-CDE8-292E994E7C1B}"/>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9" name="Text Box 15">
            <a:extLst>
              <a:ext uri="{FF2B5EF4-FFF2-40B4-BE49-F238E27FC236}">
                <a16:creationId xmlns:a16="http://schemas.microsoft.com/office/drawing/2014/main" id="{3CB97EE4-25B7-86D0-2A47-D658D1287594}"/>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4114522935"/>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8C70BBC-F539-B233-BF42-EFF2AD840A78}"/>
              </a:ext>
            </a:extLst>
          </p:cNvPr>
          <p:cNvSpPr/>
          <p:nvPr/>
        </p:nvSpPr>
        <p:spPr>
          <a:xfrm>
            <a:off x="575310" y="2921164"/>
            <a:ext cx="3730240"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514168" y="2921164"/>
            <a:ext cx="3730240"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タイトル 3">
            <a:extLst>
              <a:ext uri="{FF2B5EF4-FFF2-40B4-BE49-F238E27FC236}">
                <a16:creationId xmlns:a16="http://schemas.microsoft.com/office/drawing/2014/main" id="{288A9EC5-0899-DA42-43A8-02C9DC66CEEE}"/>
              </a:ext>
            </a:extLst>
          </p:cNvPr>
          <p:cNvSpPr txBox="1">
            <a:spLocks/>
          </p:cNvSpPr>
          <p:nvPr/>
        </p:nvSpPr>
        <p:spPr>
          <a:xfrm>
            <a:off x="4434231" y="1425293"/>
            <a:ext cx="4350684"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赤文字は　「く〇」</a:t>
            </a:r>
            <a:endParaRPr lang="en-US" altLang="ja-JP" sz="3600" dirty="0">
              <a:solidFill>
                <a:schemeClr val="accent2"/>
              </a:solidFill>
            </a:endParaRPr>
          </a:p>
          <a:p>
            <a:pPr algn="l"/>
            <a:r>
              <a:rPr lang="ja-JP" altLang="en-US" sz="3600" dirty="0">
                <a:solidFill>
                  <a:schemeClr val="accent2"/>
                </a:solidFill>
              </a:rPr>
              <a:t>青文字は　「ま〇」</a:t>
            </a:r>
          </a:p>
        </p:txBody>
      </p:sp>
      <p:sp>
        <p:nvSpPr>
          <p:cNvPr id="2" name="タイトル 3">
            <a:extLst>
              <a:ext uri="{FF2B5EF4-FFF2-40B4-BE49-F238E27FC236}">
                <a16:creationId xmlns:a16="http://schemas.microsoft.com/office/drawing/2014/main" id="{A1FFEDE8-3B8C-ED0A-2653-818C360E4A23}"/>
              </a:ext>
            </a:extLst>
          </p:cNvPr>
          <p:cNvSpPr txBox="1">
            <a:spLocks/>
          </p:cNvSpPr>
          <p:nvPr/>
        </p:nvSpPr>
        <p:spPr>
          <a:xfrm>
            <a:off x="392973" y="619494"/>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t>２つの単語はなに？</a:t>
            </a:r>
          </a:p>
        </p:txBody>
      </p:sp>
      <p:sp>
        <p:nvSpPr>
          <p:cNvPr id="4" name="正方形/長方形 3">
            <a:extLst>
              <a:ext uri="{FF2B5EF4-FFF2-40B4-BE49-F238E27FC236}">
                <a16:creationId xmlns:a16="http://schemas.microsoft.com/office/drawing/2014/main" id="{D9253B1A-9B6E-5016-768A-A17C4949957D}"/>
              </a:ext>
            </a:extLst>
          </p:cNvPr>
          <p:cNvSpPr/>
          <p:nvPr/>
        </p:nvSpPr>
        <p:spPr>
          <a:xfrm>
            <a:off x="224505" y="3414278"/>
            <a:ext cx="4431850" cy="2215991"/>
          </a:xfrm>
          <a:prstGeom prst="rect">
            <a:avLst/>
          </a:prstGeom>
          <a:noFill/>
        </p:spPr>
        <p:txBody>
          <a:bodyPr wrap="square" lIns="91440" tIns="45720" rIns="91440" bIns="45720">
            <a:spAutoFit/>
          </a:bodyPr>
          <a:lstStyle/>
          <a:p>
            <a:pPr algn="ctr"/>
            <a:r>
              <a:rPr lang="ja-JP" altLang="en-US" sz="138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く ま</a:t>
            </a:r>
          </a:p>
        </p:txBody>
      </p:sp>
      <p:sp>
        <p:nvSpPr>
          <p:cNvPr id="16" name="正方形/長方形 15">
            <a:extLst>
              <a:ext uri="{FF2B5EF4-FFF2-40B4-BE49-F238E27FC236}">
                <a16:creationId xmlns:a16="http://schemas.microsoft.com/office/drawing/2014/main" id="{A546F6DC-0E57-71D3-29CD-5C81C273972B}"/>
              </a:ext>
            </a:extLst>
          </p:cNvPr>
          <p:cNvSpPr/>
          <p:nvPr/>
        </p:nvSpPr>
        <p:spPr>
          <a:xfrm>
            <a:off x="4222145" y="3433032"/>
            <a:ext cx="4139794" cy="2215991"/>
          </a:xfrm>
          <a:prstGeom prst="rect">
            <a:avLst/>
          </a:prstGeom>
          <a:noFill/>
        </p:spPr>
        <p:txBody>
          <a:bodyPr wrap="square" lIns="91440" tIns="45720" rIns="91440" bIns="45720">
            <a:spAutoFit/>
          </a:bodyPr>
          <a:lstStyle/>
          <a:p>
            <a:pPr algn="ctr"/>
            <a:r>
              <a:rPr lang="ja-JP" altLang="en-US" sz="13800" b="1" cap="none" spc="-15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まめ</a:t>
            </a:r>
          </a:p>
        </p:txBody>
      </p:sp>
      <p:sp>
        <p:nvSpPr>
          <p:cNvPr id="22" name="Text Box 10">
            <a:extLst>
              <a:ext uri="{FF2B5EF4-FFF2-40B4-BE49-F238E27FC236}">
                <a16:creationId xmlns:a16="http://schemas.microsoft.com/office/drawing/2014/main" id="{83665CAC-7CA1-B82E-47B6-54D2F151DE30}"/>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23" name="AutoShape 11">
            <a:extLst>
              <a:ext uri="{FF2B5EF4-FFF2-40B4-BE49-F238E27FC236}">
                <a16:creationId xmlns:a16="http://schemas.microsoft.com/office/drawing/2014/main" id="{0C1C57FA-9168-7C9E-C3E1-E25A1F53ACB6}"/>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4" name="Text Box 15">
            <a:extLst>
              <a:ext uri="{FF2B5EF4-FFF2-40B4-BE49-F238E27FC236}">
                <a16:creationId xmlns:a16="http://schemas.microsoft.com/office/drawing/2014/main" id="{65BBAC75-C5D2-8F2C-B44D-E3431E354ED3}"/>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687164863"/>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25495F30-DDA1-34CB-4BF8-C51978A41189}"/>
              </a:ext>
            </a:extLst>
          </p:cNvPr>
          <p:cNvSpPr>
            <a:spLocks noGrp="1"/>
          </p:cNvSpPr>
          <p:nvPr>
            <p:ph type="ctrTitle"/>
          </p:nvPr>
        </p:nvSpPr>
        <p:spPr>
          <a:xfrm>
            <a:off x="668338" y="2901451"/>
            <a:ext cx="7772400" cy="1470025"/>
          </a:xfrm>
        </p:spPr>
        <p:txBody>
          <a:bodyPr/>
          <a:lstStyle/>
          <a:p>
            <a:r>
              <a:rPr lang="ja-JP" altLang="en-US" dirty="0"/>
              <a:t>つぎへ　いきます</a:t>
            </a:r>
          </a:p>
        </p:txBody>
      </p:sp>
      <p:sp>
        <p:nvSpPr>
          <p:cNvPr id="15" name="タイトル 8">
            <a:extLst>
              <a:ext uri="{FF2B5EF4-FFF2-40B4-BE49-F238E27FC236}">
                <a16:creationId xmlns:a16="http://schemas.microsoft.com/office/drawing/2014/main" id="{39537DEB-659C-ED15-CACA-25CFD0A8666B}"/>
              </a:ext>
            </a:extLst>
          </p:cNvPr>
          <p:cNvSpPr txBox="1">
            <a:spLocks/>
          </p:cNvSpPr>
          <p:nvPr/>
        </p:nvSpPr>
        <p:spPr>
          <a:xfrm>
            <a:off x="-468560" y="209644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solidFill>
                  <a:schemeClr val="accent1"/>
                </a:solidFill>
              </a:rPr>
              <a:t>くり返し練習してから</a:t>
            </a:r>
          </a:p>
        </p:txBody>
      </p:sp>
      <p:sp>
        <p:nvSpPr>
          <p:cNvPr id="16" name="Text Box 10">
            <a:extLst>
              <a:ext uri="{FF2B5EF4-FFF2-40B4-BE49-F238E27FC236}">
                <a16:creationId xmlns:a16="http://schemas.microsoft.com/office/drawing/2014/main" id="{A2EC04A0-4D4D-D871-85F7-330B865E7708}"/>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7" name="AutoShape 11">
            <a:extLst>
              <a:ext uri="{FF2B5EF4-FFF2-40B4-BE49-F238E27FC236}">
                <a16:creationId xmlns:a16="http://schemas.microsoft.com/office/drawing/2014/main" id="{2119CCE5-D01E-47AB-FC91-408E9FEACB2B}"/>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Text Box 15">
            <a:extLst>
              <a:ext uri="{FF2B5EF4-FFF2-40B4-BE49-F238E27FC236}">
                <a16:creationId xmlns:a16="http://schemas.microsoft.com/office/drawing/2014/main" id="{886B870A-3B82-E5DB-2E32-1F2FC28EAAFD}"/>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195495191"/>
      </p:ext>
    </p:extLst>
  </p:cSld>
  <p:clrMapOvr>
    <a:masterClrMapping/>
  </p:clrMapOvr>
  <mc:AlternateContent xmlns:mc="http://schemas.openxmlformats.org/markup-compatibility/2006" xmlns:p14="http://schemas.microsoft.com/office/powerpoint/2010/main">
    <mc:Choice Requires="p14">
      <p:transition spd="slow" p14:dur="2000" advTm="34042"/>
    </mc:Choice>
    <mc:Fallback xmlns="">
      <p:transition spd="slow" advTm="3404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れ</a:t>
            </a: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つ</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タイトル 3">
            <a:extLst>
              <a:ext uri="{FF2B5EF4-FFF2-40B4-BE49-F238E27FC236}">
                <a16:creationId xmlns:a16="http://schemas.microsoft.com/office/drawing/2014/main" id="{288A9EC5-0899-DA42-43A8-02C9DC66CEEE}"/>
              </a:ext>
            </a:extLst>
          </p:cNvPr>
          <p:cNvSpPr txBox="1">
            <a:spLocks/>
          </p:cNvSpPr>
          <p:nvPr/>
        </p:nvSpPr>
        <p:spPr>
          <a:xfrm>
            <a:off x="326300" y="689722"/>
            <a:ext cx="824239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accent2"/>
                </a:solidFill>
              </a:rPr>
              <a:t>３文字単語です</a:t>
            </a:r>
          </a:p>
        </p:txBody>
      </p:sp>
      <p:sp>
        <p:nvSpPr>
          <p:cNvPr id="2" name="タイトル 3">
            <a:extLst>
              <a:ext uri="{FF2B5EF4-FFF2-40B4-BE49-F238E27FC236}">
                <a16:creationId xmlns:a16="http://schemas.microsoft.com/office/drawing/2014/main" id="{C9791E38-566B-92E6-7FE8-69F107596BB9}"/>
              </a:ext>
            </a:extLst>
          </p:cNvPr>
          <p:cNvSpPr txBox="1">
            <a:spLocks/>
          </p:cNvSpPr>
          <p:nvPr/>
        </p:nvSpPr>
        <p:spPr>
          <a:xfrm>
            <a:off x="3698860" y="689721"/>
            <a:ext cx="5963822"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solidFill>
                  <a:schemeClr val="accent2"/>
                </a:solidFill>
              </a:rPr>
              <a:t>同じように　行いましょう</a:t>
            </a:r>
          </a:p>
        </p:txBody>
      </p:sp>
      <p:sp>
        <p:nvSpPr>
          <p:cNvPr id="4" name="Text Box 10">
            <a:extLst>
              <a:ext uri="{FF2B5EF4-FFF2-40B4-BE49-F238E27FC236}">
                <a16:creationId xmlns:a16="http://schemas.microsoft.com/office/drawing/2014/main" id="{DF16C44C-CC3F-AF81-B870-569877B0D53B}"/>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16" name="AutoShape 11">
            <a:extLst>
              <a:ext uri="{FF2B5EF4-FFF2-40B4-BE49-F238E27FC236}">
                <a16:creationId xmlns:a16="http://schemas.microsoft.com/office/drawing/2014/main" id="{99F3F592-D2C6-29DD-8B04-1E94C09E1D60}"/>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7" name="Text Box 15">
            <a:extLst>
              <a:ext uri="{FF2B5EF4-FFF2-40B4-BE49-F238E27FC236}">
                <a16:creationId xmlns:a16="http://schemas.microsoft.com/office/drawing/2014/main" id="{A879765F-DB4E-3EDE-04D1-AC1F0E0B6A4E}"/>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2727084726"/>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ん</a:t>
            </a: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く</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E4DBD34F-06BE-5E22-8D99-02E00708DEE8}"/>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5E4FC638-845C-A5B7-23DF-48C08202A308}"/>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D4FD9135-71B2-F2F1-6D8C-E2E722E30728}"/>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668767356"/>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82D4F04-35EA-35CE-880E-93DC8D0FA733}"/>
              </a:ext>
            </a:extLst>
          </p:cNvPr>
          <p:cNvSpPr/>
          <p:nvPr/>
        </p:nvSpPr>
        <p:spPr>
          <a:xfrm>
            <a:off x="2124736" y="2151177"/>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FF0000"/>
                </a:solidFill>
                <a:effectLst/>
                <a:latin typeface="AR P楷書体M" panose="020B0600010101010101" pitchFamily="50" charset="-128"/>
                <a:ea typeface="AR P楷書体M" panose="020B0600010101010101" pitchFamily="50" charset="-128"/>
              </a:rPr>
              <a:t>げ</a:t>
            </a:r>
          </a:p>
        </p:txBody>
      </p:sp>
      <p:sp>
        <p:nvSpPr>
          <p:cNvPr id="5" name="正方形/長方形 4">
            <a:extLst>
              <a:ext uri="{FF2B5EF4-FFF2-40B4-BE49-F238E27FC236}">
                <a16:creationId xmlns:a16="http://schemas.microsoft.com/office/drawing/2014/main" id="{D4EF6C05-C6D3-217D-FF5A-F4846E87A204}"/>
              </a:ext>
            </a:extLst>
          </p:cNvPr>
          <p:cNvSpPr/>
          <p:nvPr/>
        </p:nvSpPr>
        <p:spPr>
          <a:xfrm>
            <a:off x="5209008" y="2115485"/>
            <a:ext cx="1709204" cy="3154710"/>
          </a:xfrm>
          <a:prstGeom prst="rect">
            <a:avLst/>
          </a:prstGeom>
          <a:noFill/>
        </p:spPr>
        <p:txBody>
          <a:bodyPr wrap="square" lIns="91440" tIns="45720" rIns="91440" bIns="45720">
            <a:spAutoFit/>
          </a:bodyPr>
          <a:lstStyle/>
          <a:p>
            <a:pPr algn="ctr"/>
            <a:r>
              <a:rPr lang="ja-JP" altLang="en-US" sz="19900" b="1" cap="none" spc="0" dirty="0">
                <a:ln w="22225">
                  <a:solidFill>
                    <a:schemeClr val="accent2"/>
                  </a:solidFill>
                  <a:prstDash val="solid"/>
                </a:ln>
                <a:solidFill>
                  <a:srgbClr val="0070C0"/>
                </a:solidFill>
                <a:effectLst/>
                <a:latin typeface="AR隷書体M" panose="020B0609010101010101" pitchFamily="49" charset="-128"/>
                <a:ea typeface="AR隷書体M" panose="020B0609010101010101" pitchFamily="49" charset="-128"/>
              </a:rPr>
              <a:t>し</a:t>
            </a:r>
          </a:p>
        </p:txBody>
      </p:sp>
      <p:sp>
        <p:nvSpPr>
          <p:cNvPr id="9" name="正方形/長方形 8">
            <a:extLst>
              <a:ext uri="{FF2B5EF4-FFF2-40B4-BE49-F238E27FC236}">
                <a16:creationId xmlns:a16="http://schemas.microsoft.com/office/drawing/2014/main" id="{A8C70BBC-F539-B233-BF42-EFF2AD840A78}"/>
              </a:ext>
            </a:extLst>
          </p:cNvPr>
          <p:cNvSpPr/>
          <p:nvPr/>
        </p:nvSpPr>
        <p:spPr>
          <a:xfrm>
            <a:off x="1605496" y="2370981"/>
            <a:ext cx="2736304" cy="293490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5F270C7-3660-930F-C84C-627D9532FA32}"/>
              </a:ext>
            </a:extLst>
          </p:cNvPr>
          <p:cNvSpPr/>
          <p:nvPr/>
        </p:nvSpPr>
        <p:spPr>
          <a:xfrm>
            <a:off x="4716016" y="2370981"/>
            <a:ext cx="2736304" cy="293490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Text Box 10">
            <a:extLst>
              <a:ext uri="{FF2B5EF4-FFF2-40B4-BE49-F238E27FC236}">
                <a16:creationId xmlns:a16="http://schemas.microsoft.com/office/drawing/2014/main" id="{BF4A396C-5662-5E9B-5E36-41A677C5610C}"/>
              </a:ext>
            </a:extLst>
          </p:cNvPr>
          <p:cNvSpPr txBox="1">
            <a:spLocks noChangeArrowheads="1"/>
          </p:cNvSpPr>
          <p:nvPr/>
        </p:nvSpPr>
        <p:spPr bwMode="auto">
          <a:xfrm>
            <a:off x="539552" y="481433"/>
            <a:ext cx="4404360" cy="30806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らくしゅう式 機能訓練　</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脳活性化プラス</a:t>
            </a:r>
            <a:r>
              <a:rPr kumimoji="0" lang="en-US" altLang="ja-JP" sz="1600" b="0" i="0" u="none" strike="noStrike" kern="0" cap="none" spc="0" normalizeH="0" baseline="0" noProof="0" dirty="0">
                <a:ln>
                  <a:noFill/>
                </a:ln>
                <a:solidFill>
                  <a:srgbClr val="333333"/>
                </a:solidFill>
                <a:effectLst/>
                <a:uLnTx/>
                <a:uFillTx/>
                <a:latin typeface="ＭＳ Ｐ明朝"/>
                <a:ea typeface="ＭＳ Ｐ明朝"/>
                <a:cs typeface="+mn-cs"/>
              </a:rPr>
              <a:t>®</a:t>
            </a:r>
            <a:r>
              <a:rPr kumimoji="0" lang="ja-JP" altLang="en-US" sz="1600" b="0" i="0" u="none" strike="noStrike" kern="0" cap="none" spc="0" normalizeH="0" baseline="0" noProof="0" dirty="0">
                <a:ln>
                  <a:noFill/>
                </a:ln>
                <a:solidFill>
                  <a:srgbClr val="333333"/>
                </a:solidFill>
                <a:effectLst/>
                <a:uLnTx/>
                <a:uFillTx/>
                <a:latin typeface="ＭＳ Ｐ明朝"/>
                <a:ea typeface="ＭＳ Ｐ明朝"/>
                <a:cs typeface="+mn-cs"/>
              </a:rPr>
              <a:t>　らくらく</a:t>
            </a:r>
            <a:endParaRPr kumimoji="0" lang="ja-JP" altLang="en-US" sz="9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4" name="AutoShape 11">
            <a:extLst>
              <a:ext uri="{FF2B5EF4-FFF2-40B4-BE49-F238E27FC236}">
                <a16:creationId xmlns:a16="http://schemas.microsoft.com/office/drawing/2014/main" id="{E25962D7-01E3-912E-498D-B44BE35CCB23}"/>
              </a:ext>
            </a:extLst>
          </p:cNvPr>
          <p:cNvSpPr>
            <a:spLocks noChangeArrowheads="1"/>
          </p:cNvSpPr>
          <p:nvPr/>
        </p:nvSpPr>
        <p:spPr bwMode="auto">
          <a:xfrm>
            <a:off x="239068" y="351663"/>
            <a:ext cx="8455858" cy="573677"/>
          </a:xfrm>
          <a:prstGeom prst="roundRect">
            <a:avLst>
              <a:gd name="adj" fmla="val 21278"/>
            </a:avLst>
          </a:prstGeom>
          <a:noFill/>
          <a:ln w="9525">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Text Box 15">
            <a:extLst>
              <a:ext uri="{FF2B5EF4-FFF2-40B4-BE49-F238E27FC236}">
                <a16:creationId xmlns:a16="http://schemas.microsoft.com/office/drawing/2014/main" id="{E70B9C65-F9F9-B95F-E761-4D2578183965}"/>
              </a:ext>
            </a:extLst>
          </p:cNvPr>
          <p:cNvSpPr txBox="1">
            <a:spLocks noChangeArrowheads="1"/>
          </p:cNvSpPr>
          <p:nvPr/>
        </p:nvSpPr>
        <p:spPr bwMode="auto">
          <a:xfrm>
            <a:off x="7487564" y="445124"/>
            <a:ext cx="966308" cy="360317"/>
          </a:xfrm>
          <a:prstGeom prst="rect">
            <a:avLst/>
          </a:prstGeom>
          <a:solidFill>
            <a:schemeClr val="accent6">
              <a:lumMod val="40000"/>
              <a:lumOff val="60000"/>
            </a:schemeClr>
          </a:solidFill>
          <a:ln>
            <a:noFill/>
          </a:ln>
        </p:spPr>
        <p:txBody>
          <a:bodyPr wrap="square" lIns="54864" tIns="32004" rIns="54864" bIns="32004"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rPr>
              <a:t>覚える</a:t>
            </a:r>
          </a:p>
        </p:txBody>
      </p:sp>
    </p:spTree>
    <p:custDataLst>
      <p:tags r:id="rId1"/>
    </p:custDataLst>
    <p:extLst>
      <p:ext uri="{BB962C8B-B14F-4D97-AF65-F5344CB8AC3E}">
        <p14:creationId xmlns:p14="http://schemas.microsoft.com/office/powerpoint/2010/main" val="1571718268"/>
      </p:ext>
    </p:extLst>
  </p:cSld>
  <p:clrMapOvr>
    <a:masterClrMapping/>
  </p:clrMapOvr>
  <mc:AlternateContent xmlns:mc="http://schemas.openxmlformats.org/markup-compatibility/2006" xmlns:p14="http://schemas.microsoft.com/office/powerpoint/2010/main">
    <mc:Choice Requires="p14">
      <p:transition spd="slow" p14:dur="2000" advTm="10543"/>
    </mc:Choice>
    <mc:Fallback xmlns="">
      <p:transition spd="slow" advTm="1054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1|1.1|3.5"/>
</p:tagLst>
</file>

<file path=ppt/tags/tag10.xml><?xml version="1.0" encoding="utf-8"?>
<p:tagLst xmlns:a="http://schemas.openxmlformats.org/drawingml/2006/main" xmlns:r="http://schemas.openxmlformats.org/officeDocument/2006/relationships" xmlns:p="http://schemas.openxmlformats.org/presentationml/2006/main">
  <p:tag name="TIMING" val="|5.1|1.1|3.5"/>
</p:tagLst>
</file>

<file path=ppt/tags/tag11.xml><?xml version="1.0" encoding="utf-8"?>
<p:tagLst xmlns:a="http://schemas.openxmlformats.org/drawingml/2006/main" xmlns:r="http://schemas.openxmlformats.org/officeDocument/2006/relationships" xmlns:p="http://schemas.openxmlformats.org/presentationml/2006/main">
  <p:tag name="TIMING" val="|15.9"/>
</p:tagLst>
</file>

<file path=ppt/tags/tag12.xml><?xml version="1.0" encoding="utf-8"?>
<p:tagLst xmlns:a="http://schemas.openxmlformats.org/drawingml/2006/main" xmlns:r="http://schemas.openxmlformats.org/officeDocument/2006/relationships" xmlns:p="http://schemas.openxmlformats.org/presentationml/2006/main">
  <p:tag name="TIMING" val="|5.1|1.1|3.5"/>
</p:tagLst>
</file>

<file path=ppt/tags/tag13.xml><?xml version="1.0" encoding="utf-8"?>
<p:tagLst xmlns:a="http://schemas.openxmlformats.org/drawingml/2006/main" xmlns:r="http://schemas.openxmlformats.org/officeDocument/2006/relationships" xmlns:p="http://schemas.openxmlformats.org/presentationml/2006/main">
  <p:tag name="TIMING" val="|5.1|1.1|3.5"/>
</p:tagLst>
</file>

<file path=ppt/tags/tag14.xml><?xml version="1.0" encoding="utf-8"?>
<p:tagLst xmlns:a="http://schemas.openxmlformats.org/drawingml/2006/main" xmlns:r="http://schemas.openxmlformats.org/officeDocument/2006/relationships" xmlns:p="http://schemas.openxmlformats.org/presentationml/2006/main">
  <p:tag name="TIMING" val="|5.1|1.1|3.5"/>
</p:tagLst>
</file>

<file path=ppt/tags/tag15.xml><?xml version="1.0" encoding="utf-8"?>
<p:tagLst xmlns:a="http://schemas.openxmlformats.org/drawingml/2006/main" xmlns:r="http://schemas.openxmlformats.org/officeDocument/2006/relationships" xmlns:p="http://schemas.openxmlformats.org/presentationml/2006/main">
  <p:tag name="TIMING" val="|5.1|1.1|3.5"/>
</p:tagLst>
</file>

<file path=ppt/tags/tag16.xml><?xml version="1.0" encoding="utf-8"?>
<p:tagLst xmlns:a="http://schemas.openxmlformats.org/drawingml/2006/main" xmlns:r="http://schemas.openxmlformats.org/officeDocument/2006/relationships" xmlns:p="http://schemas.openxmlformats.org/presentationml/2006/main">
  <p:tag name="TIMING" val="|5.1|1.1|3.5"/>
</p:tagLst>
</file>

<file path=ppt/tags/tag17.xml><?xml version="1.0" encoding="utf-8"?>
<p:tagLst xmlns:a="http://schemas.openxmlformats.org/drawingml/2006/main" xmlns:r="http://schemas.openxmlformats.org/officeDocument/2006/relationships" xmlns:p="http://schemas.openxmlformats.org/presentationml/2006/main">
  <p:tag name="TIMING" val="|5.1|1.1|3.5"/>
</p:tagLst>
</file>

<file path=ppt/tags/tag18.xml><?xml version="1.0" encoding="utf-8"?>
<p:tagLst xmlns:a="http://schemas.openxmlformats.org/drawingml/2006/main" xmlns:r="http://schemas.openxmlformats.org/officeDocument/2006/relationships" xmlns:p="http://schemas.openxmlformats.org/presentationml/2006/main">
  <p:tag name="TIMING" val="|5.1|1.1|3.5"/>
</p:tagLst>
</file>

<file path=ppt/tags/tag19.xml><?xml version="1.0" encoding="utf-8"?>
<p:tagLst xmlns:a="http://schemas.openxmlformats.org/drawingml/2006/main" xmlns:r="http://schemas.openxmlformats.org/officeDocument/2006/relationships" xmlns:p="http://schemas.openxmlformats.org/presentationml/2006/main">
  <p:tag name="TIMING" val="|5.1|1.1|3.5"/>
</p:tagLst>
</file>

<file path=ppt/tags/tag2.xml><?xml version="1.0" encoding="utf-8"?>
<p:tagLst xmlns:a="http://schemas.openxmlformats.org/drawingml/2006/main" xmlns:r="http://schemas.openxmlformats.org/officeDocument/2006/relationships" xmlns:p="http://schemas.openxmlformats.org/presentationml/2006/main">
  <p:tag name="TIMING" val="|5.1|1.1|3.5"/>
</p:tagLst>
</file>

<file path=ppt/tags/tag20.xml><?xml version="1.0" encoding="utf-8"?>
<p:tagLst xmlns:a="http://schemas.openxmlformats.org/drawingml/2006/main" xmlns:r="http://schemas.openxmlformats.org/officeDocument/2006/relationships" xmlns:p="http://schemas.openxmlformats.org/presentationml/2006/main">
  <p:tag name="TIMING" val="|5.1|1.1|3.5"/>
</p:tagLst>
</file>

<file path=ppt/tags/tag21.xml><?xml version="1.0" encoding="utf-8"?>
<p:tagLst xmlns:a="http://schemas.openxmlformats.org/drawingml/2006/main" xmlns:r="http://schemas.openxmlformats.org/officeDocument/2006/relationships" xmlns:p="http://schemas.openxmlformats.org/presentationml/2006/main">
  <p:tag name="TIMING" val="|5.1|1.1|3.5"/>
</p:tagLst>
</file>

<file path=ppt/tags/tag22.xml><?xml version="1.0" encoding="utf-8"?>
<p:tagLst xmlns:a="http://schemas.openxmlformats.org/drawingml/2006/main" xmlns:r="http://schemas.openxmlformats.org/officeDocument/2006/relationships" xmlns:p="http://schemas.openxmlformats.org/presentationml/2006/main">
  <p:tag name="TIMING" val="|5.1|1.1|3.5"/>
</p:tagLst>
</file>

<file path=ppt/tags/tag23.xml><?xml version="1.0" encoding="utf-8"?>
<p:tagLst xmlns:a="http://schemas.openxmlformats.org/drawingml/2006/main" xmlns:r="http://schemas.openxmlformats.org/officeDocument/2006/relationships" xmlns:p="http://schemas.openxmlformats.org/presentationml/2006/main">
  <p:tag name="TIMING" val="|5.1|1.1|3.5"/>
</p:tagLst>
</file>

<file path=ppt/tags/tag3.xml><?xml version="1.0" encoding="utf-8"?>
<p:tagLst xmlns:a="http://schemas.openxmlformats.org/drawingml/2006/main" xmlns:r="http://schemas.openxmlformats.org/officeDocument/2006/relationships" xmlns:p="http://schemas.openxmlformats.org/presentationml/2006/main">
  <p:tag name="TIMING" val="|5.1|1.1|3.5"/>
</p:tagLst>
</file>

<file path=ppt/tags/tag4.xml><?xml version="1.0" encoding="utf-8"?>
<p:tagLst xmlns:a="http://schemas.openxmlformats.org/drawingml/2006/main" xmlns:r="http://schemas.openxmlformats.org/officeDocument/2006/relationships" xmlns:p="http://schemas.openxmlformats.org/presentationml/2006/main">
  <p:tag name="TIMING" val="|15.9"/>
</p:tagLst>
</file>

<file path=ppt/tags/tag5.xml><?xml version="1.0" encoding="utf-8"?>
<p:tagLst xmlns:a="http://schemas.openxmlformats.org/drawingml/2006/main" xmlns:r="http://schemas.openxmlformats.org/officeDocument/2006/relationships" xmlns:p="http://schemas.openxmlformats.org/presentationml/2006/main">
  <p:tag name="TIMING" val="|5.1|1.1|3.5"/>
</p:tagLst>
</file>

<file path=ppt/tags/tag6.xml><?xml version="1.0" encoding="utf-8"?>
<p:tagLst xmlns:a="http://schemas.openxmlformats.org/drawingml/2006/main" xmlns:r="http://schemas.openxmlformats.org/officeDocument/2006/relationships" xmlns:p="http://schemas.openxmlformats.org/presentationml/2006/main">
  <p:tag name="TIMING" val="|5.1|1.1|3.5"/>
</p:tagLst>
</file>

<file path=ppt/tags/tag7.xml><?xml version="1.0" encoding="utf-8"?>
<p:tagLst xmlns:a="http://schemas.openxmlformats.org/drawingml/2006/main" xmlns:r="http://schemas.openxmlformats.org/officeDocument/2006/relationships" xmlns:p="http://schemas.openxmlformats.org/presentationml/2006/main">
  <p:tag name="TIMING" val="|5.1|1.1|3.5"/>
</p:tagLst>
</file>

<file path=ppt/tags/tag8.xml><?xml version="1.0" encoding="utf-8"?>
<p:tagLst xmlns:a="http://schemas.openxmlformats.org/drawingml/2006/main" xmlns:r="http://schemas.openxmlformats.org/officeDocument/2006/relationships" xmlns:p="http://schemas.openxmlformats.org/presentationml/2006/main">
  <p:tag name="TIMING" val="|5.1|1.1|3.5"/>
</p:tagLst>
</file>

<file path=ppt/tags/tag9.xml><?xml version="1.0" encoding="utf-8"?>
<p:tagLst xmlns:a="http://schemas.openxmlformats.org/drawingml/2006/main" xmlns:r="http://schemas.openxmlformats.org/officeDocument/2006/relationships" xmlns:p="http://schemas.openxmlformats.org/presentationml/2006/main">
  <p:tag name="TIMING" val="|5.1|1.1|3.5"/>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693</Words>
  <Application>Microsoft Office PowerPoint</Application>
  <PresentationFormat>画面に合わせる (4:3)</PresentationFormat>
  <Paragraphs>150</Paragraphs>
  <Slides>26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AR P楷書体M</vt:lpstr>
      <vt:lpstr>AR隷書体M</vt:lpstr>
      <vt:lpstr>ＭＳ Ｐゴシック</vt:lpstr>
      <vt:lpstr>ＭＳ Ｐ明朝</vt:lpstr>
      <vt:lpstr>游ゴシック</vt:lpstr>
      <vt:lpstr>Arial</vt:lpstr>
      <vt:lpstr>Calibri</vt:lpstr>
      <vt:lpstr>Office ​​テーマ</vt:lpstr>
      <vt:lpstr>脳活性化プラス⁺　</vt:lpstr>
      <vt:lpstr>≪脳活性化プラス⁺　ポイント≫</vt:lpstr>
      <vt:lpstr>PowerPoint プレゼンテーション</vt:lpstr>
      <vt:lpstr>PowerPoint プレゼンテーション</vt:lpstr>
      <vt:lpstr>PowerPoint プレゼンテーション</vt:lpstr>
      <vt:lpstr>つぎへ　いきます</vt:lpstr>
      <vt:lpstr>PowerPoint プレゼンテーション</vt:lpstr>
      <vt:lpstr>PowerPoint プレゼンテーション</vt:lpstr>
      <vt:lpstr>PowerPoint プレゼンテーション</vt:lpstr>
      <vt:lpstr>全部の数字をたすといくつかな？</vt:lpstr>
      <vt:lpstr>こたえ</vt:lpstr>
      <vt:lpstr>PowerPoint プレゼンテーション</vt:lpstr>
      <vt:lpstr>つぎへ　いきます</vt:lpstr>
      <vt:lpstr>PowerPoint プレゼンテーション</vt:lpstr>
      <vt:lpstr>PowerPoint プレゼンテーション</vt:lpstr>
      <vt:lpstr>PowerPoint プレゼンテーション</vt:lpstr>
      <vt:lpstr>全部の数字をたすといくつかな？</vt:lpstr>
      <vt:lpstr>こたえ</vt:lpstr>
      <vt:lpstr>PowerPoint プレゼンテーション</vt:lpstr>
      <vt:lpstr>PowerPoint プレゼンテーション</vt:lpstr>
      <vt:lpstr>PowerPoint プレゼンテーション</vt:lpstr>
      <vt:lpstr>PowerPoint プレゼンテーション</vt:lpstr>
      <vt:lpstr>全部の数字をたすといくつかな？</vt:lpstr>
      <vt:lpstr>こたえ</vt:lpstr>
      <vt:lpstr>PowerPoint プレゼンテーション</vt:lpstr>
      <vt:lpstr>≪らくしゅう式 機能訓練のポイント≫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2023-04-25T04:32:34Z</dcterms:created>
  <dcterms:modified xsi:type="dcterms:W3CDTF">2023-04-27T06:43:53Z</dcterms:modified>
  <cp:contentStatus/>
</cp:coreProperties>
</file>