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83" r:id="rId2"/>
    <p:sldId id="302" r:id="rId3"/>
    <p:sldId id="319" r:id="rId4"/>
    <p:sldId id="345" r:id="rId5"/>
    <p:sldId id="392" r:id="rId6"/>
    <p:sldId id="410" r:id="rId7"/>
    <p:sldId id="406" r:id="rId8"/>
    <p:sldId id="407" r:id="rId9"/>
    <p:sldId id="350" r:id="rId10"/>
    <p:sldId id="411" r:id="rId11"/>
    <p:sldId id="408" r:id="rId12"/>
    <p:sldId id="409" r:id="rId13"/>
    <p:sldId id="262" r:id="rId14"/>
    <p:sldId id="271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13" autoAdjust="0"/>
  </p:normalViewPr>
  <p:slideViewPr>
    <p:cSldViewPr>
      <p:cViewPr varScale="1">
        <p:scale>
          <a:sx n="61" d="100"/>
          <a:sy n="61" d="100"/>
        </p:scale>
        <p:origin x="88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2023/4/13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392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2023/4/13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232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2023/4/13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844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2023/4/13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538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2023/4/13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957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2023/4/13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171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2023/4/13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25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2023/4/13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229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2023/4/13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918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2023/4/13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123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2023/4/13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43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599D-9047-452D-A0D1-19EB099AA37B}" type="datetimeFigureOut">
              <a:rPr kumimoji="1" lang="ja-JP" altLang="en-US" smtClean="0"/>
              <a:t>2023/4/13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539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片側の 2 つの角を丸めた四角形 4"/>
          <p:cNvSpPr/>
          <p:nvPr/>
        </p:nvSpPr>
        <p:spPr>
          <a:xfrm>
            <a:off x="478119" y="2260731"/>
            <a:ext cx="8167500" cy="3312368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41817" y="3197488"/>
            <a:ext cx="7935769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500"/>
              </a:lnSpc>
              <a:defRPr sz="1000"/>
            </a:pPr>
            <a:r>
              <a:rPr kumimoji="0" lang="ja-JP" altLang="en-US" sz="4400" b="1" kern="0" dirty="0">
                <a:solidFill>
                  <a:srgbClr val="333333"/>
                </a:solidFill>
                <a:latin typeface="+mj-ea"/>
              </a:rPr>
              <a:t>はと　　　　バッグ　　　　けしごむ</a:t>
            </a:r>
            <a:endParaRPr kumimoji="0" lang="en-US" altLang="ja-JP" sz="4400" b="1" kern="0" dirty="0">
              <a:solidFill>
                <a:srgbClr val="333333"/>
              </a:solidFill>
              <a:latin typeface="+mj-ea"/>
            </a:endParaRPr>
          </a:p>
          <a:p>
            <a:pPr lvl="0">
              <a:lnSpc>
                <a:spcPts val="3500"/>
              </a:lnSpc>
              <a:defRPr sz="1000"/>
            </a:pPr>
            <a:endParaRPr kumimoji="0" lang="en-US" altLang="ja-JP" sz="4400" b="1" kern="0" dirty="0">
              <a:solidFill>
                <a:srgbClr val="333333"/>
              </a:solidFill>
              <a:latin typeface="+mj-ea"/>
            </a:endParaRPr>
          </a:p>
          <a:p>
            <a:pPr lvl="0">
              <a:lnSpc>
                <a:spcPts val="3500"/>
              </a:lnSpc>
              <a:defRPr sz="1000"/>
            </a:pPr>
            <a:r>
              <a:rPr kumimoji="0" lang="ja-JP" altLang="en-US" sz="4400" b="1" kern="0" dirty="0">
                <a:solidFill>
                  <a:srgbClr val="333333"/>
                </a:solidFill>
                <a:latin typeface="+mj-ea"/>
              </a:rPr>
              <a:t>おはし　　 だいこん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914400" y="635260"/>
            <a:ext cx="7772400" cy="1470025"/>
          </a:xfrm>
        </p:spPr>
        <p:txBody>
          <a:bodyPr/>
          <a:lstStyle/>
          <a:p>
            <a:r>
              <a:rPr kumimoji="1" lang="ja-JP" altLang="en-US" dirty="0"/>
              <a:t>　</a:t>
            </a:r>
            <a:r>
              <a:rPr kumimoji="1" lang="ja-JP" altLang="en-US" sz="3600" dirty="0"/>
              <a:t>単語を　５つ　おぼえましょう。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82364" y="1713132"/>
            <a:ext cx="5322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（画面を静止して、</a:t>
            </a:r>
            <a:r>
              <a:rPr kumimoji="1" lang="en-US" altLang="ja-JP" dirty="0"/>
              <a:t>1</a:t>
            </a:r>
            <a:r>
              <a:rPr kumimoji="1" lang="ja-JP" altLang="en-US" dirty="0"/>
              <a:t>分間じっとみる）</a:t>
            </a:r>
          </a:p>
        </p:txBody>
      </p:sp>
    </p:spTree>
    <p:extLst>
      <p:ext uri="{BB962C8B-B14F-4D97-AF65-F5344CB8AC3E}">
        <p14:creationId xmlns:p14="http://schemas.microsoft.com/office/powerpoint/2010/main" val="307997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69"/>
    </mc:Choice>
    <mc:Fallback xmlns="">
      <p:transition spd="slow" advTm="2976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覚える１</a:t>
            </a:r>
          </a:p>
        </p:txBody>
      </p:sp>
      <p:sp>
        <p:nvSpPr>
          <p:cNvPr id="16" name="タイトル 3"/>
          <p:cNvSpPr txBox="1">
            <a:spLocks/>
          </p:cNvSpPr>
          <p:nvPr/>
        </p:nvSpPr>
        <p:spPr>
          <a:xfrm>
            <a:off x="-680120" y="63526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　連想して　覚えましょう。</a:t>
            </a:r>
            <a:endParaRPr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13098" y="1268760"/>
            <a:ext cx="286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</a:rPr>
              <a:t>イメージ連鎖記憶法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26864" y="5198090"/>
            <a:ext cx="8025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000"/>
            </a:pPr>
            <a:r>
              <a:rPr kumimoji="0" lang="ja-JP" altLang="en-US" sz="3600" kern="0" dirty="0">
                <a:latin typeface="+mj-ea"/>
              </a:rPr>
              <a:t>けしごむのカスを「</a:t>
            </a:r>
            <a:r>
              <a:rPr kumimoji="0" lang="ja-JP" altLang="en-US" sz="3600" kern="0" dirty="0">
                <a:solidFill>
                  <a:srgbClr val="FF0000"/>
                </a:solidFill>
                <a:latin typeface="+mj-ea"/>
              </a:rPr>
              <a:t>おはし</a:t>
            </a:r>
            <a:r>
              <a:rPr kumimoji="0" lang="ja-JP" altLang="en-US" sz="3600" kern="0" dirty="0">
                <a:latin typeface="+mj-ea"/>
              </a:rPr>
              <a:t>」でつまんでいたら、「</a:t>
            </a:r>
            <a:r>
              <a:rPr kumimoji="0" lang="ja-JP" altLang="en-US" sz="3600" kern="0" dirty="0">
                <a:solidFill>
                  <a:srgbClr val="FF0000"/>
                </a:solidFill>
                <a:latin typeface="+mj-ea"/>
              </a:rPr>
              <a:t>だいこん</a:t>
            </a:r>
            <a:r>
              <a:rPr kumimoji="0" lang="ja-JP" altLang="en-US" sz="3600" kern="0" dirty="0">
                <a:latin typeface="+mj-ea"/>
              </a:rPr>
              <a:t>」おろしのようになった。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1870" y="2206997"/>
            <a:ext cx="2386394" cy="2864369"/>
          </a:xfrm>
          <a:prstGeom prst="rect">
            <a:avLst/>
          </a:prstGeom>
        </p:spPr>
      </p:pic>
      <p:grpSp>
        <p:nvGrpSpPr>
          <p:cNvPr id="20" name="グループ化 19"/>
          <p:cNvGrpSpPr/>
          <p:nvPr/>
        </p:nvGrpSpPr>
        <p:grpSpPr>
          <a:xfrm>
            <a:off x="426864" y="3642616"/>
            <a:ext cx="1581150" cy="1555749"/>
            <a:chOff x="6393949" y="3181932"/>
            <a:chExt cx="1581150" cy="1555749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3949" y="3181932"/>
              <a:ext cx="1581150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フリーフォーム 22"/>
            <p:cNvSpPr/>
            <p:nvPr/>
          </p:nvSpPr>
          <p:spPr>
            <a:xfrm>
              <a:off x="7430908" y="3634323"/>
              <a:ext cx="115786" cy="70181"/>
            </a:xfrm>
            <a:custGeom>
              <a:avLst/>
              <a:gdLst>
                <a:gd name="connsiteX0" fmla="*/ 39 w 115786"/>
                <a:gd name="connsiteY0" fmla="*/ 34852 h 70181"/>
                <a:gd name="connsiteX1" fmla="*/ 104211 w 115786"/>
                <a:gd name="connsiteY1" fmla="*/ 11702 h 70181"/>
                <a:gd name="connsiteX2" fmla="*/ 115786 w 115786"/>
                <a:gd name="connsiteY2" fmla="*/ 46426 h 70181"/>
                <a:gd name="connsiteX3" fmla="*/ 92636 w 115786"/>
                <a:gd name="connsiteY3" fmla="*/ 69576 h 70181"/>
                <a:gd name="connsiteX4" fmla="*/ 39 w 115786"/>
                <a:gd name="connsiteY4" fmla="*/ 34852 h 7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86" h="70181">
                  <a:moveTo>
                    <a:pt x="39" y="34852"/>
                  </a:moveTo>
                  <a:cubicBezTo>
                    <a:pt x="1968" y="25206"/>
                    <a:pt x="62850" y="-21386"/>
                    <a:pt x="104211" y="11702"/>
                  </a:cubicBezTo>
                  <a:cubicBezTo>
                    <a:pt x="113738" y="19324"/>
                    <a:pt x="111928" y="34851"/>
                    <a:pt x="115786" y="46426"/>
                  </a:cubicBezTo>
                  <a:cubicBezTo>
                    <a:pt x="108069" y="54143"/>
                    <a:pt x="102667" y="73875"/>
                    <a:pt x="92636" y="69576"/>
                  </a:cubicBezTo>
                  <a:cubicBezTo>
                    <a:pt x="67560" y="58829"/>
                    <a:pt x="-1890" y="44498"/>
                    <a:pt x="39" y="3485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7488820" y="3320745"/>
              <a:ext cx="186763" cy="95445"/>
            </a:xfrm>
            <a:custGeom>
              <a:avLst/>
              <a:gdLst>
                <a:gd name="connsiteX0" fmla="*/ 0 w 186763"/>
                <a:gd name="connsiteY0" fmla="*/ 35913 h 95445"/>
                <a:gd name="connsiteX1" fmla="*/ 57874 w 186763"/>
                <a:gd name="connsiteY1" fmla="*/ 1189 h 95445"/>
                <a:gd name="connsiteX2" fmla="*/ 173621 w 186763"/>
                <a:gd name="connsiteY2" fmla="*/ 24339 h 95445"/>
                <a:gd name="connsiteX3" fmla="*/ 173621 w 186763"/>
                <a:gd name="connsiteY3" fmla="*/ 93787 h 95445"/>
                <a:gd name="connsiteX4" fmla="*/ 104172 w 186763"/>
                <a:gd name="connsiteY4" fmla="*/ 82212 h 95445"/>
                <a:gd name="connsiteX5" fmla="*/ 69448 w 186763"/>
                <a:gd name="connsiteY5" fmla="*/ 1189 h 95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763" h="95445">
                  <a:moveTo>
                    <a:pt x="0" y="35913"/>
                  </a:moveTo>
                  <a:cubicBezTo>
                    <a:pt x="19291" y="24338"/>
                    <a:pt x="35683" y="4887"/>
                    <a:pt x="57874" y="1189"/>
                  </a:cubicBezTo>
                  <a:cubicBezTo>
                    <a:pt x="93340" y="-4722"/>
                    <a:pt x="138790" y="12729"/>
                    <a:pt x="173621" y="24339"/>
                  </a:cubicBezTo>
                  <a:cubicBezTo>
                    <a:pt x="176305" y="32390"/>
                    <a:pt x="201801" y="85736"/>
                    <a:pt x="173621" y="93787"/>
                  </a:cubicBezTo>
                  <a:cubicBezTo>
                    <a:pt x="151055" y="100234"/>
                    <a:pt x="127322" y="86070"/>
                    <a:pt x="104172" y="82212"/>
                  </a:cubicBezTo>
                  <a:cubicBezTo>
                    <a:pt x="53397" y="48362"/>
                    <a:pt x="69448" y="72974"/>
                    <a:pt x="69448" y="118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/>
            <p:cNvSpPr/>
            <p:nvPr/>
          </p:nvSpPr>
          <p:spPr>
            <a:xfrm>
              <a:off x="6807064" y="3540407"/>
              <a:ext cx="119130" cy="152080"/>
            </a:xfrm>
            <a:custGeom>
              <a:avLst/>
              <a:gdLst>
                <a:gd name="connsiteX0" fmla="*/ 10425 w 119130"/>
                <a:gd name="connsiteY0" fmla="*/ 1446 h 152080"/>
                <a:gd name="connsiteX1" fmla="*/ 21999 w 119130"/>
                <a:gd name="connsiteY1" fmla="*/ 140342 h 152080"/>
                <a:gd name="connsiteX2" fmla="*/ 114597 w 119130"/>
                <a:gd name="connsiteY2" fmla="*/ 128768 h 152080"/>
                <a:gd name="connsiteX3" fmla="*/ 103022 w 119130"/>
                <a:gd name="connsiteY3" fmla="*/ 82469 h 152080"/>
                <a:gd name="connsiteX4" fmla="*/ 10425 w 119130"/>
                <a:gd name="connsiteY4" fmla="*/ 1446 h 15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130" h="152080">
                  <a:moveTo>
                    <a:pt x="10425" y="1446"/>
                  </a:moveTo>
                  <a:cubicBezTo>
                    <a:pt x="-3079" y="11092"/>
                    <a:pt x="-7421" y="104385"/>
                    <a:pt x="21999" y="140342"/>
                  </a:cubicBezTo>
                  <a:cubicBezTo>
                    <a:pt x="41697" y="164417"/>
                    <a:pt x="89285" y="146848"/>
                    <a:pt x="114597" y="128768"/>
                  </a:cubicBezTo>
                  <a:cubicBezTo>
                    <a:pt x="127542" y="119522"/>
                    <a:pt x="109288" y="97091"/>
                    <a:pt x="103022" y="82469"/>
                  </a:cubicBezTo>
                  <a:cubicBezTo>
                    <a:pt x="81261" y="31694"/>
                    <a:pt x="23929" y="-8200"/>
                    <a:pt x="10425" y="1446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/>
            <p:cNvSpPr/>
            <p:nvPr/>
          </p:nvSpPr>
          <p:spPr>
            <a:xfrm>
              <a:off x="6747050" y="4618299"/>
              <a:ext cx="94637" cy="119382"/>
            </a:xfrm>
            <a:custGeom>
              <a:avLst/>
              <a:gdLst>
                <a:gd name="connsiteX0" fmla="*/ 93588 w 94637"/>
                <a:gd name="connsiteY0" fmla="*/ 23149 h 119382"/>
                <a:gd name="connsiteX1" fmla="*/ 82013 w 94637"/>
                <a:gd name="connsiteY1" fmla="*/ 115747 h 119382"/>
                <a:gd name="connsiteX2" fmla="*/ 70439 w 94637"/>
                <a:gd name="connsiteY2" fmla="*/ 0 h 119382"/>
                <a:gd name="connsiteX3" fmla="*/ 70439 w 94637"/>
                <a:gd name="connsiteY3" fmla="*/ 0 h 119382"/>
                <a:gd name="connsiteX4" fmla="*/ 12565 w 94637"/>
                <a:gd name="connsiteY4" fmla="*/ 46298 h 119382"/>
                <a:gd name="connsiteX5" fmla="*/ 991 w 94637"/>
                <a:gd name="connsiteY5" fmla="*/ 81023 h 119382"/>
                <a:gd name="connsiteX6" fmla="*/ 82013 w 94637"/>
                <a:gd name="connsiteY6" fmla="*/ 104172 h 11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637" h="119382">
                  <a:moveTo>
                    <a:pt x="93588" y="23149"/>
                  </a:moveTo>
                  <a:cubicBezTo>
                    <a:pt x="89730" y="54015"/>
                    <a:pt x="104008" y="137742"/>
                    <a:pt x="82013" y="115747"/>
                  </a:cubicBezTo>
                  <a:cubicBezTo>
                    <a:pt x="54595" y="88329"/>
                    <a:pt x="70439" y="0"/>
                    <a:pt x="70439" y="0"/>
                  </a:cubicBezTo>
                  <a:lnTo>
                    <a:pt x="70439" y="0"/>
                  </a:lnTo>
                  <a:cubicBezTo>
                    <a:pt x="26635" y="29202"/>
                    <a:pt x="45552" y="13313"/>
                    <a:pt x="12565" y="46298"/>
                  </a:cubicBezTo>
                  <a:cubicBezTo>
                    <a:pt x="8707" y="57873"/>
                    <a:pt x="-3540" y="69695"/>
                    <a:pt x="991" y="81023"/>
                  </a:cubicBezTo>
                  <a:cubicBezTo>
                    <a:pt x="13675" y="112732"/>
                    <a:pt x="60500" y="104172"/>
                    <a:pt x="82013" y="10417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/>
            <p:cNvSpPr/>
            <p:nvPr/>
          </p:nvSpPr>
          <p:spPr>
            <a:xfrm>
              <a:off x="7048982" y="4050681"/>
              <a:ext cx="81406" cy="58332"/>
            </a:xfrm>
            <a:custGeom>
              <a:avLst/>
              <a:gdLst>
                <a:gd name="connsiteX0" fmla="*/ 0 w 81406"/>
                <a:gd name="connsiteY0" fmla="*/ 35182 h 58332"/>
                <a:gd name="connsiteX1" fmla="*/ 57874 w 81406"/>
                <a:gd name="connsiteY1" fmla="*/ 458 h 58332"/>
                <a:gd name="connsiteX2" fmla="*/ 69448 w 81406"/>
                <a:gd name="connsiteY2" fmla="*/ 58332 h 58332"/>
                <a:gd name="connsiteX3" fmla="*/ 57874 w 81406"/>
                <a:gd name="connsiteY3" fmla="*/ 46757 h 5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406" h="58332">
                  <a:moveTo>
                    <a:pt x="0" y="35182"/>
                  </a:moveTo>
                  <a:cubicBezTo>
                    <a:pt x="19291" y="23607"/>
                    <a:pt x="35603" y="3639"/>
                    <a:pt x="57874" y="458"/>
                  </a:cubicBezTo>
                  <a:cubicBezTo>
                    <a:pt x="102361" y="-5897"/>
                    <a:pt x="70263" y="55888"/>
                    <a:pt x="69448" y="58332"/>
                  </a:cubicBezTo>
                  <a:cubicBezTo>
                    <a:pt x="-3558" y="43730"/>
                    <a:pt x="-8098" y="46757"/>
                    <a:pt x="57874" y="4675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/>
            <p:cNvSpPr/>
            <p:nvPr/>
          </p:nvSpPr>
          <p:spPr>
            <a:xfrm>
              <a:off x="7510779" y="4176193"/>
              <a:ext cx="105363" cy="118015"/>
            </a:xfrm>
            <a:custGeom>
              <a:avLst/>
              <a:gdLst>
                <a:gd name="connsiteX0" fmla="*/ 1191 w 105363"/>
                <a:gd name="connsiteY0" fmla="*/ 60141 h 118015"/>
                <a:gd name="connsiteX1" fmla="*/ 35915 w 105363"/>
                <a:gd name="connsiteY1" fmla="*/ 2268 h 118015"/>
                <a:gd name="connsiteX2" fmla="*/ 70639 w 105363"/>
                <a:gd name="connsiteY2" fmla="*/ 13842 h 118015"/>
                <a:gd name="connsiteX3" fmla="*/ 82213 w 105363"/>
                <a:gd name="connsiteY3" fmla="*/ 48566 h 118015"/>
                <a:gd name="connsiteX4" fmla="*/ 105363 w 105363"/>
                <a:gd name="connsiteY4" fmla="*/ 83291 h 118015"/>
                <a:gd name="connsiteX5" fmla="*/ 47489 w 105363"/>
                <a:gd name="connsiteY5" fmla="*/ 118015 h 118015"/>
                <a:gd name="connsiteX6" fmla="*/ 12765 w 105363"/>
                <a:gd name="connsiteY6" fmla="*/ 106440 h 118015"/>
                <a:gd name="connsiteX7" fmla="*/ 1191 w 105363"/>
                <a:gd name="connsiteY7" fmla="*/ 60141 h 11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363" h="118015">
                  <a:moveTo>
                    <a:pt x="1191" y="60141"/>
                  </a:moveTo>
                  <a:cubicBezTo>
                    <a:pt x="5049" y="42779"/>
                    <a:pt x="17196" y="14747"/>
                    <a:pt x="35915" y="2268"/>
                  </a:cubicBezTo>
                  <a:cubicBezTo>
                    <a:pt x="46067" y="-4500"/>
                    <a:pt x="62012" y="5215"/>
                    <a:pt x="70639" y="13842"/>
                  </a:cubicBezTo>
                  <a:cubicBezTo>
                    <a:pt x="79266" y="22469"/>
                    <a:pt x="76757" y="37653"/>
                    <a:pt x="82213" y="48566"/>
                  </a:cubicBezTo>
                  <a:cubicBezTo>
                    <a:pt x="88434" y="61009"/>
                    <a:pt x="97646" y="71716"/>
                    <a:pt x="105363" y="83291"/>
                  </a:cubicBezTo>
                  <a:cubicBezTo>
                    <a:pt x="87026" y="101627"/>
                    <a:pt x="77539" y="118015"/>
                    <a:pt x="47489" y="118015"/>
                  </a:cubicBezTo>
                  <a:cubicBezTo>
                    <a:pt x="35288" y="118015"/>
                    <a:pt x="17049" y="117864"/>
                    <a:pt x="12765" y="106440"/>
                  </a:cubicBezTo>
                  <a:cubicBezTo>
                    <a:pt x="3282" y="81152"/>
                    <a:pt x="-2667" y="77503"/>
                    <a:pt x="1191" y="6014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9" name="図 2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730" y="2048647"/>
            <a:ext cx="1124636" cy="951504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57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7439" y="2016402"/>
            <a:ext cx="2062939" cy="270040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303169" y="3438548"/>
            <a:ext cx="1890224" cy="17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4767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23"/>
    </mc:Choice>
    <mc:Fallback xmlns="">
      <p:transition spd="slow" advTm="123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123728" y="2857267"/>
            <a:ext cx="425021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うめぼし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27176" y="4161854"/>
            <a:ext cx="425021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はいしゃ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1837" y="18864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さあ、おもいだせるかな？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1837" y="1040818"/>
            <a:ext cx="8220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2">
                    <a:lumMod val="50000"/>
                  </a:schemeClr>
                </a:solidFill>
              </a:rPr>
              <a:t>連想した文を思い出しながら、おぼえた２つの単語をいいましょう。</a:t>
            </a:r>
            <a:r>
              <a:rPr kumimoji="1" lang="ja-JP" altLang="en-US" sz="2400" dirty="0">
                <a:solidFill>
                  <a:schemeClr val="accent2">
                    <a:lumMod val="50000"/>
                  </a:schemeClr>
                </a:solidFill>
              </a:rPr>
              <a:t>頭文字がヒントです。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2852936"/>
            <a:ext cx="425021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5400" dirty="0"/>
              <a:t>　　</a:t>
            </a:r>
            <a:r>
              <a:rPr kumimoji="1" lang="ja-JP" altLang="en-US" sz="5400" dirty="0" err="1"/>
              <a:t>お</a:t>
            </a:r>
            <a:endParaRPr kumimoji="1" lang="en-US" altLang="ja-JP" sz="5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36180" y="4136306"/>
            <a:ext cx="423775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5400" dirty="0"/>
              <a:t>　　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643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28"/>
    </mc:Choice>
    <mc:Fallback xmlns="">
      <p:transition spd="slow" advTm="1102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123728" y="2852936"/>
            <a:ext cx="425021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お は し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27176" y="4161854"/>
            <a:ext cx="425021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だいこん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1837" y="18864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さあ、おもいだせるかな？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1837" y="1040818"/>
            <a:ext cx="8220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2">
                    <a:lumMod val="50000"/>
                  </a:schemeClr>
                </a:solidFill>
              </a:rPr>
              <a:t>連想した文を思い出しながら、おぼえた２つの単語をいいましょう。</a:t>
            </a:r>
            <a:r>
              <a:rPr kumimoji="1" lang="ja-JP" altLang="en-US" sz="2400" dirty="0">
                <a:solidFill>
                  <a:schemeClr val="accent2">
                    <a:lumMod val="50000"/>
                  </a:schemeClr>
                </a:solidFill>
              </a:rPr>
              <a:t>頭文字がヒントです。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18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21"/>
    </mc:Choice>
    <mc:Fallback xmlns="">
      <p:transition spd="slow" advTm="952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1837" y="18864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さあ、おもいだせるかな？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37" y="2492896"/>
            <a:ext cx="8229600" cy="339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451837" y="1040818"/>
            <a:ext cx="8220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2">
                    <a:lumMod val="50000"/>
                  </a:schemeClr>
                </a:solidFill>
              </a:rPr>
              <a:t>連想した文を思い出しながら、おぼえた５つの単語をいいましょう。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67943" y="1700808"/>
            <a:ext cx="4752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accent2">
                    <a:lumMod val="50000"/>
                  </a:schemeClr>
                </a:solidFill>
              </a:rPr>
              <a:t>（画面を静止して回答時間を設けましょう）</a:t>
            </a:r>
            <a:endParaRPr lang="en-US" altLang="ja-JP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02728" y="6165304"/>
            <a:ext cx="4752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accent2">
                    <a:lumMod val="50000"/>
                  </a:schemeClr>
                </a:solidFill>
              </a:rPr>
              <a:t>いくつ思い出せたかな？</a:t>
            </a:r>
            <a:endParaRPr lang="en-US" altLang="ja-JP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9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94"/>
    </mc:Choice>
    <mc:Fallback xmlns="">
      <p:transition spd="slow" advTm="1939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覚える１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1108710" y="878855"/>
            <a:ext cx="7772400" cy="1470025"/>
          </a:xfrm>
        </p:spPr>
        <p:txBody>
          <a:bodyPr/>
          <a:lstStyle/>
          <a:p>
            <a:r>
              <a:rPr kumimoji="1" lang="ja-JP" altLang="en-US" dirty="0"/>
              <a:t>　よくできました！</a:t>
            </a:r>
            <a:endParaRPr kumimoji="1" lang="ja-JP" altLang="en-US" sz="3600" dirty="0"/>
          </a:p>
        </p:txBody>
      </p:sp>
      <p:sp>
        <p:nvSpPr>
          <p:cNvPr id="17" name="片側の 2 つの角を丸めた四角形 16"/>
          <p:cNvSpPr/>
          <p:nvPr/>
        </p:nvSpPr>
        <p:spPr>
          <a:xfrm>
            <a:off x="575310" y="2492896"/>
            <a:ext cx="8167500" cy="2592288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841817" y="2833092"/>
            <a:ext cx="7935769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500"/>
              </a:lnSpc>
              <a:defRPr sz="1000"/>
            </a:pPr>
            <a:r>
              <a:rPr kumimoji="0" lang="ja-JP" altLang="en-US" sz="4400" b="1" kern="0" dirty="0">
                <a:solidFill>
                  <a:srgbClr val="333333"/>
                </a:solidFill>
                <a:latin typeface="+mj-ea"/>
              </a:rPr>
              <a:t>はと　　　　バッグ　　　　けしごむ</a:t>
            </a:r>
            <a:endParaRPr kumimoji="0" lang="en-US" altLang="ja-JP" sz="4400" b="1" kern="0" dirty="0">
              <a:solidFill>
                <a:srgbClr val="333333"/>
              </a:solidFill>
              <a:latin typeface="+mj-ea"/>
            </a:endParaRPr>
          </a:p>
          <a:p>
            <a:pPr lvl="0">
              <a:lnSpc>
                <a:spcPts val="3500"/>
              </a:lnSpc>
              <a:defRPr sz="1000"/>
            </a:pPr>
            <a:endParaRPr kumimoji="0" lang="en-US" altLang="ja-JP" sz="4400" b="1" kern="0" dirty="0">
              <a:solidFill>
                <a:srgbClr val="333333"/>
              </a:solidFill>
              <a:latin typeface="+mj-ea"/>
            </a:endParaRPr>
          </a:p>
          <a:p>
            <a:pPr lvl="0">
              <a:lnSpc>
                <a:spcPts val="3500"/>
              </a:lnSpc>
              <a:defRPr sz="1000"/>
            </a:pPr>
            <a:r>
              <a:rPr kumimoji="0" lang="ja-JP" altLang="en-US" sz="4400" b="1" kern="0">
                <a:solidFill>
                  <a:srgbClr val="333333"/>
                </a:solidFill>
                <a:latin typeface="+mj-ea"/>
              </a:rPr>
              <a:t>おはし　　 だいこん</a:t>
            </a:r>
            <a:endParaRPr kumimoji="0" lang="ja-JP" altLang="en-US" sz="4400" b="1" kern="0" dirty="0">
              <a:solidFill>
                <a:srgbClr val="333333"/>
              </a:solidFill>
              <a:latin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4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77"/>
    </mc:Choice>
    <mc:Fallback xmlns="">
      <p:transition spd="slow" advTm="1827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片側の 2 つの角を丸めた四角形 4"/>
          <p:cNvSpPr/>
          <p:nvPr/>
        </p:nvSpPr>
        <p:spPr>
          <a:xfrm>
            <a:off x="575310" y="2348880"/>
            <a:ext cx="8167500" cy="3312368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覚える１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536104" y="635260"/>
            <a:ext cx="7772400" cy="1470025"/>
          </a:xfrm>
        </p:spPr>
        <p:txBody>
          <a:bodyPr/>
          <a:lstStyle/>
          <a:p>
            <a:r>
              <a:rPr kumimoji="1" lang="ja-JP" altLang="en-US" dirty="0"/>
              <a:t>　</a:t>
            </a:r>
            <a:r>
              <a:rPr kumimoji="1" lang="ja-JP" altLang="en-US" sz="3600" dirty="0"/>
              <a:t>単語を　５つ　おもいだせるかな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430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17"/>
    </mc:Choice>
    <mc:Fallback xmlns="">
      <p:transition spd="slow" advTm="551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片側の 2 つの角を丸めた四角形 4"/>
          <p:cNvSpPr/>
          <p:nvPr/>
        </p:nvSpPr>
        <p:spPr>
          <a:xfrm>
            <a:off x="575310" y="2348880"/>
            <a:ext cx="8167500" cy="3312368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41817" y="3197488"/>
            <a:ext cx="7935769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500"/>
              </a:lnSpc>
              <a:defRPr sz="1000"/>
            </a:pPr>
            <a:r>
              <a:rPr kumimoji="0" lang="ja-JP" altLang="en-US" sz="4400" b="1" kern="0" dirty="0">
                <a:solidFill>
                  <a:srgbClr val="333333"/>
                </a:solidFill>
                <a:latin typeface="+mj-ea"/>
              </a:rPr>
              <a:t>はと　　　　バッグ　　　　けしごむ</a:t>
            </a:r>
            <a:endParaRPr kumimoji="0" lang="en-US" altLang="ja-JP" sz="4400" b="1" kern="0" dirty="0">
              <a:solidFill>
                <a:srgbClr val="333333"/>
              </a:solidFill>
              <a:latin typeface="+mj-ea"/>
            </a:endParaRPr>
          </a:p>
          <a:p>
            <a:pPr lvl="0">
              <a:lnSpc>
                <a:spcPts val="3500"/>
              </a:lnSpc>
              <a:defRPr sz="1000"/>
            </a:pPr>
            <a:endParaRPr kumimoji="0" lang="en-US" altLang="ja-JP" sz="4400" b="1" kern="0" dirty="0">
              <a:solidFill>
                <a:srgbClr val="333333"/>
              </a:solidFill>
              <a:latin typeface="+mj-ea"/>
            </a:endParaRPr>
          </a:p>
          <a:p>
            <a:pPr lvl="0">
              <a:lnSpc>
                <a:spcPts val="3500"/>
              </a:lnSpc>
              <a:defRPr sz="1000"/>
            </a:pPr>
            <a:r>
              <a:rPr kumimoji="0" lang="ja-JP" altLang="en-US" sz="4400" b="1" kern="0" dirty="0">
                <a:solidFill>
                  <a:srgbClr val="333333"/>
                </a:solidFill>
                <a:latin typeface="+mj-ea"/>
              </a:rPr>
              <a:t>おはし　　 だいこん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536104" y="635260"/>
            <a:ext cx="7772400" cy="1470025"/>
          </a:xfrm>
        </p:spPr>
        <p:txBody>
          <a:bodyPr/>
          <a:lstStyle/>
          <a:p>
            <a:r>
              <a:rPr kumimoji="1" lang="ja-JP" altLang="en-US" dirty="0"/>
              <a:t>　</a:t>
            </a:r>
            <a:r>
              <a:rPr kumimoji="1" lang="ja-JP" altLang="en-US" sz="3600" dirty="0"/>
              <a:t>単語を　５つ　おもいだせるかな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89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49"/>
    </mc:Choice>
    <mc:Fallback xmlns="">
      <p:transition spd="slow" advTm="1674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覚える１</a:t>
            </a:r>
          </a:p>
        </p:txBody>
      </p:sp>
      <p:sp>
        <p:nvSpPr>
          <p:cNvPr id="16" name="タイトル 3"/>
          <p:cNvSpPr txBox="1">
            <a:spLocks/>
          </p:cNvSpPr>
          <p:nvPr/>
        </p:nvSpPr>
        <p:spPr>
          <a:xfrm>
            <a:off x="-680120" y="63526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　連想して　覚えましょう。</a:t>
            </a:r>
            <a:endParaRPr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13098" y="1268760"/>
            <a:ext cx="286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</a:rPr>
              <a:t>イメージ連鎖記憶法</a:t>
            </a:r>
          </a:p>
        </p:txBody>
      </p:sp>
      <p:sp>
        <p:nvSpPr>
          <p:cNvPr id="17" name="片側の 2 つの角を丸めた四角形 16"/>
          <p:cNvSpPr/>
          <p:nvPr/>
        </p:nvSpPr>
        <p:spPr>
          <a:xfrm>
            <a:off x="575310" y="2348880"/>
            <a:ext cx="8167500" cy="3312368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841817" y="3197488"/>
            <a:ext cx="7935769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500"/>
              </a:lnSpc>
              <a:defRPr sz="1000"/>
            </a:pPr>
            <a:r>
              <a:rPr kumimoji="0" lang="ja-JP" altLang="en-US" sz="4400" b="1" kern="0" dirty="0">
                <a:solidFill>
                  <a:srgbClr val="333333"/>
                </a:solidFill>
                <a:latin typeface="+mj-ea"/>
              </a:rPr>
              <a:t>はと　　　　バッグ　　　　けしごむ</a:t>
            </a:r>
            <a:endParaRPr kumimoji="0" lang="en-US" altLang="ja-JP" sz="4400" b="1" kern="0" dirty="0">
              <a:solidFill>
                <a:srgbClr val="333333"/>
              </a:solidFill>
              <a:latin typeface="+mj-ea"/>
            </a:endParaRPr>
          </a:p>
          <a:p>
            <a:pPr lvl="0">
              <a:lnSpc>
                <a:spcPts val="3500"/>
              </a:lnSpc>
              <a:defRPr sz="1000"/>
            </a:pPr>
            <a:endParaRPr kumimoji="0" lang="en-US" altLang="ja-JP" sz="4400" b="1" kern="0" dirty="0">
              <a:solidFill>
                <a:srgbClr val="333333"/>
              </a:solidFill>
              <a:latin typeface="+mj-ea"/>
            </a:endParaRPr>
          </a:p>
          <a:p>
            <a:pPr lvl="0">
              <a:lnSpc>
                <a:spcPts val="3500"/>
              </a:lnSpc>
              <a:defRPr sz="1000"/>
            </a:pPr>
            <a:r>
              <a:rPr kumimoji="0" lang="ja-JP" altLang="en-US" sz="4400" b="1" kern="0" dirty="0">
                <a:solidFill>
                  <a:srgbClr val="333333"/>
                </a:solidFill>
                <a:latin typeface="+mj-ea"/>
              </a:rPr>
              <a:t>おはし　　 だいこん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975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5"/>
    </mc:Choice>
    <mc:Fallback xmlns="">
      <p:transition spd="slow" advTm="1362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覚える１</a:t>
            </a:r>
          </a:p>
        </p:txBody>
      </p:sp>
      <p:sp>
        <p:nvSpPr>
          <p:cNvPr id="16" name="タイトル 3"/>
          <p:cNvSpPr txBox="1">
            <a:spLocks/>
          </p:cNvSpPr>
          <p:nvPr/>
        </p:nvSpPr>
        <p:spPr>
          <a:xfrm>
            <a:off x="-680120" y="63526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　連想して　覚えましょう。</a:t>
            </a:r>
            <a:endParaRPr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93949" y="1185606"/>
            <a:ext cx="286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</a:rPr>
              <a:t>イメージ連鎖記憶法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07504" y="4797152"/>
            <a:ext cx="87428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000"/>
            </a:pPr>
            <a:r>
              <a:rPr kumimoji="0" lang="ja-JP" altLang="en-US" sz="3600" kern="0" dirty="0">
                <a:latin typeface="+mj-ea"/>
                <a:ea typeface="+mj-ea"/>
              </a:rPr>
              <a:t>歩いていると「</a:t>
            </a:r>
            <a:r>
              <a:rPr kumimoji="0" lang="ja-JP" altLang="en-US" sz="3600" kern="0" dirty="0">
                <a:solidFill>
                  <a:srgbClr val="FF0000"/>
                </a:solidFill>
                <a:latin typeface="+mj-ea"/>
                <a:ea typeface="+mj-ea"/>
              </a:rPr>
              <a:t>はと</a:t>
            </a:r>
            <a:r>
              <a:rPr kumimoji="0" lang="ja-JP" altLang="en-US" sz="3600" kern="0" dirty="0">
                <a:latin typeface="+mj-ea"/>
                <a:ea typeface="+mj-ea"/>
              </a:rPr>
              <a:t>」が「</a:t>
            </a:r>
            <a:r>
              <a:rPr kumimoji="0" lang="ja-JP" altLang="en-US" sz="3600" kern="0" dirty="0">
                <a:solidFill>
                  <a:srgbClr val="FF0000"/>
                </a:solidFill>
                <a:latin typeface="+mj-ea"/>
                <a:ea typeface="+mj-ea"/>
              </a:rPr>
              <a:t>バッグ</a:t>
            </a:r>
            <a:r>
              <a:rPr kumimoji="0" lang="ja-JP" altLang="en-US" sz="3600" kern="0" dirty="0">
                <a:latin typeface="+mj-ea"/>
                <a:ea typeface="+mj-ea"/>
              </a:rPr>
              <a:t>」に飛び込んできたので「</a:t>
            </a:r>
            <a:r>
              <a:rPr kumimoji="0" lang="ja-JP" altLang="en-US" sz="3600" kern="0" dirty="0">
                <a:solidFill>
                  <a:srgbClr val="FF0000"/>
                </a:solidFill>
                <a:latin typeface="+mj-ea"/>
                <a:ea typeface="+mj-ea"/>
              </a:rPr>
              <a:t>けしごむ</a:t>
            </a:r>
            <a:r>
              <a:rPr kumimoji="0" lang="ja-JP" altLang="en-US" sz="3600" kern="0" dirty="0">
                <a:latin typeface="+mj-ea"/>
                <a:ea typeface="+mj-ea"/>
              </a:rPr>
              <a:t>」をちぎってふりかけた。</a:t>
            </a:r>
            <a:endParaRPr kumimoji="0" lang="en-US" altLang="ja-JP" sz="3600" kern="0" dirty="0">
              <a:latin typeface="+mj-ea"/>
              <a:ea typeface="+mj-ea"/>
            </a:endParaRPr>
          </a:p>
          <a:p>
            <a:pPr>
              <a:defRPr sz="1000"/>
            </a:pPr>
            <a:endParaRPr kumimoji="0" lang="en-US" altLang="ja-JP" sz="3600" kern="0" dirty="0">
              <a:latin typeface="+mj-ea"/>
              <a:ea typeface="+mj-ea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/>
          <a:srcRect b="10213"/>
          <a:stretch/>
        </p:blipFill>
        <p:spPr>
          <a:xfrm flipH="1">
            <a:off x="1529216" y="1689295"/>
            <a:ext cx="1626197" cy="179969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6987" y="2300488"/>
            <a:ext cx="2618910" cy="2377502"/>
          </a:xfrm>
          <a:prstGeom prst="rect">
            <a:avLst/>
          </a:prstGeom>
        </p:spPr>
      </p:pic>
      <p:grpSp>
        <p:nvGrpSpPr>
          <p:cNvPr id="31" name="グループ化 30"/>
          <p:cNvGrpSpPr/>
          <p:nvPr/>
        </p:nvGrpSpPr>
        <p:grpSpPr>
          <a:xfrm>
            <a:off x="6393949" y="3181932"/>
            <a:ext cx="1581150" cy="1555749"/>
            <a:chOff x="6393949" y="3181932"/>
            <a:chExt cx="1581150" cy="155574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3949" y="3181932"/>
              <a:ext cx="1581150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フリーフォーム 2"/>
            <p:cNvSpPr/>
            <p:nvPr/>
          </p:nvSpPr>
          <p:spPr>
            <a:xfrm>
              <a:off x="7430908" y="3634323"/>
              <a:ext cx="115786" cy="70181"/>
            </a:xfrm>
            <a:custGeom>
              <a:avLst/>
              <a:gdLst>
                <a:gd name="connsiteX0" fmla="*/ 39 w 115786"/>
                <a:gd name="connsiteY0" fmla="*/ 34852 h 70181"/>
                <a:gd name="connsiteX1" fmla="*/ 104211 w 115786"/>
                <a:gd name="connsiteY1" fmla="*/ 11702 h 70181"/>
                <a:gd name="connsiteX2" fmla="*/ 115786 w 115786"/>
                <a:gd name="connsiteY2" fmla="*/ 46426 h 70181"/>
                <a:gd name="connsiteX3" fmla="*/ 92636 w 115786"/>
                <a:gd name="connsiteY3" fmla="*/ 69576 h 70181"/>
                <a:gd name="connsiteX4" fmla="*/ 39 w 115786"/>
                <a:gd name="connsiteY4" fmla="*/ 34852 h 7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86" h="70181">
                  <a:moveTo>
                    <a:pt x="39" y="34852"/>
                  </a:moveTo>
                  <a:cubicBezTo>
                    <a:pt x="1968" y="25206"/>
                    <a:pt x="62850" y="-21386"/>
                    <a:pt x="104211" y="11702"/>
                  </a:cubicBezTo>
                  <a:cubicBezTo>
                    <a:pt x="113738" y="19324"/>
                    <a:pt x="111928" y="34851"/>
                    <a:pt x="115786" y="46426"/>
                  </a:cubicBezTo>
                  <a:cubicBezTo>
                    <a:pt x="108069" y="54143"/>
                    <a:pt x="102667" y="73875"/>
                    <a:pt x="92636" y="69576"/>
                  </a:cubicBezTo>
                  <a:cubicBezTo>
                    <a:pt x="67560" y="58829"/>
                    <a:pt x="-1890" y="44498"/>
                    <a:pt x="39" y="3485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/>
            <p:cNvSpPr/>
            <p:nvPr/>
          </p:nvSpPr>
          <p:spPr>
            <a:xfrm>
              <a:off x="7488820" y="3320745"/>
              <a:ext cx="186763" cy="95445"/>
            </a:xfrm>
            <a:custGeom>
              <a:avLst/>
              <a:gdLst>
                <a:gd name="connsiteX0" fmla="*/ 0 w 186763"/>
                <a:gd name="connsiteY0" fmla="*/ 35913 h 95445"/>
                <a:gd name="connsiteX1" fmla="*/ 57874 w 186763"/>
                <a:gd name="connsiteY1" fmla="*/ 1189 h 95445"/>
                <a:gd name="connsiteX2" fmla="*/ 173621 w 186763"/>
                <a:gd name="connsiteY2" fmla="*/ 24339 h 95445"/>
                <a:gd name="connsiteX3" fmla="*/ 173621 w 186763"/>
                <a:gd name="connsiteY3" fmla="*/ 93787 h 95445"/>
                <a:gd name="connsiteX4" fmla="*/ 104172 w 186763"/>
                <a:gd name="connsiteY4" fmla="*/ 82212 h 95445"/>
                <a:gd name="connsiteX5" fmla="*/ 69448 w 186763"/>
                <a:gd name="connsiteY5" fmla="*/ 1189 h 95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763" h="95445">
                  <a:moveTo>
                    <a:pt x="0" y="35913"/>
                  </a:moveTo>
                  <a:cubicBezTo>
                    <a:pt x="19291" y="24338"/>
                    <a:pt x="35683" y="4887"/>
                    <a:pt x="57874" y="1189"/>
                  </a:cubicBezTo>
                  <a:cubicBezTo>
                    <a:pt x="93340" y="-4722"/>
                    <a:pt x="138790" y="12729"/>
                    <a:pt x="173621" y="24339"/>
                  </a:cubicBezTo>
                  <a:cubicBezTo>
                    <a:pt x="176305" y="32390"/>
                    <a:pt x="201801" y="85736"/>
                    <a:pt x="173621" y="93787"/>
                  </a:cubicBezTo>
                  <a:cubicBezTo>
                    <a:pt x="151055" y="100234"/>
                    <a:pt x="127322" y="86070"/>
                    <a:pt x="104172" y="82212"/>
                  </a:cubicBezTo>
                  <a:cubicBezTo>
                    <a:pt x="53397" y="48362"/>
                    <a:pt x="69448" y="72974"/>
                    <a:pt x="69448" y="118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/>
            <p:cNvSpPr/>
            <p:nvPr/>
          </p:nvSpPr>
          <p:spPr>
            <a:xfrm>
              <a:off x="6807064" y="3540407"/>
              <a:ext cx="119130" cy="152080"/>
            </a:xfrm>
            <a:custGeom>
              <a:avLst/>
              <a:gdLst>
                <a:gd name="connsiteX0" fmla="*/ 10425 w 119130"/>
                <a:gd name="connsiteY0" fmla="*/ 1446 h 152080"/>
                <a:gd name="connsiteX1" fmla="*/ 21999 w 119130"/>
                <a:gd name="connsiteY1" fmla="*/ 140342 h 152080"/>
                <a:gd name="connsiteX2" fmla="*/ 114597 w 119130"/>
                <a:gd name="connsiteY2" fmla="*/ 128768 h 152080"/>
                <a:gd name="connsiteX3" fmla="*/ 103022 w 119130"/>
                <a:gd name="connsiteY3" fmla="*/ 82469 h 152080"/>
                <a:gd name="connsiteX4" fmla="*/ 10425 w 119130"/>
                <a:gd name="connsiteY4" fmla="*/ 1446 h 15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130" h="152080">
                  <a:moveTo>
                    <a:pt x="10425" y="1446"/>
                  </a:moveTo>
                  <a:cubicBezTo>
                    <a:pt x="-3079" y="11092"/>
                    <a:pt x="-7421" y="104385"/>
                    <a:pt x="21999" y="140342"/>
                  </a:cubicBezTo>
                  <a:cubicBezTo>
                    <a:pt x="41697" y="164417"/>
                    <a:pt x="89285" y="146848"/>
                    <a:pt x="114597" y="128768"/>
                  </a:cubicBezTo>
                  <a:cubicBezTo>
                    <a:pt x="127542" y="119522"/>
                    <a:pt x="109288" y="97091"/>
                    <a:pt x="103022" y="82469"/>
                  </a:cubicBezTo>
                  <a:cubicBezTo>
                    <a:pt x="81261" y="31694"/>
                    <a:pt x="23929" y="-8200"/>
                    <a:pt x="10425" y="1446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/>
            <p:cNvSpPr/>
            <p:nvPr/>
          </p:nvSpPr>
          <p:spPr>
            <a:xfrm>
              <a:off x="6747050" y="4618299"/>
              <a:ext cx="94637" cy="119382"/>
            </a:xfrm>
            <a:custGeom>
              <a:avLst/>
              <a:gdLst>
                <a:gd name="connsiteX0" fmla="*/ 93588 w 94637"/>
                <a:gd name="connsiteY0" fmla="*/ 23149 h 119382"/>
                <a:gd name="connsiteX1" fmla="*/ 82013 w 94637"/>
                <a:gd name="connsiteY1" fmla="*/ 115747 h 119382"/>
                <a:gd name="connsiteX2" fmla="*/ 70439 w 94637"/>
                <a:gd name="connsiteY2" fmla="*/ 0 h 119382"/>
                <a:gd name="connsiteX3" fmla="*/ 70439 w 94637"/>
                <a:gd name="connsiteY3" fmla="*/ 0 h 119382"/>
                <a:gd name="connsiteX4" fmla="*/ 12565 w 94637"/>
                <a:gd name="connsiteY4" fmla="*/ 46298 h 119382"/>
                <a:gd name="connsiteX5" fmla="*/ 991 w 94637"/>
                <a:gd name="connsiteY5" fmla="*/ 81023 h 119382"/>
                <a:gd name="connsiteX6" fmla="*/ 82013 w 94637"/>
                <a:gd name="connsiteY6" fmla="*/ 104172 h 11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637" h="119382">
                  <a:moveTo>
                    <a:pt x="93588" y="23149"/>
                  </a:moveTo>
                  <a:cubicBezTo>
                    <a:pt x="89730" y="54015"/>
                    <a:pt x="104008" y="137742"/>
                    <a:pt x="82013" y="115747"/>
                  </a:cubicBezTo>
                  <a:cubicBezTo>
                    <a:pt x="54595" y="88329"/>
                    <a:pt x="70439" y="0"/>
                    <a:pt x="70439" y="0"/>
                  </a:cubicBezTo>
                  <a:lnTo>
                    <a:pt x="70439" y="0"/>
                  </a:lnTo>
                  <a:cubicBezTo>
                    <a:pt x="26635" y="29202"/>
                    <a:pt x="45552" y="13313"/>
                    <a:pt x="12565" y="46298"/>
                  </a:cubicBezTo>
                  <a:cubicBezTo>
                    <a:pt x="8707" y="57873"/>
                    <a:pt x="-3540" y="69695"/>
                    <a:pt x="991" y="81023"/>
                  </a:cubicBezTo>
                  <a:cubicBezTo>
                    <a:pt x="13675" y="112732"/>
                    <a:pt x="60500" y="104172"/>
                    <a:pt x="82013" y="10417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/>
            <p:cNvSpPr/>
            <p:nvPr/>
          </p:nvSpPr>
          <p:spPr>
            <a:xfrm>
              <a:off x="7048982" y="4050681"/>
              <a:ext cx="81406" cy="58332"/>
            </a:xfrm>
            <a:custGeom>
              <a:avLst/>
              <a:gdLst>
                <a:gd name="connsiteX0" fmla="*/ 0 w 81406"/>
                <a:gd name="connsiteY0" fmla="*/ 35182 h 58332"/>
                <a:gd name="connsiteX1" fmla="*/ 57874 w 81406"/>
                <a:gd name="connsiteY1" fmla="*/ 458 h 58332"/>
                <a:gd name="connsiteX2" fmla="*/ 69448 w 81406"/>
                <a:gd name="connsiteY2" fmla="*/ 58332 h 58332"/>
                <a:gd name="connsiteX3" fmla="*/ 57874 w 81406"/>
                <a:gd name="connsiteY3" fmla="*/ 46757 h 5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406" h="58332">
                  <a:moveTo>
                    <a:pt x="0" y="35182"/>
                  </a:moveTo>
                  <a:cubicBezTo>
                    <a:pt x="19291" y="23607"/>
                    <a:pt x="35603" y="3639"/>
                    <a:pt x="57874" y="458"/>
                  </a:cubicBezTo>
                  <a:cubicBezTo>
                    <a:pt x="102361" y="-5897"/>
                    <a:pt x="70263" y="55888"/>
                    <a:pt x="69448" y="58332"/>
                  </a:cubicBezTo>
                  <a:cubicBezTo>
                    <a:pt x="-3558" y="43730"/>
                    <a:pt x="-8098" y="46757"/>
                    <a:pt x="57874" y="4675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/>
            <p:cNvSpPr/>
            <p:nvPr/>
          </p:nvSpPr>
          <p:spPr>
            <a:xfrm>
              <a:off x="7510779" y="4176193"/>
              <a:ext cx="105363" cy="118015"/>
            </a:xfrm>
            <a:custGeom>
              <a:avLst/>
              <a:gdLst>
                <a:gd name="connsiteX0" fmla="*/ 1191 w 105363"/>
                <a:gd name="connsiteY0" fmla="*/ 60141 h 118015"/>
                <a:gd name="connsiteX1" fmla="*/ 35915 w 105363"/>
                <a:gd name="connsiteY1" fmla="*/ 2268 h 118015"/>
                <a:gd name="connsiteX2" fmla="*/ 70639 w 105363"/>
                <a:gd name="connsiteY2" fmla="*/ 13842 h 118015"/>
                <a:gd name="connsiteX3" fmla="*/ 82213 w 105363"/>
                <a:gd name="connsiteY3" fmla="*/ 48566 h 118015"/>
                <a:gd name="connsiteX4" fmla="*/ 105363 w 105363"/>
                <a:gd name="connsiteY4" fmla="*/ 83291 h 118015"/>
                <a:gd name="connsiteX5" fmla="*/ 47489 w 105363"/>
                <a:gd name="connsiteY5" fmla="*/ 118015 h 118015"/>
                <a:gd name="connsiteX6" fmla="*/ 12765 w 105363"/>
                <a:gd name="connsiteY6" fmla="*/ 106440 h 118015"/>
                <a:gd name="connsiteX7" fmla="*/ 1191 w 105363"/>
                <a:gd name="connsiteY7" fmla="*/ 60141 h 11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363" h="118015">
                  <a:moveTo>
                    <a:pt x="1191" y="60141"/>
                  </a:moveTo>
                  <a:cubicBezTo>
                    <a:pt x="5049" y="42779"/>
                    <a:pt x="17196" y="14747"/>
                    <a:pt x="35915" y="2268"/>
                  </a:cubicBezTo>
                  <a:cubicBezTo>
                    <a:pt x="46067" y="-4500"/>
                    <a:pt x="62012" y="5215"/>
                    <a:pt x="70639" y="13842"/>
                  </a:cubicBezTo>
                  <a:cubicBezTo>
                    <a:pt x="79266" y="22469"/>
                    <a:pt x="76757" y="37653"/>
                    <a:pt x="82213" y="48566"/>
                  </a:cubicBezTo>
                  <a:cubicBezTo>
                    <a:pt x="88434" y="61009"/>
                    <a:pt x="97646" y="71716"/>
                    <a:pt x="105363" y="83291"/>
                  </a:cubicBezTo>
                  <a:cubicBezTo>
                    <a:pt x="87026" y="101627"/>
                    <a:pt x="77539" y="118015"/>
                    <a:pt x="47489" y="118015"/>
                  </a:cubicBezTo>
                  <a:cubicBezTo>
                    <a:pt x="35288" y="118015"/>
                    <a:pt x="17049" y="117864"/>
                    <a:pt x="12765" y="106440"/>
                  </a:cubicBezTo>
                  <a:cubicBezTo>
                    <a:pt x="3282" y="81152"/>
                    <a:pt x="-2667" y="77503"/>
                    <a:pt x="1191" y="6014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0" name="図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1261" y="2171175"/>
            <a:ext cx="1347559" cy="11401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873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84"/>
    </mc:Choice>
    <mc:Fallback xmlns="">
      <p:transition spd="slow" advTm="165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覚える１</a:t>
            </a:r>
          </a:p>
        </p:txBody>
      </p:sp>
      <p:sp>
        <p:nvSpPr>
          <p:cNvPr id="16" name="タイトル 3"/>
          <p:cNvSpPr txBox="1">
            <a:spLocks/>
          </p:cNvSpPr>
          <p:nvPr/>
        </p:nvSpPr>
        <p:spPr>
          <a:xfrm>
            <a:off x="-680120" y="63526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　連想して　覚えましょう。</a:t>
            </a:r>
            <a:endParaRPr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93949" y="1185606"/>
            <a:ext cx="286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</a:rPr>
              <a:t>イメージ連鎖記憶法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07504" y="4797152"/>
            <a:ext cx="87428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000"/>
            </a:pPr>
            <a:r>
              <a:rPr kumimoji="0" lang="ja-JP" altLang="en-US" sz="3600" kern="0" dirty="0">
                <a:latin typeface="+mj-ea"/>
                <a:ea typeface="+mj-ea"/>
              </a:rPr>
              <a:t>歩いていると「</a:t>
            </a:r>
            <a:r>
              <a:rPr kumimoji="0" lang="ja-JP" altLang="en-US" sz="3600" kern="0" dirty="0">
                <a:solidFill>
                  <a:srgbClr val="FF0000"/>
                </a:solidFill>
                <a:latin typeface="+mj-ea"/>
                <a:ea typeface="+mj-ea"/>
              </a:rPr>
              <a:t>はと</a:t>
            </a:r>
            <a:r>
              <a:rPr kumimoji="0" lang="ja-JP" altLang="en-US" sz="3600" kern="0" dirty="0">
                <a:latin typeface="+mj-ea"/>
                <a:ea typeface="+mj-ea"/>
              </a:rPr>
              <a:t>」が「</a:t>
            </a:r>
            <a:r>
              <a:rPr kumimoji="0" lang="ja-JP" altLang="en-US" sz="3600" kern="0" dirty="0">
                <a:solidFill>
                  <a:srgbClr val="FF0000"/>
                </a:solidFill>
                <a:latin typeface="+mj-ea"/>
                <a:ea typeface="+mj-ea"/>
              </a:rPr>
              <a:t>バッグ</a:t>
            </a:r>
            <a:r>
              <a:rPr kumimoji="0" lang="ja-JP" altLang="en-US" sz="3600" kern="0" dirty="0">
                <a:latin typeface="+mj-ea"/>
                <a:ea typeface="+mj-ea"/>
              </a:rPr>
              <a:t>」に飛び込んできたので「</a:t>
            </a:r>
            <a:r>
              <a:rPr kumimoji="0" lang="ja-JP" altLang="en-US" sz="3600" kern="0" dirty="0">
                <a:solidFill>
                  <a:srgbClr val="FF0000"/>
                </a:solidFill>
                <a:latin typeface="+mj-ea"/>
                <a:ea typeface="+mj-ea"/>
              </a:rPr>
              <a:t>けしごむ</a:t>
            </a:r>
            <a:r>
              <a:rPr kumimoji="0" lang="ja-JP" altLang="en-US" sz="3600" kern="0" dirty="0">
                <a:latin typeface="+mj-ea"/>
                <a:ea typeface="+mj-ea"/>
              </a:rPr>
              <a:t>」をちぎってふりかけた。</a:t>
            </a:r>
            <a:endParaRPr kumimoji="0" lang="en-US" altLang="ja-JP" sz="3600" kern="0" dirty="0">
              <a:latin typeface="+mj-ea"/>
              <a:ea typeface="+mj-ea"/>
            </a:endParaRPr>
          </a:p>
          <a:p>
            <a:pPr>
              <a:defRPr sz="1000"/>
            </a:pPr>
            <a:endParaRPr kumimoji="0" lang="en-US" altLang="ja-JP" sz="3600" kern="0" dirty="0">
              <a:latin typeface="+mj-ea"/>
              <a:ea typeface="+mj-ea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/>
          <a:srcRect b="10213"/>
          <a:stretch/>
        </p:blipFill>
        <p:spPr>
          <a:xfrm flipH="1">
            <a:off x="1529216" y="1689295"/>
            <a:ext cx="1626197" cy="179969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6987" y="2300488"/>
            <a:ext cx="2618910" cy="2377502"/>
          </a:xfrm>
          <a:prstGeom prst="rect">
            <a:avLst/>
          </a:prstGeom>
        </p:spPr>
      </p:pic>
      <p:grpSp>
        <p:nvGrpSpPr>
          <p:cNvPr id="31" name="グループ化 30"/>
          <p:cNvGrpSpPr/>
          <p:nvPr/>
        </p:nvGrpSpPr>
        <p:grpSpPr>
          <a:xfrm>
            <a:off x="6393949" y="3181932"/>
            <a:ext cx="1581150" cy="1555749"/>
            <a:chOff x="6393949" y="3181932"/>
            <a:chExt cx="1581150" cy="155574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3949" y="3181932"/>
              <a:ext cx="1581150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フリーフォーム 2"/>
            <p:cNvSpPr/>
            <p:nvPr/>
          </p:nvSpPr>
          <p:spPr>
            <a:xfrm>
              <a:off x="7430908" y="3634323"/>
              <a:ext cx="115786" cy="70181"/>
            </a:xfrm>
            <a:custGeom>
              <a:avLst/>
              <a:gdLst>
                <a:gd name="connsiteX0" fmla="*/ 39 w 115786"/>
                <a:gd name="connsiteY0" fmla="*/ 34852 h 70181"/>
                <a:gd name="connsiteX1" fmla="*/ 104211 w 115786"/>
                <a:gd name="connsiteY1" fmla="*/ 11702 h 70181"/>
                <a:gd name="connsiteX2" fmla="*/ 115786 w 115786"/>
                <a:gd name="connsiteY2" fmla="*/ 46426 h 70181"/>
                <a:gd name="connsiteX3" fmla="*/ 92636 w 115786"/>
                <a:gd name="connsiteY3" fmla="*/ 69576 h 70181"/>
                <a:gd name="connsiteX4" fmla="*/ 39 w 115786"/>
                <a:gd name="connsiteY4" fmla="*/ 34852 h 7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86" h="70181">
                  <a:moveTo>
                    <a:pt x="39" y="34852"/>
                  </a:moveTo>
                  <a:cubicBezTo>
                    <a:pt x="1968" y="25206"/>
                    <a:pt x="62850" y="-21386"/>
                    <a:pt x="104211" y="11702"/>
                  </a:cubicBezTo>
                  <a:cubicBezTo>
                    <a:pt x="113738" y="19324"/>
                    <a:pt x="111928" y="34851"/>
                    <a:pt x="115786" y="46426"/>
                  </a:cubicBezTo>
                  <a:cubicBezTo>
                    <a:pt x="108069" y="54143"/>
                    <a:pt x="102667" y="73875"/>
                    <a:pt x="92636" y="69576"/>
                  </a:cubicBezTo>
                  <a:cubicBezTo>
                    <a:pt x="67560" y="58829"/>
                    <a:pt x="-1890" y="44498"/>
                    <a:pt x="39" y="3485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/>
            <p:cNvSpPr/>
            <p:nvPr/>
          </p:nvSpPr>
          <p:spPr>
            <a:xfrm>
              <a:off x="7488820" y="3320745"/>
              <a:ext cx="186763" cy="95445"/>
            </a:xfrm>
            <a:custGeom>
              <a:avLst/>
              <a:gdLst>
                <a:gd name="connsiteX0" fmla="*/ 0 w 186763"/>
                <a:gd name="connsiteY0" fmla="*/ 35913 h 95445"/>
                <a:gd name="connsiteX1" fmla="*/ 57874 w 186763"/>
                <a:gd name="connsiteY1" fmla="*/ 1189 h 95445"/>
                <a:gd name="connsiteX2" fmla="*/ 173621 w 186763"/>
                <a:gd name="connsiteY2" fmla="*/ 24339 h 95445"/>
                <a:gd name="connsiteX3" fmla="*/ 173621 w 186763"/>
                <a:gd name="connsiteY3" fmla="*/ 93787 h 95445"/>
                <a:gd name="connsiteX4" fmla="*/ 104172 w 186763"/>
                <a:gd name="connsiteY4" fmla="*/ 82212 h 95445"/>
                <a:gd name="connsiteX5" fmla="*/ 69448 w 186763"/>
                <a:gd name="connsiteY5" fmla="*/ 1189 h 95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763" h="95445">
                  <a:moveTo>
                    <a:pt x="0" y="35913"/>
                  </a:moveTo>
                  <a:cubicBezTo>
                    <a:pt x="19291" y="24338"/>
                    <a:pt x="35683" y="4887"/>
                    <a:pt x="57874" y="1189"/>
                  </a:cubicBezTo>
                  <a:cubicBezTo>
                    <a:pt x="93340" y="-4722"/>
                    <a:pt x="138790" y="12729"/>
                    <a:pt x="173621" y="24339"/>
                  </a:cubicBezTo>
                  <a:cubicBezTo>
                    <a:pt x="176305" y="32390"/>
                    <a:pt x="201801" y="85736"/>
                    <a:pt x="173621" y="93787"/>
                  </a:cubicBezTo>
                  <a:cubicBezTo>
                    <a:pt x="151055" y="100234"/>
                    <a:pt x="127322" y="86070"/>
                    <a:pt x="104172" y="82212"/>
                  </a:cubicBezTo>
                  <a:cubicBezTo>
                    <a:pt x="53397" y="48362"/>
                    <a:pt x="69448" y="72974"/>
                    <a:pt x="69448" y="118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/>
            <p:cNvSpPr/>
            <p:nvPr/>
          </p:nvSpPr>
          <p:spPr>
            <a:xfrm>
              <a:off x="6807064" y="3540407"/>
              <a:ext cx="119130" cy="152080"/>
            </a:xfrm>
            <a:custGeom>
              <a:avLst/>
              <a:gdLst>
                <a:gd name="connsiteX0" fmla="*/ 10425 w 119130"/>
                <a:gd name="connsiteY0" fmla="*/ 1446 h 152080"/>
                <a:gd name="connsiteX1" fmla="*/ 21999 w 119130"/>
                <a:gd name="connsiteY1" fmla="*/ 140342 h 152080"/>
                <a:gd name="connsiteX2" fmla="*/ 114597 w 119130"/>
                <a:gd name="connsiteY2" fmla="*/ 128768 h 152080"/>
                <a:gd name="connsiteX3" fmla="*/ 103022 w 119130"/>
                <a:gd name="connsiteY3" fmla="*/ 82469 h 152080"/>
                <a:gd name="connsiteX4" fmla="*/ 10425 w 119130"/>
                <a:gd name="connsiteY4" fmla="*/ 1446 h 15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130" h="152080">
                  <a:moveTo>
                    <a:pt x="10425" y="1446"/>
                  </a:moveTo>
                  <a:cubicBezTo>
                    <a:pt x="-3079" y="11092"/>
                    <a:pt x="-7421" y="104385"/>
                    <a:pt x="21999" y="140342"/>
                  </a:cubicBezTo>
                  <a:cubicBezTo>
                    <a:pt x="41697" y="164417"/>
                    <a:pt x="89285" y="146848"/>
                    <a:pt x="114597" y="128768"/>
                  </a:cubicBezTo>
                  <a:cubicBezTo>
                    <a:pt x="127542" y="119522"/>
                    <a:pt x="109288" y="97091"/>
                    <a:pt x="103022" y="82469"/>
                  </a:cubicBezTo>
                  <a:cubicBezTo>
                    <a:pt x="81261" y="31694"/>
                    <a:pt x="23929" y="-8200"/>
                    <a:pt x="10425" y="1446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/>
            <p:cNvSpPr/>
            <p:nvPr/>
          </p:nvSpPr>
          <p:spPr>
            <a:xfrm>
              <a:off x="6747050" y="4618299"/>
              <a:ext cx="94637" cy="119382"/>
            </a:xfrm>
            <a:custGeom>
              <a:avLst/>
              <a:gdLst>
                <a:gd name="connsiteX0" fmla="*/ 93588 w 94637"/>
                <a:gd name="connsiteY0" fmla="*/ 23149 h 119382"/>
                <a:gd name="connsiteX1" fmla="*/ 82013 w 94637"/>
                <a:gd name="connsiteY1" fmla="*/ 115747 h 119382"/>
                <a:gd name="connsiteX2" fmla="*/ 70439 w 94637"/>
                <a:gd name="connsiteY2" fmla="*/ 0 h 119382"/>
                <a:gd name="connsiteX3" fmla="*/ 70439 w 94637"/>
                <a:gd name="connsiteY3" fmla="*/ 0 h 119382"/>
                <a:gd name="connsiteX4" fmla="*/ 12565 w 94637"/>
                <a:gd name="connsiteY4" fmla="*/ 46298 h 119382"/>
                <a:gd name="connsiteX5" fmla="*/ 991 w 94637"/>
                <a:gd name="connsiteY5" fmla="*/ 81023 h 119382"/>
                <a:gd name="connsiteX6" fmla="*/ 82013 w 94637"/>
                <a:gd name="connsiteY6" fmla="*/ 104172 h 11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637" h="119382">
                  <a:moveTo>
                    <a:pt x="93588" y="23149"/>
                  </a:moveTo>
                  <a:cubicBezTo>
                    <a:pt x="89730" y="54015"/>
                    <a:pt x="104008" y="137742"/>
                    <a:pt x="82013" y="115747"/>
                  </a:cubicBezTo>
                  <a:cubicBezTo>
                    <a:pt x="54595" y="88329"/>
                    <a:pt x="70439" y="0"/>
                    <a:pt x="70439" y="0"/>
                  </a:cubicBezTo>
                  <a:lnTo>
                    <a:pt x="70439" y="0"/>
                  </a:lnTo>
                  <a:cubicBezTo>
                    <a:pt x="26635" y="29202"/>
                    <a:pt x="45552" y="13313"/>
                    <a:pt x="12565" y="46298"/>
                  </a:cubicBezTo>
                  <a:cubicBezTo>
                    <a:pt x="8707" y="57873"/>
                    <a:pt x="-3540" y="69695"/>
                    <a:pt x="991" y="81023"/>
                  </a:cubicBezTo>
                  <a:cubicBezTo>
                    <a:pt x="13675" y="112732"/>
                    <a:pt x="60500" y="104172"/>
                    <a:pt x="82013" y="10417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/>
            <p:cNvSpPr/>
            <p:nvPr/>
          </p:nvSpPr>
          <p:spPr>
            <a:xfrm>
              <a:off x="7048982" y="4050681"/>
              <a:ext cx="81406" cy="58332"/>
            </a:xfrm>
            <a:custGeom>
              <a:avLst/>
              <a:gdLst>
                <a:gd name="connsiteX0" fmla="*/ 0 w 81406"/>
                <a:gd name="connsiteY0" fmla="*/ 35182 h 58332"/>
                <a:gd name="connsiteX1" fmla="*/ 57874 w 81406"/>
                <a:gd name="connsiteY1" fmla="*/ 458 h 58332"/>
                <a:gd name="connsiteX2" fmla="*/ 69448 w 81406"/>
                <a:gd name="connsiteY2" fmla="*/ 58332 h 58332"/>
                <a:gd name="connsiteX3" fmla="*/ 57874 w 81406"/>
                <a:gd name="connsiteY3" fmla="*/ 46757 h 5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406" h="58332">
                  <a:moveTo>
                    <a:pt x="0" y="35182"/>
                  </a:moveTo>
                  <a:cubicBezTo>
                    <a:pt x="19291" y="23607"/>
                    <a:pt x="35603" y="3639"/>
                    <a:pt x="57874" y="458"/>
                  </a:cubicBezTo>
                  <a:cubicBezTo>
                    <a:pt x="102361" y="-5897"/>
                    <a:pt x="70263" y="55888"/>
                    <a:pt x="69448" y="58332"/>
                  </a:cubicBezTo>
                  <a:cubicBezTo>
                    <a:pt x="-3558" y="43730"/>
                    <a:pt x="-8098" y="46757"/>
                    <a:pt x="57874" y="4675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/>
            <p:cNvSpPr/>
            <p:nvPr/>
          </p:nvSpPr>
          <p:spPr>
            <a:xfrm>
              <a:off x="7510779" y="4176193"/>
              <a:ext cx="105363" cy="118015"/>
            </a:xfrm>
            <a:custGeom>
              <a:avLst/>
              <a:gdLst>
                <a:gd name="connsiteX0" fmla="*/ 1191 w 105363"/>
                <a:gd name="connsiteY0" fmla="*/ 60141 h 118015"/>
                <a:gd name="connsiteX1" fmla="*/ 35915 w 105363"/>
                <a:gd name="connsiteY1" fmla="*/ 2268 h 118015"/>
                <a:gd name="connsiteX2" fmla="*/ 70639 w 105363"/>
                <a:gd name="connsiteY2" fmla="*/ 13842 h 118015"/>
                <a:gd name="connsiteX3" fmla="*/ 82213 w 105363"/>
                <a:gd name="connsiteY3" fmla="*/ 48566 h 118015"/>
                <a:gd name="connsiteX4" fmla="*/ 105363 w 105363"/>
                <a:gd name="connsiteY4" fmla="*/ 83291 h 118015"/>
                <a:gd name="connsiteX5" fmla="*/ 47489 w 105363"/>
                <a:gd name="connsiteY5" fmla="*/ 118015 h 118015"/>
                <a:gd name="connsiteX6" fmla="*/ 12765 w 105363"/>
                <a:gd name="connsiteY6" fmla="*/ 106440 h 118015"/>
                <a:gd name="connsiteX7" fmla="*/ 1191 w 105363"/>
                <a:gd name="connsiteY7" fmla="*/ 60141 h 11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363" h="118015">
                  <a:moveTo>
                    <a:pt x="1191" y="60141"/>
                  </a:moveTo>
                  <a:cubicBezTo>
                    <a:pt x="5049" y="42779"/>
                    <a:pt x="17196" y="14747"/>
                    <a:pt x="35915" y="2268"/>
                  </a:cubicBezTo>
                  <a:cubicBezTo>
                    <a:pt x="46067" y="-4500"/>
                    <a:pt x="62012" y="5215"/>
                    <a:pt x="70639" y="13842"/>
                  </a:cubicBezTo>
                  <a:cubicBezTo>
                    <a:pt x="79266" y="22469"/>
                    <a:pt x="76757" y="37653"/>
                    <a:pt x="82213" y="48566"/>
                  </a:cubicBezTo>
                  <a:cubicBezTo>
                    <a:pt x="88434" y="61009"/>
                    <a:pt x="97646" y="71716"/>
                    <a:pt x="105363" y="83291"/>
                  </a:cubicBezTo>
                  <a:cubicBezTo>
                    <a:pt x="87026" y="101627"/>
                    <a:pt x="77539" y="118015"/>
                    <a:pt x="47489" y="118015"/>
                  </a:cubicBezTo>
                  <a:cubicBezTo>
                    <a:pt x="35288" y="118015"/>
                    <a:pt x="17049" y="117864"/>
                    <a:pt x="12765" y="106440"/>
                  </a:cubicBezTo>
                  <a:cubicBezTo>
                    <a:pt x="3282" y="81152"/>
                    <a:pt x="-2667" y="77503"/>
                    <a:pt x="1191" y="6014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0" name="図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1261" y="2171175"/>
            <a:ext cx="1347559" cy="11401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88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3"/>
    </mc:Choice>
    <mc:Fallback xmlns="">
      <p:transition spd="slow" advTm="141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123728" y="2708920"/>
            <a:ext cx="425021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た す 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27176" y="4013507"/>
            <a:ext cx="425021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あ ぶ ら</a:t>
            </a:r>
            <a:endParaRPr kumimoji="1" lang="en-US" altLang="ja-JP" sz="5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1837" y="18864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さあ、おもいだせるかな？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1837" y="1040818"/>
            <a:ext cx="8220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2">
                    <a:lumMod val="50000"/>
                  </a:schemeClr>
                </a:solidFill>
              </a:rPr>
              <a:t>連想した文を思い出しながら、おぼえた</a:t>
            </a:r>
            <a:r>
              <a:rPr lang="ja-JP" altLang="en-US" sz="3200" dirty="0">
                <a:solidFill>
                  <a:schemeClr val="accent2">
                    <a:lumMod val="50000"/>
                  </a:schemeClr>
                </a:solidFill>
              </a:rPr>
              <a:t>３</a:t>
            </a:r>
            <a:r>
              <a:rPr kumimoji="1" lang="ja-JP" altLang="en-US" sz="3200" dirty="0">
                <a:solidFill>
                  <a:schemeClr val="accent2">
                    <a:lumMod val="50000"/>
                  </a:schemeClr>
                </a:solidFill>
              </a:rPr>
              <a:t>つの単語をいいましょう。</a:t>
            </a:r>
            <a:r>
              <a:rPr kumimoji="1" lang="ja-JP" altLang="en-US" sz="2400" dirty="0">
                <a:solidFill>
                  <a:schemeClr val="accent2">
                    <a:lumMod val="50000"/>
                  </a:schemeClr>
                </a:solidFill>
              </a:rPr>
              <a:t>頭文字がヒントです。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2721694"/>
            <a:ext cx="425021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5400" dirty="0"/>
              <a:t>　　は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36180" y="4017838"/>
            <a:ext cx="423775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5400" dirty="0"/>
              <a:t>　　バ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23728" y="5241974"/>
            <a:ext cx="423775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5400" dirty="0"/>
              <a:t>　　け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893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59"/>
    </mc:Choice>
    <mc:Fallback xmlns="">
      <p:transition spd="slow" advTm="1485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2123728" y="5229200"/>
            <a:ext cx="423775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5400" dirty="0"/>
              <a:t>　　</a:t>
            </a:r>
            <a:r>
              <a:rPr lang="ja-JP" altLang="en-US" sz="5400" dirty="0"/>
              <a:t>けしごむ</a:t>
            </a:r>
            <a:endParaRPr kumimoji="1" lang="ja-JP" altLang="en-US" sz="5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1837" y="18864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さあ、おもいだせるかな？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1837" y="1040818"/>
            <a:ext cx="8220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2">
                    <a:lumMod val="50000"/>
                  </a:schemeClr>
                </a:solidFill>
              </a:rPr>
              <a:t>連想した文を思い出しながら、おぼえた３つの単語をいいましょう。</a:t>
            </a:r>
            <a:r>
              <a:rPr kumimoji="1" lang="ja-JP" altLang="en-US" sz="2400" dirty="0">
                <a:solidFill>
                  <a:schemeClr val="accent2">
                    <a:lumMod val="50000"/>
                  </a:schemeClr>
                </a:solidFill>
              </a:rPr>
              <a:t>頭文字がヒントです。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23728" y="2708920"/>
            <a:ext cx="425021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err="1"/>
              <a:t>は　</a:t>
            </a:r>
            <a:r>
              <a:rPr kumimoji="1" lang="ja-JP" altLang="en-US" sz="5400" dirty="0"/>
              <a:t>　と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27176" y="4013507"/>
            <a:ext cx="425021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バ ッ グ</a:t>
            </a:r>
            <a:endParaRPr kumimoji="1" lang="en-US" altLang="ja-JP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851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93"/>
    </mc:Choice>
    <mc:Fallback xmlns="">
      <p:transition spd="slow" advTm="1349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覚える１</a:t>
            </a:r>
          </a:p>
        </p:txBody>
      </p:sp>
      <p:sp>
        <p:nvSpPr>
          <p:cNvPr id="16" name="タイトル 3"/>
          <p:cNvSpPr txBox="1">
            <a:spLocks/>
          </p:cNvSpPr>
          <p:nvPr/>
        </p:nvSpPr>
        <p:spPr>
          <a:xfrm>
            <a:off x="-680120" y="63526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　連想して　覚えましょう。</a:t>
            </a:r>
            <a:endParaRPr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13098" y="1268760"/>
            <a:ext cx="286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</a:rPr>
              <a:t>イメージ連鎖記憶法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26864" y="5198090"/>
            <a:ext cx="8025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000"/>
            </a:pPr>
            <a:r>
              <a:rPr kumimoji="0" lang="ja-JP" altLang="en-US" sz="3600" kern="0" dirty="0">
                <a:latin typeface="+mj-ea"/>
              </a:rPr>
              <a:t>けしごむのカスを「</a:t>
            </a:r>
            <a:r>
              <a:rPr kumimoji="0" lang="ja-JP" altLang="en-US" sz="3600" kern="0" dirty="0">
                <a:solidFill>
                  <a:srgbClr val="FF0000"/>
                </a:solidFill>
                <a:latin typeface="+mj-ea"/>
              </a:rPr>
              <a:t>おはし</a:t>
            </a:r>
            <a:r>
              <a:rPr kumimoji="0" lang="ja-JP" altLang="en-US" sz="3600" kern="0" dirty="0">
                <a:latin typeface="+mj-ea"/>
              </a:rPr>
              <a:t>」でつまんでいたら、「</a:t>
            </a:r>
            <a:r>
              <a:rPr kumimoji="0" lang="ja-JP" altLang="en-US" sz="3600" kern="0" dirty="0">
                <a:solidFill>
                  <a:srgbClr val="FF0000"/>
                </a:solidFill>
                <a:latin typeface="+mj-ea"/>
              </a:rPr>
              <a:t>だいこん</a:t>
            </a:r>
            <a:r>
              <a:rPr kumimoji="0" lang="ja-JP" altLang="en-US" sz="3600" kern="0" dirty="0">
                <a:latin typeface="+mj-ea"/>
              </a:rPr>
              <a:t>」おろしのようになった。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1870" y="2206997"/>
            <a:ext cx="2386394" cy="2864369"/>
          </a:xfrm>
          <a:prstGeom prst="rect">
            <a:avLst/>
          </a:prstGeom>
        </p:spPr>
      </p:pic>
      <p:grpSp>
        <p:nvGrpSpPr>
          <p:cNvPr id="20" name="グループ化 19"/>
          <p:cNvGrpSpPr/>
          <p:nvPr/>
        </p:nvGrpSpPr>
        <p:grpSpPr>
          <a:xfrm>
            <a:off x="426864" y="3642616"/>
            <a:ext cx="1581150" cy="1555749"/>
            <a:chOff x="6393949" y="3181932"/>
            <a:chExt cx="1581150" cy="1555749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3949" y="3181932"/>
              <a:ext cx="1581150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フリーフォーム 22"/>
            <p:cNvSpPr/>
            <p:nvPr/>
          </p:nvSpPr>
          <p:spPr>
            <a:xfrm>
              <a:off x="7430908" y="3634323"/>
              <a:ext cx="115786" cy="70181"/>
            </a:xfrm>
            <a:custGeom>
              <a:avLst/>
              <a:gdLst>
                <a:gd name="connsiteX0" fmla="*/ 39 w 115786"/>
                <a:gd name="connsiteY0" fmla="*/ 34852 h 70181"/>
                <a:gd name="connsiteX1" fmla="*/ 104211 w 115786"/>
                <a:gd name="connsiteY1" fmla="*/ 11702 h 70181"/>
                <a:gd name="connsiteX2" fmla="*/ 115786 w 115786"/>
                <a:gd name="connsiteY2" fmla="*/ 46426 h 70181"/>
                <a:gd name="connsiteX3" fmla="*/ 92636 w 115786"/>
                <a:gd name="connsiteY3" fmla="*/ 69576 h 70181"/>
                <a:gd name="connsiteX4" fmla="*/ 39 w 115786"/>
                <a:gd name="connsiteY4" fmla="*/ 34852 h 7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86" h="70181">
                  <a:moveTo>
                    <a:pt x="39" y="34852"/>
                  </a:moveTo>
                  <a:cubicBezTo>
                    <a:pt x="1968" y="25206"/>
                    <a:pt x="62850" y="-21386"/>
                    <a:pt x="104211" y="11702"/>
                  </a:cubicBezTo>
                  <a:cubicBezTo>
                    <a:pt x="113738" y="19324"/>
                    <a:pt x="111928" y="34851"/>
                    <a:pt x="115786" y="46426"/>
                  </a:cubicBezTo>
                  <a:cubicBezTo>
                    <a:pt x="108069" y="54143"/>
                    <a:pt x="102667" y="73875"/>
                    <a:pt x="92636" y="69576"/>
                  </a:cubicBezTo>
                  <a:cubicBezTo>
                    <a:pt x="67560" y="58829"/>
                    <a:pt x="-1890" y="44498"/>
                    <a:pt x="39" y="3485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7488820" y="3320745"/>
              <a:ext cx="186763" cy="95445"/>
            </a:xfrm>
            <a:custGeom>
              <a:avLst/>
              <a:gdLst>
                <a:gd name="connsiteX0" fmla="*/ 0 w 186763"/>
                <a:gd name="connsiteY0" fmla="*/ 35913 h 95445"/>
                <a:gd name="connsiteX1" fmla="*/ 57874 w 186763"/>
                <a:gd name="connsiteY1" fmla="*/ 1189 h 95445"/>
                <a:gd name="connsiteX2" fmla="*/ 173621 w 186763"/>
                <a:gd name="connsiteY2" fmla="*/ 24339 h 95445"/>
                <a:gd name="connsiteX3" fmla="*/ 173621 w 186763"/>
                <a:gd name="connsiteY3" fmla="*/ 93787 h 95445"/>
                <a:gd name="connsiteX4" fmla="*/ 104172 w 186763"/>
                <a:gd name="connsiteY4" fmla="*/ 82212 h 95445"/>
                <a:gd name="connsiteX5" fmla="*/ 69448 w 186763"/>
                <a:gd name="connsiteY5" fmla="*/ 1189 h 95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763" h="95445">
                  <a:moveTo>
                    <a:pt x="0" y="35913"/>
                  </a:moveTo>
                  <a:cubicBezTo>
                    <a:pt x="19291" y="24338"/>
                    <a:pt x="35683" y="4887"/>
                    <a:pt x="57874" y="1189"/>
                  </a:cubicBezTo>
                  <a:cubicBezTo>
                    <a:pt x="93340" y="-4722"/>
                    <a:pt x="138790" y="12729"/>
                    <a:pt x="173621" y="24339"/>
                  </a:cubicBezTo>
                  <a:cubicBezTo>
                    <a:pt x="176305" y="32390"/>
                    <a:pt x="201801" y="85736"/>
                    <a:pt x="173621" y="93787"/>
                  </a:cubicBezTo>
                  <a:cubicBezTo>
                    <a:pt x="151055" y="100234"/>
                    <a:pt x="127322" y="86070"/>
                    <a:pt x="104172" y="82212"/>
                  </a:cubicBezTo>
                  <a:cubicBezTo>
                    <a:pt x="53397" y="48362"/>
                    <a:pt x="69448" y="72974"/>
                    <a:pt x="69448" y="118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/>
            <p:cNvSpPr/>
            <p:nvPr/>
          </p:nvSpPr>
          <p:spPr>
            <a:xfrm>
              <a:off x="6807064" y="3540407"/>
              <a:ext cx="119130" cy="152080"/>
            </a:xfrm>
            <a:custGeom>
              <a:avLst/>
              <a:gdLst>
                <a:gd name="connsiteX0" fmla="*/ 10425 w 119130"/>
                <a:gd name="connsiteY0" fmla="*/ 1446 h 152080"/>
                <a:gd name="connsiteX1" fmla="*/ 21999 w 119130"/>
                <a:gd name="connsiteY1" fmla="*/ 140342 h 152080"/>
                <a:gd name="connsiteX2" fmla="*/ 114597 w 119130"/>
                <a:gd name="connsiteY2" fmla="*/ 128768 h 152080"/>
                <a:gd name="connsiteX3" fmla="*/ 103022 w 119130"/>
                <a:gd name="connsiteY3" fmla="*/ 82469 h 152080"/>
                <a:gd name="connsiteX4" fmla="*/ 10425 w 119130"/>
                <a:gd name="connsiteY4" fmla="*/ 1446 h 15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130" h="152080">
                  <a:moveTo>
                    <a:pt x="10425" y="1446"/>
                  </a:moveTo>
                  <a:cubicBezTo>
                    <a:pt x="-3079" y="11092"/>
                    <a:pt x="-7421" y="104385"/>
                    <a:pt x="21999" y="140342"/>
                  </a:cubicBezTo>
                  <a:cubicBezTo>
                    <a:pt x="41697" y="164417"/>
                    <a:pt x="89285" y="146848"/>
                    <a:pt x="114597" y="128768"/>
                  </a:cubicBezTo>
                  <a:cubicBezTo>
                    <a:pt x="127542" y="119522"/>
                    <a:pt x="109288" y="97091"/>
                    <a:pt x="103022" y="82469"/>
                  </a:cubicBezTo>
                  <a:cubicBezTo>
                    <a:pt x="81261" y="31694"/>
                    <a:pt x="23929" y="-8200"/>
                    <a:pt x="10425" y="1446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/>
            <p:cNvSpPr/>
            <p:nvPr/>
          </p:nvSpPr>
          <p:spPr>
            <a:xfrm>
              <a:off x="6747050" y="4618299"/>
              <a:ext cx="94637" cy="119382"/>
            </a:xfrm>
            <a:custGeom>
              <a:avLst/>
              <a:gdLst>
                <a:gd name="connsiteX0" fmla="*/ 93588 w 94637"/>
                <a:gd name="connsiteY0" fmla="*/ 23149 h 119382"/>
                <a:gd name="connsiteX1" fmla="*/ 82013 w 94637"/>
                <a:gd name="connsiteY1" fmla="*/ 115747 h 119382"/>
                <a:gd name="connsiteX2" fmla="*/ 70439 w 94637"/>
                <a:gd name="connsiteY2" fmla="*/ 0 h 119382"/>
                <a:gd name="connsiteX3" fmla="*/ 70439 w 94637"/>
                <a:gd name="connsiteY3" fmla="*/ 0 h 119382"/>
                <a:gd name="connsiteX4" fmla="*/ 12565 w 94637"/>
                <a:gd name="connsiteY4" fmla="*/ 46298 h 119382"/>
                <a:gd name="connsiteX5" fmla="*/ 991 w 94637"/>
                <a:gd name="connsiteY5" fmla="*/ 81023 h 119382"/>
                <a:gd name="connsiteX6" fmla="*/ 82013 w 94637"/>
                <a:gd name="connsiteY6" fmla="*/ 104172 h 11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637" h="119382">
                  <a:moveTo>
                    <a:pt x="93588" y="23149"/>
                  </a:moveTo>
                  <a:cubicBezTo>
                    <a:pt x="89730" y="54015"/>
                    <a:pt x="104008" y="137742"/>
                    <a:pt x="82013" y="115747"/>
                  </a:cubicBezTo>
                  <a:cubicBezTo>
                    <a:pt x="54595" y="88329"/>
                    <a:pt x="70439" y="0"/>
                    <a:pt x="70439" y="0"/>
                  </a:cubicBezTo>
                  <a:lnTo>
                    <a:pt x="70439" y="0"/>
                  </a:lnTo>
                  <a:cubicBezTo>
                    <a:pt x="26635" y="29202"/>
                    <a:pt x="45552" y="13313"/>
                    <a:pt x="12565" y="46298"/>
                  </a:cubicBezTo>
                  <a:cubicBezTo>
                    <a:pt x="8707" y="57873"/>
                    <a:pt x="-3540" y="69695"/>
                    <a:pt x="991" y="81023"/>
                  </a:cubicBezTo>
                  <a:cubicBezTo>
                    <a:pt x="13675" y="112732"/>
                    <a:pt x="60500" y="104172"/>
                    <a:pt x="82013" y="10417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/>
            <p:cNvSpPr/>
            <p:nvPr/>
          </p:nvSpPr>
          <p:spPr>
            <a:xfrm>
              <a:off x="7048982" y="4050681"/>
              <a:ext cx="81406" cy="58332"/>
            </a:xfrm>
            <a:custGeom>
              <a:avLst/>
              <a:gdLst>
                <a:gd name="connsiteX0" fmla="*/ 0 w 81406"/>
                <a:gd name="connsiteY0" fmla="*/ 35182 h 58332"/>
                <a:gd name="connsiteX1" fmla="*/ 57874 w 81406"/>
                <a:gd name="connsiteY1" fmla="*/ 458 h 58332"/>
                <a:gd name="connsiteX2" fmla="*/ 69448 w 81406"/>
                <a:gd name="connsiteY2" fmla="*/ 58332 h 58332"/>
                <a:gd name="connsiteX3" fmla="*/ 57874 w 81406"/>
                <a:gd name="connsiteY3" fmla="*/ 46757 h 5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406" h="58332">
                  <a:moveTo>
                    <a:pt x="0" y="35182"/>
                  </a:moveTo>
                  <a:cubicBezTo>
                    <a:pt x="19291" y="23607"/>
                    <a:pt x="35603" y="3639"/>
                    <a:pt x="57874" y="458"/>
                  </a:cubicBezTo>
                  <a:cubicBezTo>
                    <a:pt x="102361" y="-5897"/>
                    <a:pt x="70263" y="55888"/>
                    <a:pt x="69448" y="58332"/>
                  </a:cubicBezTo>
                  <a:cubicBezTo>
                    <a:pt x="-3558" y="43730"/>
                    <a:pt x="-8098" y="46757"/>
                    <a:pt x="57874" y="4675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/>
            <p:cNvSpPr/>
            <p:nvPr/>
          </p:nvSpPr>
          <p:spPr>
            <a:xfrm>
              <a:off x="7510779" y="4176193"/>
              <a:ext cx="105363" cy="118015"/>
            </a:xfrm>
            <a:custGeom>
              <a:avLst/>
              <a:gdLst>
                <a:gd name="connsiteX0" fmla="*/ 1191 w 105363"/>
                <a:gd name="connsiteY0" fmla="*/ 60141 h 118015"/>
                <a:gd name="connsiteX1" fmla="*/ 35915 w 105363"/>
                <a:gd name="connsiteY1" fmla="*/ 2268 h 118015"/>
                <a:gd name="connsiteX2" fmla="*/ 70639 w 105363"/>
                <a:gd name="connsiteY2" fmla="*/ 13842 h 118015"/>
                <a:gd name="connsiteX3" fmla="*/ 82213 w 105363"/>
                <a:gd name="connsiteY3" fmla="*/ 48566 h 118015"/>
                <a:gd name="connsiteX4" fmla="*/ 105363 w 105363"/>
                <a:gd name="connsiteY4" fmla="*/ 83291 h 118015"/>
                <a:gd name="connsiteX5" fmla="*/ 47489 w 105363"/>
                <a:gd name="connsiteY5" fmla="*/ 118015 h 118015"/>
                <a:gd name="connsiteX6" fmla="*/ 12765 w 105363"/>
                <a:gd name="connsiteY6" fmla="*/ 106440 h 118015"/>
                <a:gd name="connsiteX7" fmla="*/ 1191 w 105363"/>
                <a:gd name="connsiteY7" fmla="*/ 60141 h 11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363" h="118015">
                  <a:moveTo>
                    <a:pt x="1191" y="60141"/>
                  </a:moveTo>
                  <a:cubicBezTo>
                    <a:pt x="5049" y="42779"/>
                    <a:pt x="17196" y="14747"/>
                    <a:pt x="35915" y="2268"/>
                  </a:cubicBezTo>
                  <a:cubicBezTo>
                    <a:pt x="46067" y="-4500"/>
                    <a:pt x="62012" y="5215"/>
                    <a:pt x="70639" y="13842"/>
                  </a:cubicBezTo>
                  <a:cubicBezTo>
                    <a:pt x="79266" y="22469"/>
                    <a:pt x="76757" y="37653"/>
                    <a:pt x="82213" y="48566"/>
                  </a:cubicBezTo>
                  <a:cubicBezTo>
                    <a:pt x="88434" y="61009"/>
                    <a:pt x="97646" y="71716"/>
                    <a:pt x="105363" y="83291"/>
                  </a:cubicBezTo>
                  <a:cubicBezTo>
                    <a:pt x="87026" y="101627"/>
                    <a:pt x="77539" y="118015"/>
                    <a:pt x="47489" y="118015"/>
                  </a:cubicBezTo>
                  <a:cubicBezTo>
                    <a:pt x="35288" y="118015"/>
                    <a:pt x="17049" y="117864"/>
                    <a:pt x="12765" y="106440"/>
                  </a:cubicBezTo>
                  <a:cubicBezTo>
                    <a:pt x="3282" y="81152"/>
                    <a:pt x="-2667" y="77503"/>
                    <a:pt x="1191" y="6014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9" name="図 2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730" y="2048647"/>
            <a:ext cx="1124636" cy="951504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57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7439" y="2016402"/>
            <a:ext cx="2062939" cy="270040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303169" y="3438548"/>
            <a:ext cx="1890224" cy="17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5168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23"/>
    </mc:Choice>
    <mc:Fallback xmlns="">
      <p:transition spd="slow" advTm="123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1.1|3.8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.6|1.2|1.4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7|1.2|1.6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1|1|2.4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1|1|2.4|1.3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画面に合わせる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ＭＳ Ｐゴシック</vt:lpstr>
      <vt:lpstr>ＭＳ Ｐ明朝</vt:lpstr>
      <vt:lpstr>Arial</vt:lpstr>
      <vt:lpstr>Calibri</vt:lpstr>
      <vt:lpstr>Office ​​テーマ</vt:lpstr>
      <vt:lpstr>　単語を　５つ　おぼえましょう。</vt:lpstr>
      <vt:lpstr>　単語を　５つ　おもいだせるかな</vt:lpstr>
      <vt:lpstr>　単語を　５つ　おもいだせるかな</vt:lpstr>
      <vt:lpstr>PowerPoint プレゼンテーション</vt:lpstr>
      <vt:lpstr>PowerPoint プレゼンテーション</vt:lpstr>
      <vt:lpstr>PowerPoint プレゼンテーション</vt:lpstr>
      <vt:lpstr>さあ、おもいだせるかな？</vt:lpstr>
      <vt:lpstr>さあ、おもいだせるかな？</vt:lpstr>
      <vt:lpstr>PowerPoint プレゼンテーション</vt:lpstr>
      <vt:lpstr>PowerPoint プレゼンテーション</vt:lpstr>
      <vt:lpstr>さあ、おもいだせるかな？</vt:lpstr>
      <vt:lpstr>さあ、おもいだせるかな？</vt:lpstr>
      <vt:lpstr>さあ、おもいだせるかな？</vt:lpstr>
      <vt:lpstr>　よくできました！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2023-04-13T05:56:28Z</dcterms:created>
  <dcterms:modified xsi:type="dcterms:W3CDTF">2023-04-13T05:56:55Z</dcterms:modified>
</cp:coreProperties>
</file>