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80" r:id="rId2"/>
    <p:sldId id="281" r:id="rId3"/>
    <p:sldId id="345" r:id="rId4"/>
    <p:sldId id="302" r:id="rId5"/>
    <p:sldId id="282" r:id="rId6"/>
    <p:sldId id="321" r:id="rId7"/>
    <p:sldId id="300" r:id="rId8"/>
    <p:sldId id="305" r:id="rId9"/>
    <p:sldId id="346" r:id="rId10"/>
    <p:sldId id="347" r:id="rId11"/>
    <p:sldId id="322" r:id="rId12"/>
    <p:sldId id="339" r:id="rId13"/>
    <p:sldId id="325" r:id="rId14"/>
    <p:sldId id="348" r:id="rId15"/>
    <p:sldId id="340" r:id="rId16"/>
    <p:sldId id="326" r:id="rId17"/>
    <p:sldId id="329" r:id="rId18"/>
    <p:sldId id="341" r:id="rId19"/>
    <p:sldId id="332" r:id="rId20"/>
    <p:sldId id="349" r:id="rId21"/>
    <p:sldId id="350" r:id="rId22"/>
    <p:sldId id="351" r:id="rId23"/>
    <p:sldId id="294" r:id="rId2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4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99D-9047-452D-A0D1-19EB099AA37B}" type="datetimeFigureOut">
              <a:rPr kumimoji="1" lang="ja-JP" altLang="en-US" smtClean="0"/>
              <a:t>2023/4/13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2E76-8C3C-4ACB-91EC-F810EA2DDD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392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99D-9047-452D-A0D1-19EB099AA37B}" type="datetimeFigureOut">
              <a:rPr kumimoji="1" lang="ja-JP" altLang="en-US" smtClean="0"/>
              <a:t>2023/4/13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2E76-8C3C-4ACB-91EC-F810EA2DDD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2323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99D-9047-452D-A0D1-19EB099AA37B}" type="datetimeFigureOut">
              <a:rPr kumimoji="1" lang="ja-JP" altLang="en-US" smtClean="0"/>
              <a:t>2023/4/13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2E76-8C3C-4ACB-91EC-F810EA2DDD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8440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99D-9047-452D-A0D1-19EB099AA37B}" type="datetimeFigureOut">
              <a:rPr kumimoji="1" lang="ja-JP" altLang="en-US" smtClean="0"/>
              <a:t>2023/4/13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2E76-8C3C-4ACB-91EC-F810EA2DDD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38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99D-9047-452D-A0D1-19EB099AA37B}" type="datetimeFigureOut">
              <a:rPr kumimoji="1" lang="ja-JP" altLang="en-US" smtClean="0"/>
              <a:t>2023/4/13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2E76-8C3C-4ACB-91EC-F810EA2DDD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571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99D-9047-452D-A0D1-19EB099AA37B}" type="datetimeFigureOut">
              <a:rPr kumimoji="1" lang="ja-JP" altLang="en-US" smtClean="0"/>
              <a:t>2023/4/13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2E76-8C3C-4ACB-91EC-F810EA2DDD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171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99D-9047-452D-A0D1-19EB099AA37B}" type="datetimeFigureOut">
              <a:rPr kumimoji="1" lang="ja-JP" altLang="en-US" smtClean="0"/>
              <a:t>2023/4/13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2E76-8C3C-4ACB-91EC-F810EA2DDD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258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99D-9047-452D-A0D1-19EB099AA37B}" type="datetimeFigureOut">
              <a:rPr kumimoji="1" lang="ja-JP" altLang="en-US" smtClean="0"/>
              <a:t>2023/4/13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2E76-8C3C-4ACB-91EC-F810EA2DDD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2296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99D-9047-452D-A0D1-19EB099AA37B}" type="datetimeFigureOut">
              <a:rPr kumimoji="1" lang="ja-JP" altLang="en-US" smtClean="0"/>
              <a:t>2023/4/13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2E76-8C3C-4ACB-91EC-F810EA2DDD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918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99D-9047-452D-A0D1-19EB099AA37B}" type="datetimeFigureOut">
              <a:rPr kumimoji="1" lang="ja-JP" altLang="en-US" smtClean="0"/>
              <a:t>2023/4/13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2E76-8C3C-4ACB-91EC-F810EA2DDD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1234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599D-9047-452D-A0D1-19EB099AA37B}" type="datetimeFigureOut">
              <a:rPr kumimoji="1" lang="ja-JP" altLang="en-US" smtClean="0"/>
              <a:t>2023/4/13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2E76-8C3C-4ACB-91EC-F810EA2DDD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643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A599D-9047-452D-A0D1-19EB099AA37B}" type="datetimeFigureOut">
              <a:rPr kumimoji="1" lang="ja-JP" altLang="en-US" smtClean="0"/>
              <a:t>2023/4/13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B2E76-8C3C-4ACB-91EC-F810EA2DDD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39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75310" y="473082"/>
            <a:ext cx="4404360" cy="30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機能訓練</a:t>
            </a: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®</a:t>
            </a: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・ゆうゆう</a:t>
            </a:r>
            <a:endParaRPr kumimoji="0" lang="ja-JP" altLang="en-US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7452320" y="340239"/>
            <a:ext cx="1482147" cy="508344"/>
            <a:chOff x="7803969" y="7620"/>
            <a:chExt cx="116" cy="56"/>
          </a:xfrm>
        </p:grpSpPr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7803969" y="7620"/>
              <a:ext cx="116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18288" tIns="18288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月　</a:t>
              </a:r>
            </a:p>
            <a:p>
              <a:pPr marL="0" marR="0" lvl="0" indent="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　　　　　　日</a:t>
              </a:r>
              <a:endPara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7804009" y="7630"/>
              <a:ext cx="61" cy="45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333333" mc:Ignorable="a14" a14:legacySpreadsheetColorIndex="6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5082547" y="411396"/>
            <a:ext cx="2873829" cy="428897"/>
            <a:chOff x="4869180" y="78740"/>
            <a:chExt cx="335" cy="47"/>
          </a:xfrm>
        </p:grpSpPr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>
              <a:off x="4869180" y="78740"/>
              <a:ext cx="335" cy="47"/>
            </a:xfrm>
            <a:prstGeom prst="roundRect">
              <a:avLst>
                <a:gd name="adj" fmla="val 50000"/>
              </a:avLst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4869188" y="78758"/>
              <a:ext cx="56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18288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ゴシック"/>
                  <a:ea typeface="ＭＳ Ｐゴシック"/>
                  <a:cs typeface="+mn-cs"/>
                </a:rPr>
                <a:t>なまえ</a:t>
              </a:r>
              <a:endPara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07903" y="476018"/>
            <a:ext cx="1271767" cy="360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覚える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-320080" y="548680"/>
            <a:ext cx="7772400" cy="1470025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≪らくしゅう式 機能訓練のポイント≫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64601" y="1628800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ja-JP" altLang="en-US" sz="2400" dirty="0"/>
              <a:t>物や文字が重なるところをよく見て記憶し、記憶力、イメージ力、空間認識力を鍛えます。</a:t>
            </a:r>
            <a:endParaRPr lang="en-US" altLang="ja-JP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ja-JP" altLang="en-US" sz="2400" dirty="0"/>
              <a:t>重なったものを判別することで、図形認識力を鍛えます。</a:t>
            </a:r>
            <a:endParaRPr kumimoji="1" lang="en-US" altLang="ja-JP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783" y="3367132"/>
            <a:ext cx="4301928" cy="323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0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11"/>
    </mc:Choice>
    <mc:Fallback xmlns="">
      <p:transition spd="slow" advTm="2831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75310" y="473082"/>
            <a:ext cx="4404360" cy="30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機能訓練</a:t>
            </a: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®</a:t>
            </a: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・ゆうゆう</a:t>
            </a:r>
            <a:endParaRPr kumimoji="0" lang="ja-JP" altLang="en-US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7452320" y="340239"/>
            <a:ext cx="1482147" cy="508344"/>
            <a:chOff x="7803969" y="7620"/>
            <a:chExt cx="116" cy="56"/>
          </a:xfrm>
        </p:grpSpPr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7803969" y="7620"/>
              <a:ext cx="116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18288" tIns="18288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月　</a:t>
              </a:r>
            </a:p>
            <a:p>
              <a:pPr marL="0" marR="0" lvl="0" indent="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　　　　　　日</a:t>
              </a:r>
              <a:endPara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7804009" y="7630"/>
              <a:ext cx="61" cy="45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333333" mc:Ignorable="a14" a14:legacySpreadsheetColorIndex="6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938531" y="411396"/>
            <a:ext cx="2873829" cy="428897"/>
            <a:chOff x="4869180" y="78740"/>
            <a:chExt cx="335" cy="47"/>
          </a:xfrm>
        </p:grpSpPr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>
              <a:off x="4869180" y="78740"/>
              <a:ext cx="335" cy="47"/>
            </a:xfrm>
            <a:prstGeom prst="roundRect">
              <a:avLst>
                <a:gd name="adj" fmla="val 50000"/>
              </a:avLst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4869188" y="78758"/>
              <a:ext cx="56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18288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ゴシック"/>
                  <a:ea typeface="ＭＳ Ｐゴシック"/>
                  <a:cs typeface="+mn-cs"/>
                </a:rPr>
                <a:t>なまえ</a:t>
              </a:r>
              <a:endPara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3707904" y="476018"/>
            <a:ext cx="1107600" cy="3277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覚える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20300" y="980728"/>
            <a:ext cx="8220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2">
                    <a:lumMod val="50000"/>
                  </a:schemeClr>
                </a:solidFill>
              </a:rPr>
              <a:t>もう一度、よく見て覚えましょう。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014" y="2276872"/>
            <a:ext cx="3067544" cy="255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5836" y1="20930" x2="85836" y2="20930"/>
                        <a14:foregroundMark x1="98584" y1="4651" x2="98584" y2="4651"/>
                        <a14:foregroundMark x1="46176" y1="47674" x2="46176" y2="47674"/>
                        <a14:foregroundMark x1="52125" y1="47287" x2="52125" y2="47287"/>
                        <a14:foregroundMark x1="55807" y1="41860" x2="55807" y2="41860"/>
                        <a14:foregroundMark x1="61190" y1="40310" x2="61190" y2="40310"/>
                        <a14:foregroundMark x1="64873" y1="35271" x2="64873" y2="35271"/>
                        <a14:foregroundMark x1="66856" y1="33721" x2="68555" y2="33721"/>
                        <a14:foregroundMark x1="72805" y1="30620" x2="72805" y2="30620"/>
                        <a14:foregroundMark x1="77904" y1="26357" x2="77904" y2="26357"/>
                        <a14:foregroundMark x1="84419" y1="21318" x2="84419" y2="21318"/>
                        <a14:foregroundMark x1="81586" y1="20930" x2="81586" y2="20930"/>
                        <a14:foregroundMark x1="94051" y1="12791" x2="94051" y2="12791"/>
                        <a14:foregroundMark x1="97167" y1="8140" x2="97167" y2="8140"/>
                        <a14:foregroundMark x1="89518" y1="17054" x2="89518" y2="17054"/>
                        <a14:foregroundMark x1="50425" y1="32946" x2="50425" y2="32946"/>
                        <a14:foregroundMark x1="46176" y1="38372" x2="46176" y2="38372"/>
                        <a14:backgroundMark x1="13598" y1="25581" x2="13598" y2="25581"/>
                        <a14:backgroundMark x1="58357" y1="76357" x2="58357" y2="76357"/>
                        <a14:backgroundMark x1="6232" y1="98062" x2="6232" y2="98062"/>
                        <a14:backgroundMark x1="34844" y1="44574" x2="34844" y2="44574"/>
                        <a14:backgroundMark x1="58924" y1="4264" x2="57790" y2="3876"/>
                        <a14:backgroundMark x1="32861" y1="10078" x2="31161" y2="10465"/>
                        <a14:backgroundMark x1="9632" y1="13953" x2="9632" y2="13953"/>
                        <a14:backgroundMark x1="77054" y1="63566" x2="77054" y2="62016"/>
                        <a14:backgroundMark x1="71105" y1="82558" x2="71105" y2="82558"/>
                        <a14:backgroundMark x1="82720" y1="82171" x2="82720" y2="821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160" y="3284984"/>
            <a:ext cx="3135822" cy="229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19354">
            <a:off x="2541014" y="2746115"/>
            <a:ext cx="4877312" cy="256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407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19"/>
    </mc:Choice>
    <mc:Fallback xmlns="">
      <p:transition spd="slow" advTm="20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417455" y="2811209"/>
            <a:ext cx="4158866" cy="3370323"/>
            <a:chOff x="321990" y="2349550"/>
            <a:chExt cx="2850104" cy="2452795"/>
          </a:xfrm>
        </p:grpSpPr>
        <p:sp>
          <p:nvSpPr>
            <p:cNvPr id="3" name="円/楕円 2"/>
            <p:cNvSpPr/>
            <p:nvPr/>
          </p:nvSpPr>
          <p:spPr>
            <a:xfrm>
              <a:off x="321990" y="2349550"/>
              <a:ext cx="2452795" cy="245279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540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60554" y="3702795"/>
              <a:ext cx="2711540" cy="873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200" dirty="0"/>
                <a:t>きゃべつ</a:t>
              </a:r>
            </a:p>
          </p:txBody>
        </p:sp>
      </p:grp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75310" y="473082"/>
            <a:ext cx="4404360" cy="30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機能訓練</a:t>
            </a: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®</a:t>
            </a: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・ゆうゆう</a:t>
            </a:r>
            <a:endParaRPr kumimoji="0" lang="ja-JP" altLang="en-US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7452320" y="340239"/>
            <a:ext cx="1482147" cy="508344"/>
            <a:chOff x="7803969" y="7620"/>
            <a:chExt cx="116" cy="56"/>
          </a:xfrm>
        </p:grpSpPr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7803969" y="7620"/>
              <a:ext cx="116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18288" tIns="18288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月　</a:t>
              </a:r>
            </a:p>
            <a:p>
              <a:pPr marL="0" marR="0" lvl="0" indent="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　　　　　　日</a:t>
              </a:r>
              <a:endPara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7804009" y="7630"/>
              <a:ext cx="61" cy="45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333333" mc:Ignorable="a14" a14:legacySpreadsheetColorIndex="6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938531" y="411396"/>
            <a:ext cx="2873829" cy="428897"/>
            <a:chOff x="4869180" y="78740"/>
            <a:chExt cx="335" cy="47"/>
          </a:xfrm>
        </p:grpSpPr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>
              <a:off x="4869180" y="78740"/>
              <a:ext cx="335" cy="47"/>
            </a:xfrm>
            <a:prstGeom prst="roundRect">
              <a:avLst>
                <a:gd name="adj" fmla="val 50000"/>
              </a:avLst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4869188" y="78758"/>
              <a:ext cx="56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18288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ゴシック"/>
                  <a:ea typeface="ＭＳ Ｐゴシック"/>
                  <a:cs typeface="+mn-cs"/>
                </a:rPr>
                <a:t>なまえ</a:t>
              </a:r>
              <a:endPara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707903" y="476018"/>
            <a:ext cx="1189947" cy="3277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覚える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 rot="20200263">
            <a:off x="1338541" y="2843402"/>
            <a:ext cx="4480262" cy="1323439"/>
          </a:xfrm>
          <a:prstGeom prst="rect">
            <a:avLst/>
          </a:prstGeom>
        </p:spPr>
        <p:style>
          <a:lnRef idx="1">
            <a:schemeClr val="dk1"/>
          </a:lnRef>
          <a:fillRef idx="1002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000" dirty="0">
                <a:solidFill>
                  <a:srgbClr val="FFFF00"/>
                </a:solidFill>
              </a:rPr>
              <a:t>かみそり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20674" y="1023493"/>
            <a:ext cx="8220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2">
                    <a:lumMod val="50000"/>
                  </a:schemeClr>
                </a:solidFill>
              </a:rPr>
              <a:t>こんどは文字と色で覚えます。</a:t>
            </a:r>
          </a:p>
        </p:txBody>
      </p:sp>
      <p:grpSp>
        <p:nvGrpSpPr>
          <p:cNvPr id="20" name="グループ化 19"/>
          <p:cNvGrpSpPr/>
          <p:nvPr/>
        </p:nvGrpSpPr>
        <p:grpSpPr>
          <a:xfrm rot="464200">
            <a:off x="4090144" y="1858769"/>
            <a:ext cx="3956674" cy="3476625"/>
            <a:chOff x="6706082" y="2617256"/>
            <a:chExt cx="3956674" cy="347662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4" b="100000" l="451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2617256"/>
              <a:ext cx="2743200" cy="347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テキスト ボックス 16"/>
            <p:cNvSpPr txBox="1"/>
            <p:nvPr/>
          </p:nvSpPr>
          <p:spPr>
            <a:xfrm rot="2094020">
              <a:off x="6706082" y="3654732"/>
              <a:ext cx="3956674" cy="179831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r>
                <a:rPr kumimoji="1" lang="ja-JP" altLang="en-US" sz="6600" dirty="0">
                  <a:solidFill>
                    <a:schemeClr val="tx1"/>
                  </a:solidFill>
                </a:rPr>
                <a:t>せんす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7158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72"/>
    </mc:Choice>
    <mc:Fallback xmlns="">
      <p:transition spd="slow" advTm="236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75310" y="473082"/>
            <a:ext cx="4404360" cy="30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機能訓練</a:t>
            </a: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®</a:t>
            </a: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・ゆうゆう</a:t>
            </a:r>
            <a:endParaRPr kumimoji="0" lang="ja-JP" altLang="en-US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7452320" y="340239"/>
            <a:ext cx="1482147" cy="508344"/>
            <a:chOff x="7803969" y="7620"/>
            <a:chExt cx="116" cy="56"/>
          </a:xfrm>
        </p:grpSpPr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7803969" y="7620"/>
              <a:ext cx="116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18288" tIns="18288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月　</a:t>
              </a:r>
            </a:p>
            <a:p>
              <a:pPr marL="0" marR="0" lvl="0" indent="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　　　　　　日</a:t>
              </a:r>
              <a:endPara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7804009" y="7630"/>
              <a:ext cx="61" cy="45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333333" mc:Ignorable="a14" a14:legacySpreadsheetColorIndex="6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938531" y="411396"/>
            <a:ext cx="2873829" cy="428897"/>
            <a:chOff x="4869180" y="78740"/>
            <a:chExt cx="335" cy="47"/>
          </a:xfrm>
        </p:grpSpPr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>
              <a:off x="4869180" y="78740"/>
              <a:ext cx="335" cy="47"/>
            </a:xfrm>
            <a:prstGeom prst="roundRect">
              <a:avLst>
                <a:gd name="adj" fmla="val 50000"/>
              </a:avLst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4869188" y="78758"/>
              <a:ext cx="56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18288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ゴシック"/>
                  <a:ea typeface="ＭＳ Ｐゴシック"/>
                  <a:cs typeface="+mn-cs"/>
                </a:rPr>
                <a:t>なまえ</a:t>
              </a:r>
              <a:endPara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2718155" y="2420888"/>
            <a:ext cx="4818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chemeClr val="accent2">
                    <a:lumMod val="50000"/>
                  </a:schemeClr>
                </a:solidFill>
              </a:rPr>
              <a:t>５つ</a:t>
            </a:r>
            <a:r>
              <a:rPr kumimoji="1" lang="ja-JP" altLang="en-US" sz="4000" dirty="0">
                <a:solidFill>
                  <a:schemeClr val="accent2">
                    <a:lumMod val="50000"/>
                  </a:schemeClr>
                </a:solidFill>
              </a:rPr>
              <a:t>かぞえます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3707903" y="476018"/>
            <a:ext cx="1038971" cy="3051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覚える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3020978" y="4005064"/>
            <a:ext cx="660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１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2379975" y="4928394"/>
            <a:ext cx="660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２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4490012" y="3453101"/>
            <a:ext cx="660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３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4130029" y="4797152"/>
            <a:ext cx="660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ja-JP" altLang="en-U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４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6102510" y="4221088"/>
            <a:ext cx="667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５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866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34"/>
    </mc:Choice>
    <mc:Fallback xmlns="">
      <p:transition spd="slow" advTm="97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75310" y="473082"/>
            <a:ext cx="4404360" cy="30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機能訓練</a:t>
            </a: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®</a:t>
            </a: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・ゆうゆう</a:t>
            </a:r>
            <a:endParaRPr kumimoji="0" lang="ja-JP" altLang="en-US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7452320" y="340239"/>
            <a:ext cx="1482147" cy="508344"/>
            <a:chOff x="7803969" y="7620"/>
            <a:chExt cx="116" cy="56"/>
          </a:xfrm>
        </p:grpSpPr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7803969" y="7620"/>
              <a:ext cx="116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18288" tIns="18288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月　</a:t>
              </a:r>
            </a:p>
            <a:p>
              <a:pPr marL="0" marR="0" lvl="0" indent="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　　　　　　日</a:t>
              </a:r>
              <a:endPara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7804009" y="7630"/>
              <a:ext cx="61" cy="45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333333" mc:Ignorable="a14" a14:legacySpreadsheetColorIndex="6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938531" y="411396"/>
            <a:ext cx="2873829" cy="428897"/>
            <a:chOff x="4869180" y="78740"/>
            <a:chExt cx="335" cy="47"/>
          </a:xfrm>
        </p:grpSpPr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>
              <a:off x="4869180" y="78740"/>
              <a:ext cx="335" cy="47"/>
            </a:xfrm>
            <a:prstGeom prst="roundRect">
              <a:avLst>
                <a:gd name="adj" fmla="val 50000"/>
              </a:avLst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4869188" y="78758"/>
              <a:ext cx="56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18288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ゴシック"/>
                  <a:ea typeface="ＭＳ Ｐゴシック"/>
                  <a:cs typeface="+mn-cs"/>
                </a:rPr>
                <a:t>なまえ</a:t>
              </a:r>
              <a:endPara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707904" y="476018"/>
            <a:ext cx="1107600" cy="3051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覚える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8286" y="836712"/>
            <a:ext cx="8220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2">
                    <a:lumMod val="50000"/>
                  </a:schemeClr>
                </a:solidFill>
              </a:rPr>
              <a:t>重なりを「</a:t>
            </a:r>
            <a:r>
              <a:rPr lang="ja-JP" altLang="en-US" sz="4800" dirty="0">
                <a:solidFill>
                  <a:schemeClr val="accent2">
                    <a:lumMod val="50000"/>
                  </a:schemeClr>
                </a:solidFill>
              </a:rPr>
              <a:t>下</a:t>
            </a:r>
            <a:r>
              <a:rPr lang="ja-JP" altLang="en-US" sz="3200" dirty="0">
                <a:solidFill>
                  <a:schemeClr val="accent2">
                    <a:lumMod val="50000"/>
                  </a:schemeClr>
                </a:solidFill>
              </a:rPr>
              <a:t>」から言ってください。</a:t>
            </a:r>
            <a:endParaRPr lang="en-US" altLang="ja-JP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2417455" y="2811209"/>
            <a:ext cx="4158866" cy="3370323"/>
            <a:chOff x="321990" y="2349550"/>
            <a:chExt cx="2850104" cy="2452795"/>
          </a:xfrm>
        </p:grpSpPr>
        <p:sp>
          <p:nvSpPr>
            <p:cNvPr id="21" name="円/楕円 20"/>
            <p:cNvSpPr/>
            <p:nvPr/>
          </p:nvSpPr>
          <p:spPr>
            <a:xfrm>
              <a:off x="321990" y="2349550"/>
              <a:ext cx="2452795" cy="245279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540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460554" y="3702795"/>
              <a:ext cx="2711540" cy="873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ja-JP" altLang="en-US" sz="7200" dirty="0"/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 rot="20200263">
            <a:off x="1338540" y="2811460"/>
            <a:ext cx="4480262" cy="1323439"/>
          </a:xfrm>
          <a:prstGeom prst="rect">
            <a:avLst/>
          </a:prstGeom>
        </p:spPr>
        <p:style>
          <a:lnRef idx="1">
            <a:schemeClr val="dk1"/>
          </a:lnRef>
          <a:fillRef idx="1002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kumimoji="1" lang="ja-JP" altLang="en-US" sz="8000" dirty="0">
              <a:solidFill>
                <a:srgbClr val="FFFF00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4" b="100000" l="451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4200">
            <a:off x="4121587" y="1780611"/>
            <a:ext cx="27432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600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61"/>
    </mc:Choice>
    <mc:Fallback xmlns="">
      <p:transition spd="slow" advTm="21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75310" y="473082"/>
            <a:ext cx="4404360" cy="30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機能訓練</a:t>
            </a: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®</a:t>
            </a: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・ゆうゆう</a:t>
            </a:r>
            <a:endParaRPr kumimoji="0" lang="ja-JP" altLang="en-US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7452320" y="340239"/>
            <a:ext cx="1482147" cy="508344"/>
            <a:chOff x="7803969" y="7620"/>
            <a:chExt cx="116" cy="56"/>
          </a:xfrm>
        </p:grpSpPr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7803969" y="7620"/>
              <a:ext cx="116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18288" tIns="18288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月　</a:t>
              </a:r>
            </a:p>
            <a:p>
              <a:pPr marL="0" marR="0" lvl="0" indent="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　　　　　　日</a:t>
              </a:r>
              <a:endPara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7804009" y="7630"/>
              <a:ext cx="61" cy="45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333333" mc:Ignorable="a14" a14:legacySpreadsheetColorIndex="6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938531" y="411396"/>
            <a:ext cx="2873829" cy="428897"/>
            <a:chOff x="4869180" y="78740"/>
            <a:chExt cx="335" cy="47"/>
          </a:xfrm>
        </p:grpSpPr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>
              <a:off x="4869180" y="78740"/>
              <a:ext cx="335" cy="47"/>
            </a:xfrm>
            <a:prstGeom prst="roundRect">
              <a:avLst>
                <a:gd name="adj" fmla="val 50000"/>
              </a:avLst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4869188" y="78758"/>
              <a:ext cx="56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18288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ゴシック"/>
                  <a:ea typeface="ＭＳ Ｐゴシック"/>
                  <a:cs typeface="+mn-cs"/>
                </a:rPr>
                <a:t>なまえ</a:t>
              </a:r>
              <a:endPara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707904" y="476018"/>
            <a:ext cx="1107600" cy="3051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覚える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8286" y="836712"/>
            <a:ext cx="8220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2">
                    <a:lumMod val="50000"/>
                  </a:schemeClr>
                </a:solidFill>
              </a:rPr>
              <a:t>重なりを「</a:t>
            </a:r>
            <a:r>
              <a:rPr lang="ja-JP" altLang="en-US" sz="4800" dirty="0">
                <a:solidFill>
                  <a:schemeClr val="accent2">
                    <a:lumMod val="50000"/>
                  </a:schemeClr>
                </a:solidFill>
              </a:rPr>
              <a:t>下</a:t>
            </a:r>
            <a:r>
              <a:rPr lang="ja-JP" altLang="en-US" sz="3200" dirty="0">
                <a:solidFill>
                  <a:schemeClr val="accent2">
                    <a:lumMod val="50000"/>
                  </a:schemeClr>
                </a:solidFill>
              </a:rPr>
              <a:t>」から言ってください。</a:t>
            </a:r>
            <a:endParaRPr lang="en-US" altLang="ja-JP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2417455" y="2811209"/>
            <a:ext cx="4158866" cy="3370323"/>
            <a:chOff x="321990" y="2349550"/>
            <a:chExt cx="2850104" cy="2452795"/>
          </a:xfrm>
        </p:grpSpPr>
        <p:sp>
          <p:nvSpPr>
            <p:cNvPr id="21" name="円/楕円 20"/>
            <p:cNvSpPr/>
            <p:nvPr/>
          </p:nvSpPr>
          <p:spPr>
            <a:xfrm>
              <a:off x="321990" y="2349550"/>
              <a:ext cx="2452795" cy="245279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540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460554" y="3702795"/>
              <a:ext cx="2711540" cy="873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ja-JP" altLang="en-US" sz="7200" dirty="0"/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 rot="20200263">
            <a:off x="1338540" y="2811460"/>
            <a:ext cx="4480262" cy="1323439"/>
          </a:xfrm>
          <a:prstGeom prst="rect">
            <a:avLst/>
          </a:prstGeom>
        </p:spPr>
        <p:style>
          <a:lnRef idx="1">
            <a:schemeClr val="dk1"/>
          </a:lnRef>
          <a:fillRef idx="1002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kumimoji="1" lang="ja-JP" altLang="en-US" sz="8000" dirty="0">
              <a:solidFill>
                <a:srgbClr val="FFFF00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4" b="100000" l="451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4200">
            <a:off x="4121587" y="1780611"/>
            <a:ext cx="27432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5803076" y="5702881"/>
            <a:ext cx="2711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chemeClr val="accent2">
                    <a:lumMod val="50000"/>
                  </a:schemeClr>
                </a:solidFill>
              </a:rPr>
              <a:t>きゃべつ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779752" y="4808668"/>
            <a:ext cx="2711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chemeClr val="accent2">
                    <a:lumMod val="50000"/>
                  </a:schemeClr>
                </a:solidFill>
              </a:rPr>
              <a:t>かみそり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766810" y="4023836"/>
            <a:ext cx="2711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chemeClr val="accent2">
                    <a:lumMod val="50000"/>
                  </a:schemeClr>
                </a:solidFill>
              </a:rPr>
              <a:t>せんす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653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42"/>
    </mc:Choice>
    <mc:Fallback xmlns="">
      <p:transition spd="slow" advTm="17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9" grpId="0"/>
      <p:bldP spid="24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75310" y="473082"/>
            <a:ext cx="4404360" cy="30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機能訓練</a:t>
            </a: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®</a:t>
            </a: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・ゆうゆう</a:t>
            </a:r>
            <a:endParaRPr kumimoji="0" lang="ja-JP" altLang="en-US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7452320" y="340239"/>
            <a:ext cx="1482147" cy="508344"/>
            <a:chOff x="7803969" y="7620"/>
            <a:chExt cx="116" cy="56"/>
          </a:xfrm>
        </p:grpSpPr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7803969" y="7620"/>
              <a:ext cx="116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18288" tIns="18288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月　</a:t>
              </a:r>
            </a:p>
            <a:p>
              <a:pPr marL="0" marR="0" lvl="0" indent="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　　　　　　日</a:t>
              </a:r>
              <a:endPara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7804009" y="7630"/>
              <a:ext cx="61" cy="45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333333" mc:Ignorable="a14" a14:legacySpreadsheetColorIndex="6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938531" y="411396"/>
            <a:ext cx="2873829" cy="428897"/>
            <a:chOff x="4869180" y="78740"/>
            <a:chExt cx="335" cy="47"/>
          </a:xfrm>
        </p:grpSpPr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>
              <a:off x="4869180" y="78740"/>
              <a:ext cx="335" cy="47"/>
            </a:xfrm>
            <a:prstGeom prst="roundRect">
              <a:avLst>
                <a:gd name="adj" fmla="val 50000"/>
              </a:avLst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4869188" y="78758"/>
              <a:ext cx="56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18288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ゴシック"/>
                  <a:ea typeface="ＭＳ Ｐゴシック"/>
                  <a:cs typeface="+mn-cs"/>
                </a:rPr>
                <a:t>なまえ</a:t>
              </a:r>
              <a:endPara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sp>
        <p:nvSpPr>
          <p:cNvPr id="28" name="テキスト ボックス 27"/>
          <p:cNvSpPr txBox="1"/>
          <p:nvPr/>
        </p:nvSpPr>
        <p:spPr>
          <a:xfrm>
            <a:off x="2627784" y="3437711"/>
            <a:ext cx="411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2">
                    <a:lumMod val="50000"/>
                  </a:schemeClr>
                </a:solidFill>
              </a:rPr>
              <a:t>つぎへ　いきます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707904" y="476018"/>
            <a:ext cx="1107600" cy="3051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覚える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263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4"/>
    </mc:Choice>
    <mc:Fallback xmlns="">
      <p:transition spd="slow" advTm="599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75310" y="473082"/>
            <a:ext cx="4404360" cy="30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機能訓練</a:t>
            </a: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®</a:t>
            </a: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・ゆうゆう</a:t>
            </a:r>
            <a:endParaRPr kumimoji="0" lang="ja-JP" altLang="en-US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7452320" y="340239"/>
            <a:ext cx="1482147" cy="508344"/>
            <a:chOff x="7803969" y="7620"/>
            <a:chExt cx="116" cy="56"/>
          </a:xfrm>
        </p:grpSpPr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7803969" y="7620"/>
              <a:ext cx="116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18288" tIns="18288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月　</a:t>
              </a:r>
            </a:p>
            <a:p>
              <a:pPr marL="0" marR="0" lvl="0" indent="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　　　　　　日</a:t>
              </a:r>
              <a:endPara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7804009" y="7630"/>
              <a:ext cx="61" cy="45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333333" mc:Ignorable="a14" a14:legacySpreadsheetColorIndex="6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938531" y="411396"/>
            <a:ext cx="2873829" cy="428897"/>
            <a:chOff x="4869180" y="78740"/>
            <a:chExt cx="335" cy="47"/>
          </a:xfrm>
        </p:grpSpPr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>
              <a:off x="4869180" y="78740"/>
              <a:ext cx="335" cy="47"/>
            </a:xfrm>
            <a:prstGeom prst="roundRect">
              <a:avLst>
                <a:gd name="adj" fmla="val 50000"/>
              </a:avLst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4869188" y="78758"/>
              <a:ext cx="56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18288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ゴシック"/>
                  <a:ea typeface="ＭＳ Ｐゴシック"/>
                  <a:cs typeface="+mn-cs"/>
                </a:rPr>
                <a:t>なまえ</a:t>
              </a:r>
              <a:endPara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3707904" y="476018"/>
            <a:ext cx="1230628" cy="3080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覚える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20300" y="980728"/>
            <a:ext cx="8220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2">
                    <a:lumMod val="50000"/>
                  </a:schemeClr>
                </a:solidFill>
              </a:rPr>
              <a:t>文字が重なります。よく見て覚えましょう。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669002" y="1907758"/>
            <a:ext cx="560441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3102605" lon="18372240" rev="18780179"/>
              </a:camera>
              <a:lightRig rig="threePt" dir="t"/>
            </a:scene3d>
          </a:bodyPr>
          <a:lstStyle/>
          <a:p>
            <a:pPr algn="ctr"/>
            <a:r>
              <a:rPr lang="ja-JP" altLang="en-US" sz="239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 P楷書体M" panose="020B0600010101010101" pitchFamily="50" charset="-128"/>
                <a:ea typeface="AR P楷書体M" panose="020B0600010101010101" pitchFamily="50" charset="-128"/>
              </a:rPr>
              <a:t>くるま</a:t>
            </a:r>
          </a:p>
        </p:txBody>
      </p:sp>
      <p:sp>
        <p:nvSpPr>
          <p:cNvPr id="4" name="正方形/長方形 3"/>
          <p:cNvSpPr/>
          <p:nvPr/>
        </p:nvSpPr>
        <p:spPr>
          <a:xfrm rot="1555097">
            <a:off x="755576" y="2523311"/>
            <a:ext cx="6173486" cy="3154710"/>
          </a:xfrm>
          <a:prstGeom prst="rect">
            <a:avLst/>
          </a:prstGeom>
          <a:noFill/>
          <a:scene3d>
            <a:camera prst="orthographicFront">
              <a:rot lat="17999990" lon="0" rev="0"/>
            </a:camera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>
                <a:rot lat="3102606" lon="18372243" rev="18780176"/>
              </a:camera>
              <a:lightRig rig="threePt" dir="t"/>
            </a:scene3d>
          </a:bodyPr>
          <a:lstStyle/>
          <a:p>
            <a:pPr algn="ctr"/>
            <a:r>
              <a:rPr lang="ja-JP" altLang="en-US" sz="19900" b="1" cap="none" spc="-8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 P勘亭流H" panose="020B0600010101010101" pitchFamily="50" charset="-128"/>
                <a:ea typeface="AR P勘亭流H" panose="020B0600010101010101" pitchFamily="50" charset="-128"/>
              </a:rPr>
              <a:t>トイレ</a:t>
            </a:r>
          </a:p>
        </p:txBody>
      </p:sp>
      <p:sp>
        <p:nvSpPr>
          <p:cNvPr id="5" name="正方形/長方形 4"/>
          <p:cNvSpPr/>
          <p:nvPr/>
        </p:nvSpPr>
        <p:spPr>
          <a:xfrm rot="20639936">
            <a:off x="1071125" y="2912715"/>
            <a:ext cx="773481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2915421" lon="18653605" rev="19146386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19900" b="1" cap="none" spc="-3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そうじ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26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17"/>
    </mc:Choice>
    <mc:Fallback xmlns="">
      <p:transition spd="slow" advTm="300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75310" y="473082"/>
            <a:ext cx="4404360" cy="30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機能訓練</a:t>
            </a: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®</a:t>
            </a: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・ゆうゆう</a:t>
            </a:r>
            <a:endParaRPr kumimoji="0" lang="ja-JP" altLang="en-US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7452320" y="340239"/>
            <a:ext cx="1482147" cy="508344"/>
            <a:chOff x="7803969" y="7620"/>
            <a:chExt cx="116" cy="56"/>
          </a:xfrm>
        </p:grpSpPr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7803969" y="7620"/>
              <a:ext cx="116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18288" tIns="18288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月　</a:t>
              </a:r>
            </a:p>
            <a:p>
              <a:pPr marL="0" marR="0" lvl="0" indent="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　　　　　　日</a:t>
              </a:r>
              <a:endPara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7804009" y="7630"/>
              <a:ext cx="61" cy="45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333333" mc:Ignorable="a14" a14:legacySpreadsheetColorIndex="6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938531" y="411396"/>
            <a:ext cx="2873829" cy="428897"/>
            <a:chOff x="4869180" y="78740"/>
            <a:chExt cx="335" cy="47"/>
          </a:xfrm>
        </p:grpSpPr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>
              <a:off x="4869180" y="78740"/>
              <a:ext cx="335" cy="47"/>
            </a:xfrm>
            <a:prstGeom prst="roundRect">
              <a:avLst>
                <a:gd name="adj" fmla="val 50000"/>
              </a:avLst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4869188" y="78758"/>
              <a:ext cx="56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18288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ゴシック"/>
                  <a:ea typeface="ＭＳ Ｐゴシック"/>
                  <a:cs typeface="+mn-cs"/>
                </a:rPr>
                <a:t>なまえ</a:t>
              </a:r>
              <a:endPara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3707904" y="476018"/>
            <a:ext cx="1107600" cy="3795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覚える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20300" y="980728"/>
            <a:ext cx="8220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2">
                    <a:lumMod val="50000"/>
                  </a:schemeClr>
                </a:solidFill>
              </a:rPr>
              <a:t>もう一度、よく見て覚えましょう。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2013294" y="1495782"/>
            <a:ext cx="560441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3102605" lon="18372240" rev="18780179"/>
              </a:camera>
              <a:lightRig rig="threePt" dir="t"/>
            </a:scene3d>
          </a:bodyPr>
          <a:lstStyle/>
          <a:p>
            <a:pPr algn="ctr"/>
            <a:r>
              <a:rPr lang="ja-JP" altLang="en-US" sz="239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 P楷書体M" panose="020B0600010101010101" pitchFamily="50" charset="-128"/>
                <a:ea typeface="AR P楷書体M" panose="020B0600010101010101" pitchFamily="50" charset="-128"/>
              </a:rPr>
              <a:t>くるま</a:t>
            </a:r>
          </a:p>
        </p:txBody>
      </p:sp>
      <p:sp>
        <p:nvSpPr>
          <p:cNvPr id="19" name="正方形/長方形 18"/>
          <p:cNvSpPr/>
          <p:nvPr/>
        </p:nvSpPr>
        <p:spPr>
          <a:xfrm rot="1555097">
            <a:off x="1090273" y="2530391"/>
            <a:ext cx="6173486" cy="3154710"/>
          </a:xfrm>
          <a:prstGeom prst="rect">
            <a:avLst/>
          </a:prstGeom>
          <a:noFill/>
          <a:scene3d>
            <a:camera prst="orthographicFront">
              <a:rot lat="17999990" lon="0" rev="0"/>
            </a:camera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>
                <a:rot lat="3102606" lon="18372243" rev="18780176"/>
              </a:camera>
              <a:lightRig rig="threePt" dir="t"/>
            </a:scene3d>
          </a:bodyPr>
          <a:lstStyle/>
          <a:p>
            <a:pPr algn="ctr"/>
            <a:r>
              <a:rPr lang="ja-JP" altLang="en-US" sz="19900" b="1" cap="none" spc="-8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 P勘亭流H" panose="020B0600010101010101" pitchFamily="50" charset="-128"/>
                <a:ea typeface="AR P勘亭流H" panose="020B0600010101010101" pitchFamily="50" charset="-128"/>
              </a:rPr>
              <a:t>トイレ</a:t>
            </a:r>
          </a:p>
        </p:txBody>
      </p:sp>
      <p:sp>
        <p:nvSpPr>
          <p:cNvPr id="21" name="正方形/長方形 20"/>
          <p:cNvSpPr/>
          <p:nvPr/>
        </p:nvSpPr>
        <p:spPr>
          <a:xfrm rot="20639936">
            <a:off x="1620156" y="2795128"/>
            <a:ext cx="773481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2915421" lon="18653605" rev="19146386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19900" b="1" cap="none" spc="-3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そうじ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074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87"/>
    </mc:Choice>
    <mc:Fallback xmlns="">
      <p:transition spd="slow" advTm="174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75310" y="473082"/>
            <a:ext cx="4404360" cy="30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機能訓練</a:t>
            </a: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®</a:t>
            </a: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・ゆうゆう</a:t>
            </a:r>
            <a:endParaRPr kumimoji="0" lang="ja-JP" altLang="en-US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7452320" y="340239"/>
            <a:ext cx="1482147" cy="508344"/>
            <a:chOff x="7803969" y="7620"/>
            <a:chExt cx="116" cy="56"/>
          </a:xfrm>
        </p:grpSpPr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7803969" y="7620"/>
              <a:ext cx="116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18288" tIns="18288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月　</a:t>
              </a:r>
            </a:p>
            <a:p>
              <a:pPr marL="0" marR="0" lvl="0" indent="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　　　　　　日</a:t>
              </a:r>
              <a:endPara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7804009" y="7630"/>
              <a:ext cx="61" cy="45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333333" mc:Ignorable="a14" a14:legacySpreadsheetColorIndex="6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938531" y="411396"/>
            <a:ext cx="2873829" cy="428897"/>
            <a:chOff x="4869180" y="78740"/>
            <a:chExt cx="335" cy="47"/>
          </a:xfrm>
        </p:grpSpPr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>
              <a:off x="4869180" y="78740"/>
              <a:ext cx="335" cy="47"/>
            </a:xfrm>
            <a:prstGeom prst="roundRect">
              <a:avLst>
                <a:gd name="adj" fmla="val 50000"/>
              </a:avLst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4869188" y="78758"/>
              <a:ext cx="56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18288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ゴシック"/>
                  <a:ea typeface="ＭＳ Ｐゴシック"/>
                  <a:cs typeface="+mn-cs"/>
                </a:rPr>
                <a:t>なまえ</a:t>
              </a:r>
              <a:endPara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2718155" y="2420888"/>
            <a:ext cx="4818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chemeClr val="accent2">
                    <a:lumMod val="50000"/>
                  </a:schemeClr>
                </a:solidFill>
              </a:rPr>
              <a:t>５つ</a:t>
            </a:r>
            <a:r>
              <a:rPr kumimoji="1" lang="ja-JP" altLang="en-US" sz="4000" dirty="0">
                <a:solidFill>
                  <a:schemeClr val="accent2">
                    <a:lumMod val="50000"/>
                  </a:schemeClr>
                </a:solidFill>
              </a:rPr>
              <a:t>かぞえます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3707903" y="476018"/>
            <a:ext cx="1189947" cy="3277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覚える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3020978" y="4005064"/>
            <a:ext cx="660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１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2379975" y="4928394"/>
            <a:ext cx="660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２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4490012" y="3453101"/>
            <a:ext cx="660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３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4130029" y="4797152"/>
            <a:ext cx="660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ja-JP" altLang="en-U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４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6102510" y="4221088"/>
            <a:ext cx="667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５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846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58"/>
    </mc:Choice>
    <mc:Fallback xmlns="">
      <p:transition spd="slow" advTm="101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75310" y="473082"/>
            <a:ext cx="4404360" cy="30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機能訓練</a:t>
            </a: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®</a:t>
            </a: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・ゆうゆう</a:t>
            </a:r>
            <a:endParaRPr kumimoji="0" lang="ja-JP" altLang="en-US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7452320" y="340239"/>
            <a:ext cx="1482147" cy="508344"/>
            <a:chOff x="7803969" y="7620"/>
            <a:chExt cx="116" cy="56"/>
          </a:xfrm>
        </p:grpSpPr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7803969" y="7620"/>
              <a:ext cx="116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18288" tIns="18288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月　</a:t>
              </a:r>
            </a:p>
            <a:p>
              <a:pPr marL="0" marR="0" lvl="0" indent="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　　　　　　日</a:t>
              </a:r>
              <a:endPara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7804009" y="7630"/>
              <a:ext cx="61" cy="45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333333" mc:Ignorable="a14" a14:legacySpreadsheetColorIndex="6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938531" y="411396"/>
            <a:ext cx="2873829" cy="428897"/>
            <a:chOff x="4869180" y="78740"/>
            <a:chExt cx="335" cy="47"/>
          </a:xfrm>
        </p:grpSpPr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>
              <a:off x="4869180" y="78740"/>
              <a:ext cx="335" cy="47"/>
            </a:xfrm>
            <a:prstGeom prst="roundRect">
              <a:avLst>
                <a:gd name="adj" fmla="val 50000"/>
              </a:avLst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4869188" y="78758"/>
              <a:ext cx="56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18288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ゴシック"/>
                  <a:ea typeface="ＭＳ Ｐゴシック"/>
                  <a:cs typeface="+mn-cs"/>
                </a:rPr>
                <a:t>なまえ</a:t>
              </a:r>
              <a:endPara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3707904" y="476018"/>
            <a:ext cx="1107600" cy="3051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覚える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48590" y="808944"/>
            <a:ext cx="8220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2">
                    <a:lumMod val="50000"/>
                  </a:schemeClr>
                </a:solidFill>
              </a:rPr>
              <a:t>重なった文字を「</a:t>
            </a:r>
            <a:r>
              <a:rPr lang="ja-JP" altLang="en-US" sz="4400" dirty="0">
                <a:solidFill>
                  <a:schemeClr val="accent2">
                    <a:lumMod val="50000"/>
                  </a:schemeClr>
                </a:solidFill>
              </a:rPr>
              <a:t>上</a:t>
            </a:r>
            <a:r>
              <a:rPr lang="ja-JP" altLang="en-US" sz="3200" dirty="0">
                <a:solidFill>
                  <a:schemeClr val="accent2">
                    <a:lumMod val="50000"/>
                  </a:schemeClr>
                </a:solidFill>
              </a:rPr>
              <a:t>」から言ってください。</a:t>
            </a:r>
            <a:endParaRPr lang="en-US" altLang="ja-JP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659716" y="3122441"/>
            <a:ext cx="27115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>
                <a:solidFill>
                  <a:srgbClr val="002060"/>
                </a:solidFill>
              </a:rPr>
              <a:t>くるま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623900" y="2402361"/>
            <a:ext cx="27115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/>
              <a:t>トイレ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623900" y="1664975"/>
            <a:ext cx="27115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>
                <a:solidFill>
                  <a:srgbClr val="C00000"/>
                </a:solidFill>
              </a:rPr>
              <a:t>そうじ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1669002" y="2923855"/>
            <a:ext cx="560441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3102605" lon="18372240" rev="18780179"/>
              </a:camera>
              <a:lightRig rig="threePt" dir="t"/>
            </a:scene3d>
          </a:bodyPr>
          <a:lstStyle/>
          <a:p>
            <a:pPr algn="ctr"/>
            <a:r>
              <a:rPr lang="ja-JP" altLang="en-US" sz="239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 P楷書体M" panose="020B0600010101010101" pitchFamily="50" charset="-128"/>
                <a:ea typeface="AR P楷書体M" panose="020B0600010101010101" pitchFamily="50" charset="-128"/>
              </a:rPr>
              <a:t>くるま</a:t>
            </a:r>
          </a:p>
        </p:txBody>
      </p:sp>
      <p:sp>
        <p:nvSpPr>
          <p:cNvPr id="22" name="正方形/長方形 21"/>
          <p:cNvSpPr/>
          <p:nvPr/>
        </p:nvSpPr>
        <p:spPr>
          <a:xfrm rot="1555097">
            <a:off x="755576" y="3539408"/>
            <a:ext cx="6173486" cy="3154710"/>
          </a:xfrm>
          <a:prstGeom prst="rect">
            <a:avLst/>
          </a:prstGeom>
          <a:noFill/>
          <a:scene3d>
            <a:camera prst="orthographicFront">
              <a:rot lat="17999990" lon="0" rev="0"/>
            </a:camera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>
                <a:rot lat="3102606" lon="18372243" rev="18780176"/>
              </a:camera>
              <a:lightRig rig="threePt" dir="t"/>
            </a:scene3d>
          </a:bodyPr>
          <a:lstStyle/>
          <a:p>
            <a:pPr algn="ctr"/>
            <a:r>
              <a:rPr lang="ja-JP" altLang="en-US" sz="19900" b="1" cap="none" spc="-8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 P勘亭流H" panose="020B0600010101010101" pitchFamily="50" charset="-128"/>
                <a:ea typeface="AR P勘亭流H" panose="020B0600010101010101" pitchFamily="50" charset="-128"/>
              </a:rPr>
              <a:t>トイレ</a:t>
            </a:r>
          </a:p>
        </p:txBody>
      </p:sp>
      <p:sp>
        <p:nvSpPr>
          <p:cNvPr id="23" name="正方形/長方形 22"/>
          <p:cNvSpPr/>
          <p:nvPr/>
        </p:nvSpPr>
        <p:spPr>
          <a:xfrm rot="20639936">
            <a:off x="1071125" y="3928812"/>
            <a:ext cx="773481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2915421" lon="18653605" rev="19146386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19900" b="1" cap="none" spc="-3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そうじ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332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01"/>
    </mc:Choice>
    <mc:Fallback xmlns="">
      <p:transition spd="slow" advTm="211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75310" y="473082"/>
            <a:ext cx="4404360" cy="30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機能訓練</a:t>
            </a: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®</a:t>
            </a: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・ゆうゆう</a:t>
            </a:r>
            <a:endParaRPr kumimoji="0" lang="ja-JP" altLang="en-US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7452320" y="340239"/>
            <a:ext cx="1482147" cy="508344"/>
            <a:chOff x="7803969" y="7620"/>
            <a:chExt cx="116" cy="56"/>
          </a:xfrm>
        </p:grpSpPr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7803969" y="7620"/>
              <a:ext cx="116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18288" tIns="18288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月　</a:t>
              </a:r>
            </a:p>
            <a:p>
              <a:pPr marL="0" marR="0" lvl="0" indent="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　　　　　　日</a:t>
              </a:r>
              <a:endPara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7804009" y="7630"/>
              <a:ext cx="61" cy="45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333333" mc:Ignorable="a14" a14:legacySpreadsheetColorIndex="6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938531" y="411396"/>
            <a:ext cx="2873829" cy="428897"/>
            <a:chOff x="4869180" y="78740"/>
            <a:chExt cx="335" cy="47"/>
          </a:xfrm>
        </p:grpSpPr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>
              <a:off x="4869180" y="78740"/>
              <a:ext cx="335" cy="47"/>
            </a:xfrm>
            <a:prstGeom prst="roundRect">
              <a:avLst>
                <a:gd name="adj" fmla="val 50000"/>
              </a:avLst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4869188" y="78758"/>
              <a:ext cx="56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18288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ゴシック"/>
                  <a:ea typeface="ＭＳ Ｐゴシック"/>
                  <a:cs typeface="+mn-cs"/>
                </a:rPr>
                <a:t>なまえ</a:t>
              </a:r>
              <a:endPara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420300" y="1268760"/>
            <a:ext cx="8220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2">
                    <a:lumMod val="50000"/>
                  </a:schemeClr>
                </a:solidFill>
              </a:rPr>
              <a:t>ものが重なります。よく見て覚えましょう。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707904" y="476019"/>
            <a:ext cx="1137426" cy="3134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覚える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402" y="2996952"/>
            <a:ext cx="4098767" cy="267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2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890" y="2316017"/>
            <a:ext cx="2468439" cy="247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446" l="1222" r="993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7333">
            <a:off x="4043037" y="2563812"/>
            <a:ext cx="2408646" cy="243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14" b="98729" l="0" r="993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57484">
            <a:off x="1475596" y="1590474"/>
            <a:ext cx="4464614" cy="439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124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47"/>
    </mc:Choice>
    <mc:Fallback xmlns="">
      <p:transition spd="slow" advTm="254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75310" y="473082"/>
            <a:ext cx="4404360" cy="30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機能訓練</a:t>
            </a: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®</a:t>
            </a: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・ゆうゆう</a:t>
            </a:r>
            <a:endParaRPr kumimoji="0" lang="ja-JP" altLang="en-US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7452320" y="340239"/>
            <a:ext cx="1482147" cy="508344"/>
            <a:chOff x="7803969" y="7620"/>
            <a:chExt cx="116" cy="56"/>
          </a:xfrm>
        </p:grpSpPr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7803969" y="7620"/>
              <a:ext cx="116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18288" tIns="18288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月　</a:t>
              </a:r>
            </a:p>
            <a:p>
              <a:pPr marL="0" marR="0" lvl="0" indent="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　　　　　　日</a:t>
              </a:r>
              <a:endPara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7804009" y="7630"/>
              <a:ext cx="61" cy="45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333333" mc:Ignorable="a14" a14:legacySpreadsheetColorIndex="6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938531" y="411396"/>
            <a:ext cx="2873829" cy="428897"/>
            <a:chOff x="4869180" y="78740"/>
            <a:chExt cx="335" cy="47"/>
          </a:xfrm>
        </p:grpSpPr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>
              <a:off x="4869180" y="78740"/>
              <a:ext cx="335" cy="47"/>
            </a:xfrm>
            <a:prstGeom prst="roundRect">
              <a:avLst>
                <a:gd name="adj" fmla="val 50000"/>
              </a:avLst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4869188" y="78758"/>
              <a:ext cx="56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18288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ゴシック"/>
                  <a:ea typeface="ＭＳ Ｐゴシック"/>
                  <a:cs typeface="+mn-cs"/>
                </a:rPr>
                <a:t>なまえ</a:t>
              </a:r>
              <a:endPara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sp>
        <p:nvSpPr>
          <p:cNvPr id="28" name="テキスト ボックス 27"/>
          <p:cNvSpPr txBox="1"/>
          <p:nvPr/>
        </p:nvSpPr>
        <p:spPr>
          <a:xfrm>
            <a:off x="2627784" y="3437711"/>
            <a:ext cx="411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2">
                    <a:lumMod val="50000"/>
                  </a:schemeClr>
                </a:solidFill>
              </a:rPr>
              <a:t>つぎへ　いきます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707904" y="476018"/>
            <a:ext cx="1230628" cy="3277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覚える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456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4"/>
    </mc:Choice>
    <mc:Fallback xmlns="">
      <p:transition spd="slow" advTm="5994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75310" y="473082"/>
            <a:ext cx="4404360" cy="30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機能訓練</a:t>
            </a: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®</a:t>
            </a: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・ゆうゆう</a:t>
            </a:r>
            <a:endParaRPr kumimoji="0" lang="ja-JP" altLang="en-US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7452320" y="340239"/>
            <a:ext cx="1482147" cy="508344"/>
            <a:chOff x="7803969" y="7620"/>
            <a:chExt cx="116" cy="56"/>
          </a:xfrm>
        </p:grpSpPr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7803969" y="7620"/>
              <a:ext cx="116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18288" tIns="18288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月　</a:t>
              </a:r>
            </a:p>
            <a:p>
              <a:pPr marL="0" marR="0" lvl="0" indent="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　　　　　　日</a:t>
              </a:r>
              <a:endPara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7804009" y="7630"/>
              <a:ext cx="61" cy="45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333333" mc:Ignorable="a14" a14:legacySpreadsheetColorIndex="6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938531" y="411396"/>
            <a:ext cx="2873829" cy="428897"/>
            <a:chOff x="4869180" y="78740"/>
            <a:chExt cx="335" cy="47"/>
          </a:xfrm>
        </p:grpSpPr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>
              <a:off x="4869180" y="78740"/>
              <a:ext cx="335" cy="47"/>
            </a:xfrm>
            <a:prstGeom prst="roundRect">
              <a:avLst>
                <a:gd name="adj" fmla="val 50000"/>
              </a:avLst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4869188" y="78758"/>
              <a:ext cx="56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18288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ゴシック"/>
                  <a:ea typeface="ＭＳ Ｐゴシック"/>
                  <a:cs typeface="+mn-cs"/>
                </a:rPr>
                <a:t>なまえ</a:t>
              </a:r>
              <a:endPara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3707904" y="476018"/>
            <a:ext cx="1107600" cy="3277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覚える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20300" y="980728"/>
            <a:ext cx="8220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2">
                    <a:lumMod val="50000"/>
                  </a:schemeClr>
                </a:solidFill>
              </a:rPr>
              <a:t>言葉が重なっています。何が重なっている？</a:t>
            </a:r>
            <a:endParaRPr kumimoji="1" lang="ja-JP" alt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 rot="20421657">
            <a:off x="2109535" y="2031259"/>
            <a:ext cx="5854488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flatTx/>
          </a:bodyPr>
          <a:lstStyle/>
          <a:p>
            <a:pPr algn="ctr"/>
            <a:r>
              <a:rPr lang="ja-JP" altLang="en-US" sz="199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 P楷書体M" panose="020B0600010101010101" pitchFamily="50" charset="-128"/>
                <a:ea typeface="AR P楷書体M" panose="020B0600010101010101" pitchFamily="50" charset="-128"/>
              </a:rPr>
              <a:t>ベッド</a:t>
            </a:r>
            <a:endParaRPr lang="ja-JP" altLang="en-US" sz="199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 P楷書体M" panose="020B0600010101010101" pitchFamily="50" charset="-128"/>
              <a:ea typeface="AR P楷書体M" panose="020B0600010101010101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 rot="640252">
            <a:off x="929506" y="3356992"/>
            <a:ext cx="720165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3102606" lon="18372243" rev="18780176"/>
              </a:camera>
              <a:lightRig rig="threePt" dir="t"/>
            </a:scene3d>
            <a:flatTx/>
          </a:bodyPr>
          <a:lstStyle/>
          <a:p>
            <a:pPr algn="ctr"/>
            <a:r>
              <a:rPr lang="ja-JP" altLang="en-US" sz="13800" b="1" cap="none" spc="-8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 P勘亭流H" panose="020B0600010101010101" pitchFamily="50" charset="-128"/>
                <a:ea typeface="AR P勘亭流H" panose="020B0600010101010101" pitchFamily="50" charset="-128"/>
              </a:rPr>
              <a:t>はんかち</a:t>
            </a:r>
          </a:p>
        </p:txBody>
      </p:sp>
      <p:sp>
        <p:nvSpPr>
          <p:cNvPr id="5" name="正方形/長方形 4"/>
          <p:cNvSpPr/>
          <p:nvPr/>
        </p:nvSpPr>
        <p:spPr>
          <a:xfrm rot="21288248">
            <a:off x="2281157" y="4158668"/>
            <a:ext cx="449834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flatTx/>
          </a:bodyPr>
          <a:lstStyle/>
          <a:p>
            <a:pPr algn="ctr"/>
            <a:r>
              <a:rPr lang="ja-JP" altLang="en-US" sz="11500" b="1" spc="-30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なすび</a:t>
            </a:r>
            <a:endParaRPr lang="ja-JP" altLang="en-US" sz="11500" b="1" cap="none" spc="-30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215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58"/>
    </mc:Choice>
    <mc:Fallback xmlns="">
      <p:transition spd="slow" advTm="16558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75310" y="473082"/>
            <a:ext cx="4404360" cy="30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機能訓練</a:t>
            </a: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®</a:t>
            </a: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・ゆうゆう</a:t>
            </a:r>
            <a:endParaRPr kumimoji="0" lang="ja-JP" altLang="en-US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7452320" y="340239"/>
            <a:ext cx="1482147" cy="508344"/>
            <a:chOff x="7803969" y="7620"/>
            <a:chExt cx="116" cy="56"/>
          </a:xfrm>
        </p:grpSpPr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7803969" y="7620"/>
              <a:ext cx="116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18288" tIns="18288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月　</a:t>
              </a:r>
            </a:p>
            <a:p>
              <a:pPr marL="0" marR="0" lvl="0" indent="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　　　　　　日</a:t>
              </a:r>
              <a:endPara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7804009" y="7630"/>
              <a:ext cx="61" cy="45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333333" mc:Ignorable="a14" a14:legacySpreadsheetColorIndex="6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938531" y="411396"/>
            <a:ext cx="2873829" cy="428897"/>
            <a:chOff x="4869180" y="78740"/>
            <a:chExt cx="335" cy="47"/>
          </a:xfrm>
        </p:grpSpPr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>
              <a:off x="4869180" y="78740"/>
              <a:ext cx="335" cy="47"/>
            </a:xfrm>
            <a:prstGeom prst="roundRect">
              <a:avLst>
                <a:gd name="adj" fmla="val 50000"/>
              </a:avLst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4869188" y="78758"/>
              <a:ext cx="56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18288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ゴシック"/>
                  <a:ea typeface="ＭＳ Ｐゴシック"/>
                  <a:cs typeface="+mn-cs"/>
                </a:rPr>
                <a:t>なまえ</a:t>
              </a:r>
              <a:endPara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3707904" y="476018"/>
            <a:ext cx="1107600" cy="3277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覚える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79512" y="910461"/>
            <a:ext cx="8220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2">
                    <a:lumMod val="50000"/>
                  </a:schemeClr>
                </a:solidFill>
              </a:rPr>
              <a:t>「上」</a:t>
            </a:r>
            <a:r>
              <a:rPr lang="ja-JP" altLang="en-US" sz="3200" dirty="0">
                <a:solidFill>
                  <a:schemeClr val="accent2">
                    <a:lumMod val="50000"/>
                  </a:schemeClr>
                </a:solidFill>
              </a:rPr>
              <a:t>の言葉から読みましょう。</a:t>
            </a:r>
            <a:endParaRPr kumimoji="1" lang="ja-JP" alt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 rot="20421657">
            <a:off x="2109535" y="2840081"/>
            <a:ext cx="5854488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flatTx/>
          </a:bodyPr>
          <a:lstStyle/>
          <a:p>
            <a:pPr algn="ctr"/>
            <a:r>
              <a:rPr lang="ja-JP" altLang="en-US" sz="199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 P楷書体M" panose="020B0600010101010101" pitchFamily="50" charset="-128"/>
                <a:ea typeface="AR P楷書体M" panose="020B0600010101010101" pitchFamily="50" charset="-128"/>
              </a:rPr>
              <a:t>ベッド</a:t>
            </a:r>
            <a:endParaRPr lang="ja-JP" altLang="en-US" sz="199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 P楷書体M" panose="020B0600010101010101" pitchFamily="50" charset="-128"/>
              <a:ea typeface="AR P楷書体M" panose="020B0600010101010101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 rot="640252">
            <a:off x="929506" y="4165814"/>
            <a:ext cx="720165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3102606" lon="18372243" rev="18780176"/>
              </a:camera>
              <a:lightRig rig="threePt" dir="t"/>
            </a:scene3d>
            <a:flatTx/>
          </a:bodyPr>
          <a:lstStyle/>
          <a:p>
            <a:pPr algn="ctr"/>
            <a:r>
              <a:rPr lang="ja-JP" altLang="en-US" sz="13800" b="1" cap="none" spc="-8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 P勘亭流H" panose="020B0600010101010101" pitchFamily="50" charset="-128"/>
                <a:ea typeface="AR P勘亭流H" panose="020B0600010101010101" pitchFamily="50" charset="-128"/>
              </a:rPr>
              <a:t>はんかち</a:t>
            </a:r>
          </a:p>
        </p:txBody>
      </p:sp>
      <p:sp>
        <p:nvSpPr>
          <p:cNvPr id="5" name="正方形/長方形 4"/>
          <p:cNvSpPr/>
          <p:nvPr/>
        </p:nvSpPr>
        <p:spPr>
          <a:xfrm rot="21288248">
            <a:off x="2281157" y="4967490"/>
            <a:ext cx="449834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flatTx/>
          </a:bodyPr>
          <a:lstStyle/>
          <a:p>
            <a:pPr algn="ctr"/>
            <a:r>
              <a:rPr lang="ja-JP" altLang="en-US" sz="11500" b="1" spc="-300" dirty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なすび</a:t>
            </a:r>
            <a:endParaRPr lang="ja-JP" altLang="en-US" sz="11500" b="1" cap="none" spc="-30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5329" y="2798234"/>
            <a:ext cx="27115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>
                <a:solidFill>
                  <a:srgbClr val="002060"/>
                </a:solidFill>
              </a:rPr>
              <a:t>ベッド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9512" y="2078154"/>
            <a:ext cx="38780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>
                <a:solidFill>
                  <a:srgbClr val="FF33CC"/>
                </a:solidFill>
              </a:rPr>
              <a:t>はんかち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9513" y="1340768"/>
            <a:ext cx="27115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>
                <a:solidFill>
                  <a:srgbClr val="00CC00"/>
                </a:solidFill>
              </a:rPr>
              <a:t>なすび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855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57"/>
    </mc:Choice>
    <mc:Fallback xmlns="">
      <p:transition spd="slow" advTm="226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75310" y="473082"/>
            <a:ext cx="4404360" cy="30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機能訓練</a:t>
            </a: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®</a:t>
            </a: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・ゆうゆう</a:t>
            </a:r>
            <a:endParaRPr kumimoji="0" lang="ja-JP" altLang="en-US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7452320" y="340239"/>
            <a:ext cx="1482147" cy="508344"/>
            <a:chOff x="7803969" y="7620"/>
            <a:chExt cx="116" cy="56"/>
          </a:xfrm>
        </p:grpSpPr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7803969" y="7620"/>
              <a:ext cx="116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18288" tIns="18288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月　</a:t>
              </a:r>
            </a:p>
            <a:p>
              <a:pPr marL="0" marR="0" lvl="0" indent="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　　　　　　日</a:t>
              </a:r>
              <a:endPara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7804009" y="7630"/>
              <a:ext cx="61" cy="45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333333" mc:Ignorable="a14" a14:legacySpreadsheetColorIndex="6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5082547" y="411396"/>
            <a:ext cx="2873829" cy="428897"/>
            <a:chOff x="4869180" y="78740"/>
            <a:chExt cx="335" cy="47"/>
          </a:xfrm>
        </p:grpSpPr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>
              <a:off x="4869180" y="78740"/>
              <a:ext cx="335" cy="47"/>
            </a:xfrm>
            <a:prstGeom prst="roundRect">
              <a:avLst>
                <a:gd name="adj" fmla="val 50000"/>
              </a:avLst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4869188" y="78758"/>
              <a:ext cx="56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18288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ゴシック"/>
                  <a:ea typeface="ＭＳ Ｐゴシック"/>
                  <a:cs typeface="+mn-cs"/>
                </a:rPr>
                <a:t>なまえ</a:t>
              </a:r>
              <a:endPara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869265" y="1268760"/>
            <a:ext cx="712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記憶力、イメージ力、図形認識力が鍛えられました。</a:t>
            </a:r>
            <a:endParaRPr lang="en-US" altLang="ja-JP" sz="2400" dirty="0"/>
          </a:p>
          <a:p>
            <a:r>
              <a:rPr lang="ja-JP" altLang="en-US" sz="2400" dirty="0"/>
              <a:t>繰り返し行いましょう。</a:t>
            </a:r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dirty="0"/>
              <a:t>　　　おわり</a:t>
            </a:r>
            <a:endParaRPr lang="en-US" altLang="ja-JP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783" y="3367132"/>
            <a:ext cx="4301928" cy="3230220"/>
          </a:xfrm>
          <a:prstGeom prst="rect">
            <a:avLst/>
          </a:prstGeom>
        </p:spPr>
      </p:pic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707903" y="476018"/>
            <a:ext cx="1271767" cy="360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覚える</a:t>
            </a:r>
          </a:p>
        </p:txBody>
      </p:sp>
    </p:spTree>
    <p:extLst>
      <p:ext uri="{BB962C8B-B14F-4D97-AF65-F5344CB8AC3E}">
        <p14:creationId xmlns:p14="http://schemas.microsoft.com/office/powerpoint/2010/main" val="38992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30"/>
    </mc:Choice>
    <mc:Fallback xmlns="">
      <p:transition spd="slow" advTm="1573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75310" y="473082"/>
            <a:ext cx="4404360" cy="30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機能訓練</a:t>
            </a: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®</a:t>
            </a: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・ゆうゆう</a:t>
            </a:r>
            <a:endParaRPr kumimoji="0" lang="ja-JP" altLang="en-US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7452320" y="340239"/>
            <a:ext cx="1482147" cy="508344"/>
            <a:chOff x="7803969" y="7620"/>
            <a:chExt cx="116" cy="56"/>
          </a:xfrm>
        </p:grpSpPr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7803969" y="7620"/>
              <a:ext cx="116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18288" tIns="18288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月　</a:t>
              </a:r>
            </a:p>
            <a:p>
              <a:pPr marL="0" marR="0" lvl="0" indent="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　　　　　　日</a:t>
              </a:r>
              <a:endPara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7804009" y="7630"/>
              <a:ext cx="61" cy="45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333333" mc:Ignorable="a14" a14:legacySpreadsheetColorIndex="6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938531" y="411396"/>
            <a:ext cx="2873829" cy="428897"/>
            <a:chOff x="4869180" y="78740"/>
            <a:chExt cx="335" cy="47"/>
          </a:xfrm>
        </p:grpSpPr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>
              <a:off x="4869180" y="78740"/>
              <a:ext cx="335" cy="47"/>
            </a:xfrm>
            <a:prstGeom prst="roundRect">
              <a:avLst>
                <a:gd name="adj" fmla="val 50000"/>
              </a:avLst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4869188" y="78758"/>
              <a:ext cx="56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18288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ゴシック"/>
                  <a:ea typeface="ＭＳ Ｐゴシック"/>
                  <a:cs typeface="+mn-cs"/>
                </a:rPr>
                <a:t>なまえ</a:t>
              </a:r>
              <a:endPara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420300" y="1268760"/>
            <a:ext cx="8220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2">
                    <a:lumMod val="50000"/>
                  </a:schemeClr>
                </a:solidFill>
              </a:rPr>
              <a:t>ものが重なります。よく見て覚えましょう。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707903" y="476018"/>
            <a:ext cx="1079583" cy="3266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覚える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911248" y="3757642"/>
            <a:ext cx="2507817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accent2">
                    <a:lumMod val="50000"/>
                  </a:schemeClr>
                </a:solidFill>
              </a:rPr>
              <a:t>　</a:t>
            </a:r>
            <a:r>
              <a:rPr kumimoji="1" lang="ja-JP" altLang="en-US" sz="5400" dirty="0">
                <a:solidFill>
                  <a:schemeClr val="tx1"/>
                </a:solidFill>
              </a:rPr>
              <a:t>たらい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 rot="1281565">
            <a:off x="5931939" y="4489319"/>
            <a:ext cx="2466432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chemeClr val="accent2">
                    <a:lumMod val="50000"/>
                  </a:schemeClr>
                </a:solidFill>
              </a:rPr>
              <a:t>　</a:t>
            </a:r>
            <a:r>
              <a:rPr kumimoji="1" lang="ja-JP" altLang="en-US" sz="5400" dirty="0"/>
              <a:t>けいと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489" y="2996952"/>
            <a:ext cx="2996807" cy="195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2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416" y="2542203"/>
            <a:ext cx="1593453" cy="159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446" l="1222" r="993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7333">
            <a:off x="4469933" y="3085662"/>
            <a:ext cx="1554855" cy="157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 rot="19880254">
            <a:off x="4155738" y="4882559"/>
            <a:ext cx="3237115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accent2">
                    <a:lumMod val="50000"/>
                  </a:schemeClr>
                </a:solidFill>
              </a:rPr>
              <a:t>　</a:t>
            </a:r>
            <a:r>
              <a:rPr kumimoji="1" lang="ja-JP" altLang="en-US" sz="5400" dirty="0">
                <a:solidFill>
                  <a:schemeClr val="tx1"/>
                </a:solidFill>
              </a:rPr>
              <a:t>のこぎり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14" b="98729" l="0" r="993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57484">
            <a:off x="1630216" y="2021790"/>
            <a:ext cx="4464614" cy="349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341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49"/>
    </mc:Choice>
    <mc:Fallback xmlns="">
      <p:transition spd="slow" advTm="129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75310" y="473082"/>
            <a:ext cx="4404360" cy="30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機能訓練</a:t>
            </a: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®</a:t>
            </a: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・ゆうゆう</a:t>
            </a:r>
            <a:endParaRPr kumimoji="0" lang="ja-JP" altLang="en-US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7452320" y="340239"/>
            <a:ext cx="1482147" cy="508344"/>
            <a:chOff x="7803969" y="7620"/>
            <a:chExt cx="116" cy="56"/>
          </a:xfrm>
        </p:grpSpPr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7803969" y="7620"/>
              <a:ext cx="116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18288" tIns="18288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月　</a:t>
              </a:r>
            </a:p>
            <a:p>
              <a:pPr marL="0" marR="0" lvl="0" indent="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　　　　　　日</a:t>
              </a:r>
              <a:endPara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7804009" y="7630"/>
              <a:ext cx="61" cy="45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333333" mc:Ignorable="a14" a14:legacySpreadsheetColorIndex="6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938531" y="411396"/>
            <a:ext cx="2873829" cy="428897"/>
            <a:chOff x="4869180" y="78740"/>
            <a:chExt cx="335" cy="47"/>
          </a:xfrm>
        </p:grpSpPr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>
              <a:off x="4869180" y="78740"/>
              <a:ext cx="335" cy="47"/>
            </a:xfrm>
            <a:prstGeom prst="roundRect">
              <a:avLst>
                <a:gd name="adj" fmla="val 50000"/>
              </a:avLst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4869188" y="78758"/>
              <a:ext cx="56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18288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ゴシック"/>
                  <a:ea typeface="ＭＳ Ｐゴシック"/>
                  <a:cs typeface="+mn-cs"/>
                </a:rPr>
                <a:t>なまえ</a:t>
              </a:r>
              <a:endPara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707903" y="476018"/>
            <a:ext cx="1079583" cy="3634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覚える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20674" y="1023493"/>
            <a:ext cx="8220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2">
                    <a:lumMod val="50000"/>
                  </a:schemeClr>
                </a:solidFill>
              </a:rPr>
              <a:t>こんどは文字と色で覚えます。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914812" y="2420888"/>
            <a:ext cx="3639521" cy="132343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accent2">
                    <a:lumMod val="50000"/>
                  </a:schemeClr>
                </a:solidFill>
              </a:rPr>
              <a:t>　</a:t>
            </a:r>
            <a:r>
              <a:rPr kumimoji="1" lang="ja-JP" altLang="en-US" sz="8000" dirty="0">
                <a:solidFill>
                  <a:schemeClr val="tx1"/>
                </a:solidFill>
              </a:rPr>
              <a:t>たらい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 rot="1281565">
            <a:off x="3906791" y="3662474"/>
            <a:ext cx="3092619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chemeClr val="accent2">
                    <a:lumMod val="50000"/>
                  </a:schemeClr>
                </a:solidFill>
              </a:rPr>
              <a:t>　</a:t>
            </a:r>
            <a:r>
              <a:rPr kumimoji="1" lang="ja-JP" altLang="en-US" sz="7200" dirty="0"/>
              <a:t>けいと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 rot="19880254">
            <a:off x="1167774" y="4199484"/>
            <a:ext cx="3709258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accent2">
                    <a:lumMod val="50000"/>
                  </a:schemeClr>
                </a:solidFill>
              </a:rPr>
              <a:t>　</a:t>
            </a:r>
            <a:r>
              <a:rPr kumimoji="1" lang="ja-JP" altLang="en-US" sz="7200" dirty="0">
                <a:solidFill>
                  <a:schemeClr val="tx1"/>
                </a:solidFill>
              </a:rPr>
              <a:t>のこぎり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362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21"/>
    </mc:Choice>
    <mc:Fallback xmlns="">
      <p:transition spd="slow" advTm="19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75310" y="473082"/>
            <a:ext cx="4404360" cy="30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機能訓練</a:t>
            </a: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®</a:t>
            </a: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・ゆうゆう</a:t>
            </a:r>
            <a:endParaRPr kumimoji="0" lang="ja-JP" altLang="en-US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7452320" y="340239"/>
            <a:ext cx="1482147" cy="508344"/>
            <a:chOff x="7803969" y="7620"/>
            <a:chExt cx="116" cy="56"/>
          </a:xfrm>
        </p:grpSpPr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7803969" y="7620"/>
              <a:ext cx="116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18288" tIns="18288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月　</a:t>
              </a:r>
            </a:p>
            <a:p>
              <a:pPr marL="0" marR="0" lvl="0" indent="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　　　　　　日</a:t>
              </a:r>
              <a:endPara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7804009" y="7630"/>
              <a:ext cx="61" cy="45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333333" mc:Ignorable="a14" a14:legacySpreadsheetColorIndex="6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938531" y="411396"/>
            <a:ext cx="2873829" cy="428897"/>
            <a:chOff x="4869180" y="78740"/>
            <a:chExt cx="335" cy="47"/>
          </a:xfrm>
        </p:grpSpPr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>
              <a:off x="4869180" y="78740"/>
              <a:ext cx="335" cy="47"/>
            </a:xfrm>
            <a:prstGeom prst="roundRect">
              <a:avLst>
                <a:gd name="adj" fmla="val 50000"/>
              </a:avLst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4869188" y="78758"/>
              <a:ext cx="56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18288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ゴシック"/>
                  <a:ea typeface="ＭＳ Ｐゴシック"/>
                  <a:cs typeface="+mn-cs"/>
                </a:rPr>
                <a:t>なまえ</a:t>
              </a:r>
              <a:endPara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2718155" y="2420888"/>
            <a:ext cx="4818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chemeClr val="accent2">
                    <a:lumMod val="50000"/>
                  </a:schemeClr>
                </a:solidFill>
              </a:rPr>
              <a:t>５つ</a:t>
            </a:r>
            <a:r>
              <a:rPr kumimoji="1" lang="ja-JP" altLang="en-US" sz="4000" dirty="0">
                <a:solidFill>
                  <a:schemeClr val="accent2">
                    <a:lumMod val="50000"/>
                  </a:schemeClr>
                </a:solidFill>
              </a:rPr>
              <a:t>かぞえます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3707903" y="476018"/>
            <a:ext cx="1038971" cy="2683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覚える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3020978" y="4005064"/>
            <a:ext cx="660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１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2379975" y="4928394"/>
            <a:ext cx="660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２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4490012" y="3453101"/>
            <a:ext cx="660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３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4130029" y="4797152"/>
            <a:ext cx="660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ja-JP" altLang="en-U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４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6102510" y="4221088"/>
            <a:ext cx="667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５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033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08"/>
    </mc:Choice>
    <mc:Fallback xmlns="">
      <p:transition spd="slow" advTm="162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75310" y="473082"/>
            <a:ext cx="4404360" cy="30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機能訓練</a:t>
            </a: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®</a:t>
            </a: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・ゆうゆう</a:t>
            </a:r>
            <a:endParaRPr kumimoji="0" lang="ja-JP" altLang="en-US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7452320" y="340239"/>
            <a:ext cx="1482147" cy="508344"/>
            <a:chOff x="7803969" y="7620"/>
            <a:chExt cx="116" cy="56"/>
          </a:xfrm>
        </p:grpSpPr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7803969" y="7620"/>
              <a:ext cx="116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18288" tIns="18288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月　</a:t>
              </a:r>
            </a:p>
            <a:p>
              <a:pPr marL="0" marR="0" lvl="0" indent="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　　　　　　日</a:t>
              </a:r>
              <a:endPara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7804009" y="7630"/>
              <a:ext cx="61" cy="45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333333" mc:Ignorable="a14" a14:legacySpreadsheetColorIndex="6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938531" y="411396"/>
            <a:ext cx="2873829" cy="428897"/>
            <a:chOff x="4869180" y="78740"/>
            <a:chExt cx="335" cy="47"/>
          </a:xfrm>
        </p:grpSpPr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>
              <a:off x="4869180" y="78740"/>
              <a:ext cx="335" cy="47"/>
            </a:xfrm>
            <a:prstGeom prst="roundRect">
              <a:avLst>
                <a:gd name="adj" fmla="val 50000"/>
              </a:avLst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4869188" y="78758"/>
              <a:ext cx="56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18288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ゴシック"/>
                  <a:ea typeface="ＭＳ Ｐゴシック"/>
                  <a:cs typeface="+mn-cs"/>
                </a:rPr>
                <a:t>なまえ</a:t>
              </a:r>
              <a:endPara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707904" y="476019"/>
            <a:ext cx="1107600" cy="304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覚える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58286" y="1029788"/>
            <a:ext cx="8220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2">
                    <a:lumMod val="50000"/>
                  </a:schemeClr>
                </a:solidFill>
              </a:rPr>
              <a:t>重なりを「</a:t>
            </a:r>
            <a:r>
              <a:rPr lang="ja-JP" altLang="en-US" sz="4400" dirty="0">
                <a:solidFill>
                  <a:schemeClr val="accent2">
                    <a:lumMod val="50000"/>
                  </a:schemeClr>
                </a:solidFill>
              </a:rPr>
              <a:t>上</a:t>
            </a:r>
            <a:r>
              <a:rPr lang="ja-JP" altLang="en-US" sz="3200" dirty="0">
                <a:solidFill>
                  <a:schemeClr val="accent2">
                    <a:lumMod val="50000"/>
                  </a:schemeClr>
                </a:solidFill>
              </a:rPr>
              <a:t>」から言ってください。</a:t>
            </a:r>
            <a:endParaRPr lang="en-US" altLang="ja-JP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880309" y="2420887"/>
            <a:ext cx="3639521" cy="132343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accent2">
                    <a:lumMod val="50000"/>
                  </a:schemeClr>
                </a:solidFill>
              </a:rPr>
              <a:t>　</a:t>
            </a:r>
            <a:r>
              <a:rPr kumimoji="1" lang="ja-JP" altLang="en-US" sz="8000" dirty="0">
                <a:solidFill>
                  <a:schemeClr val="tx1"/>
                </a:solidFill>
              </a:rPr>
              <a:t>たらい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 rot="1281565">
            <a:off x="3906791" y="3662474"/>
            <a:ext cx="3092619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chemeClr val="accent2">
                    <a:lumMod val="50000"/>
                  </a:schemeClr>
                </a:solidFill>
              </a:rPr>
              <a:t>　</a:t>
            </a:r>
            <a:r>
              <a:rPr kumimoji="1" lang="ja-JP" altLang="en-US" sz="7200" dirty="0"/>
              <a:t>けいと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 rot="19880254">
            <a:off x="1167774" y="4199484"/>
            <a:ext cx="3709258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accent2">
                    <a:lumMod val="50000"/>
                  </a:schemeClr>
                </a:solidFill>
              </a:rPr>
              <a:t>　</a:t>
            </a:r>
            <a:r>
              <a:rPr kumimoji="1" lang="ja-JP" altLang="en-US" sz="7200" dirty="0">
                <a:solidFill>
                  <a:schemeClr val="tx1"/>
                </a:solidFill>
              </a:rPr>
              <a:t>のこぎり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35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01"/>
    </mc:Choice>
    <mc:Fallback xmlns="">
      <p:transition spd="slow" advTm="234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75310" y="473082"/>
            <a:ext cx="4404360" cy="30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機能訓練</a:t>
            </a: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®</a:t>
            </a: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・ゆうゆう</a:t>
            </a:r>
            <a:endParaRPr kumimoji="0" lang="ja-JP" altLang="en-US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7452320" y="340239"/>
            <a:ext cx="1482147" cy="508344"/>
            <a:chOff x="7803969" y="7620"/>
            <a:chExt cx="116" cy="56"/>
          </a:xfrm>
        </p:grpSpPr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7803969" y="7620"/>
              <a:ext cx="116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18288" tIns="18288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月　</a:t>
              </a:r>
            </a:p>
            <a:p>
              <a:pPr marL="0" marR="0" lvl="0" indent="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　　　　　　日</a:t>
              </a:r>
              <a:endPara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7804009" y="7630"/>
              <a:ext cx="61" cy="45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333333" mc:Ignorable="a14" a14:legacySpreadsheetColorIndex="6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938531" y="411396"/>
            <a:ext cx="2873829" cy="428897"/>
            <a:chOff x="4869180" y="78740"/>
            <a:chExt cx="335" cy="47"/>
          </a:xfrm>
        </p:grpSpPr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>
              <a:off x="4869180" y="78740"/>
              <a:ext cx="335" cy="47"/>
            </a:xfrm>
            <a:prstGeom prst="roundRect">
              <a:avLst>
                <a:gd name="adj" fmla="val 50000"/>
              </a:avLst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4869188" y="78758"/>
              <a:ext cx="56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18288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ゴシック"/>
                  <a:ea typeface="ＭＳ Ｐゴシック"/>
                  <a:cs typeface="+mn-cs"/>
                </a:rPr>
                <a:t>なまえ</a:t>
              </a:r>
              <a:endPara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sp>
        <p:nvSpPr>
          <p:cNvPr id="28" name="テキスト ボックス 27"/>
          <p:cNvSpPr txBox="1"/>
          <p:nvPr/>
        </p:nvSpPr>
        <p:spPr>
          <a:xfrm>
            <a:off x="2627000" y="3068960"/>
            <a:ext cx="411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2">
                    <a:lumMod val="50000"/>
                  </a:schemeClr>
                </a:solidFill>
              </a:rPr>
              <a:t>つぎへ　いきます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707903" y="476018"/>
            <a:ext cx="1079583" cy="3051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覚える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220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4"/>
    </mc:Choice>
    <mc:Fallback xmlns="">
      <p:transition spd="slow" advTm="599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75310" y="473082"/>
            <a:ext cx="4404360" cy="30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機能訓練</a:t>
            </a: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®</a:t>
            </a: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・ゆうゆう</a:t>
            </a:r>
            <a:endParaRPr kumimoji="0" lang="ja-JP" altLang="en-US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7452320" y="340239"/>
            <a:ext cx="1482147" cy="508344"/>
            <a:chOff x="7803969" y="7620"/>
            <a:chExt cx="116" cy="56"/>
          </a:xfrm>
        </p:grpSpPr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7803969" y="7620"/>
              <a:ext cx="116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18288" tIns="18288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月　</a:t>
              </a:r>
            </a:p>
            <a:p>
              <a:pPr marL="0" marR="0" lvl="0" indent="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　　　　　　日</a:t>
              </a:r>
              <a:endPara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7804009" y="7630"/>
              <a:ext cx="61" cy="45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333333" mc:Ignorable="a14" a14:legacySpreadsheetColorIndex="6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938531" y="411396"/>
            <a:ext cx="2873829" cy="428897"/>
            <a:chOff x="4869180" y="78740"/>
            <a:chExt cx="335" cy="47"/>
          </a:xfrm>
        </p:grpSpPr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>
              <a:off x="4869180" y="78740"/>
              <a:ext cx="335" cy="47"/>
            </a:xfrm>
            <a:prstGeom prst="roundRect">
              <a:avLst>
                <a:gd name="adj" fmla="val 50000"/>
              </a:avLst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4869188" y="78758"/>
              <a:ext cx="56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18288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ゴシック"/>
                  <a:ea typeface="ＭＳ Ｐゴシック"/>
                  <a:cs typeface="+mn-cs"/>
                </a:rPr>
                <a:t>なまえ</a:t>
              </a:r>
              <a:endPara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3707903" y="476018"/>
            <a:ext cx="1079583" cy="3795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覚える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20300" y="980728"/>
            <a:ext cx="8220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2">
                    <a:lumMod val="50000"/>
                  </a:schemeClr>
                </a:solidFill>
              </a:rPr>
              <a:t>ものが重なります。よく見て覚えましょう。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014" y="2276872"/>
            <a:ext cx="3067544" cy="255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5836" y1="20930" x2="85836" y2="20930"/>
                        <a14:foregroundMark x1="98584" y1="4651" x2="98584" y2="4651"/>
                        <a14:foregroundMark x1="46176" y1="47674" x2="46176" y2="47674"/>
                        <a14:foregroundMark x1="52125" y1="47287" x2="52125" y2="47287"/>
                        <a14:foregroundMark x1="55807" y1="41860" x2="55807" y2="41860"/>
                        <a14:foregroundMark x1="61190" y1="40310" x2="61190" y2="40310"/>
                        <a14:foregroundMark x1="64873" y1="35271" x2="64873" y2="35271"/>
                        <a14:foregroundMark x1="66856" y1="33721" x2="68555" y2="33721"/>
                        <a14:foregroundMark x1="72805" y1="30620" x2="72805" y2="30620"/>
                        <a14:foregroundMark x1="77904" y1="26357" x2="77904" y2="26357"/>
                        <a14:foregroundMark x1="84419" y1="21318" x2="84419" y2="21318"/>
                        <a14:foregroundMark x1="81586" y1="20930" x2="81586" y2="20930"/>
                        <a14:foregroundMark x1="94051" y1="12791" x2="94051" y2="12791"/>
                        <a14:foregroundMark x1="97167" y1="8140" x2="97167" y2="8140"/>
                        <a14:foregroundMark x1="89518" y1="17054" x2="89518" y2="17054"/>
                        <a14:foregroundMark x1="50425" y1="32946" x2="50425" y2="32946"/>
                        <a14:foregroundMark x1="46176" y1="38372" x2="46176" y2="38372"/>
                        <a14:backgroundMark x1="13598" y1="25581" x2="13598" y2="25581"/>
                        <a14:backgroundMark x1="58357" y1="76357" x2="58357" y2="76357"/>
                        <a14:backgroundMark x1="6232" y1="98062" x2="6232" y2="98062"/>
                        <a14:backgroundMark x1="34844" y1="44574" x2="34844" y2="44574"/>
                        <a14:backgroundMark x1="58924" y1="4264" x2="57790" y2="3876"/>
                        <a14:backgroundMark x1="32861" y1="10078" x2="31161" y2="10465"/>
                        <a14:backgroundMark x1="9632" y1="13953" x2="9632" y2="13953"/>
                        <a14:backgroundMark x1="77054" y1="63566" x2="77054" y2="62016"/>
                        <a14:backgroundMark x1="71105" y1="82558" x2="71105" y2="82558"/>
                        <a14:backgroundMark x1="82720" y1="82171" x2="82720" y2="821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160" y="3284984"/>
            <a:ext cx="3135822" cy="229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19354">
            <a:off x="2541014" y="2746115"/>
            <a:ext cx="4877312" cy="256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558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19"/>
    </mc:Choice>
    <mc:Fallback xmlns="">
      <p:transition spd="slow" advTm="293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75310" y="473082"/>
            <a:ext cx="4404360" cy="30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らくしゅう式 機能訓練</a:t>
            </a: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®</a:t>
            </a: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明朝"/>
                <a:ea typeface="ＭＳ Ｐ明朝"/>
                <a:cs typeface="+mn-cs"/>
              </a:rPr>
              <a:t>・ゆうゆう</a:t>
            </a:r>
            <a:endParaRPr kumimoji="0" lang="ja-JP" altLang="en-US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48590" y="332656"/>
            <a:ext cx="8826558" cy="573677"/>
          </a:xfrm>
          <a:prstGeom prst="roundRect">
            <a:avLst>
              <a:gd name="adj" fmla="val 21278"/>
            </a:avLst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7452320" y="340239"/>
            <a:ext cx="1482147" cy="508344"/>
            <a:chOff x="7803969" y="7620"/>
            <a:chExt cx="116" cy="56"/>
          </a:xfrm>
        </p:grpSpPr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7803969" y="7620"/>
              <a:ext cx="116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18288" tIns="18288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月　</a:t>
              </a:r>
            </a:p>
            <a:p>
              <a:pPr marL="0" marR="0" lvl="0" indent="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明朝"/>
                  <a:ea typeface="ＭＳ Ｐ明朝"/>
                  <a:cs typeface="+mn-cs"/>
                </a:rPr>
                <a:t>　　　　　　　　　　　　　日</a:t>
              </a:r>
              <a:endPara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7804009" y="7630"/>
              <a:ext cx="61" cy="45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333333" mc:Ignorable="a14" a14:legacySpreadsheetColorIndex="6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938531" y="411396"/>
            <a:ext cx="2873829" cy="428897"/>
            <a:chOff x="4869180" y="78740"/>
            <a:chExt cx="335" cy="47"/>
          </a:xfrm>
        </p:grpSpPr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>
              <a:off x="4869180" y="78740"/>
              <a:ext cx="335" cy="47"/>
            </a:xfrm>
            <a:prstGeom prst="roundRect">
              <a:avLst>
                <a:gd name="adj" fmla="val 50000"/>
              </a:avLst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4869188" y="78758"/>
              <a:ext cx="56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" tIns="18288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ゴシック"/>
                  <a:ea typeface="ＭＳ Ｐゴシック"/>
                  <a:cs typeface="+mn-cs"/>
                </a:rPr>
                <a:t>なまえ</a:t>
              </a:r>
              <a:endPara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204276" y="3861048"/>
            <a:ext cx="2711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accent2">
                    <a:lumMod val="50000"/>
                  </a:schemeClr>
                </a:solidFill>
              </a:rPr>
              <a:t>きゃべつ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3707904" y="476018"/>
            <a:ext cx="1107600" cy="3051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54864" tIns="32004" rIns="54864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覚える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20300" y="980728"/>
            <a:ext cx="8220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2">
                    <a:lumMod val="50000"/>
                  </a:schemeClr>
                </a:solidFill>
              </a:rPr>
              <a:t>ものが重なります。よく見て覚えましょう。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80952" y="3068960"/>
            <a:ext cx="2711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accent2">
                    <a:lumMod val="50000"/>
                  </a:schemeClr>
                </a:solidFill>
              </a:rPr>
              <a:t>かみそり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04276" y="2361074"/>
            <a:ext cx="2711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accent2">
                    <a:lumMod val="50000"/>
                  </a:schemeClr>
                </a:solidFill>
              </a:rPr>
              <a:t>せんす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014" y="2276872"/>
            <a:ext cx="3067544" cy="255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5836" y1="20930" x2="85836" y2="20930"/>
                        <a14:foregroundMark x1="98584" y1="4651" x2="98584" y2="4651"/>
                        <a14:foregroundMark x1="46176" y1="47674" x2="46176" y2="47674"/>
                        <a14:foregroundMark x1="52125" y1="47287" x2="52125" y2="47287"/>
                        <a14:foregroundMark x1="55807" y1="41860" x2="55807" y2="41860"/>
                        <a14:foregroundMark x1="61190" y1="40310" x2="61190" y2="40310"/>
                        <a14:foregroundMark x1="64873" y1="35271" x2="64873" y2="35271"/>
                        <a14:foregroundMark x1="66856" y1="33721" x2="68555" y2="33721"/>
                        <a14:foregroundMark x1="72805" y1="30620" x2="72805" y2="30620"/>
                        <a14:foregroundMark x1="77904" y1="26357" x2="77904" y2="26357"/>
                        <a14:foregroundMark x1="84419" y1="21318" x2="84419" y2="21318"/>
                        <a14:foregroundMark x1="81586" y1="20930" x2="81586" y2="20930"/>
                        <a14:foregroundMark x1="94051" y1="12791" x2="94051" y2="12791"/>
                        <a14:foregroundMark x1="97167" y1="8140" x2="97167" y2="8140"/>
                        <a14:foregroundMark x1="89518" y1="17054" x2="89518" y2="17054"/>
                        <a14:foregroundMark x1="50425" y1="32946" x2="50425" y2="32946"/>
                        <a14:foregroundMark x1="46176" y1="38372" x2="46176" y2="38372"/>
                        <a14:backgroundMark x1="13598" y1="25581" x2="13598" y2="25581"/>
                        <a14:backgroundMark x1="58357" y1="76357" x2="58357" y2="76357"/>
                        <a14:backgroundMark x1="6232" y1="98062" x2="6232" y2="98062"/>
                        <a14:backgroundMark x1="34844" y1="44574" x2="34844" y2="44574"/>
                        <a14:backgroundMark x1="58924" y1="4264" x2="57790" y2="3876"/>
                        <a14:backgroundMark x1="32861" y1="10078" x2="31161" y2="10465"/>
                        <a14:backgroundMark x1="9632" y1="13953" x2="9632" y2="13953"/>
                        <a14:backgroundMark x1="77054" y1="63566" x2="77054" y2="62016"/>
                        <a14:backgroundMark x1="71105" y1="82558" x2="71105" y2="82558"/>
                        <a14:backgroundMark x1="82720" y1="82171" x2="82720" y2="821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160" y="3284984"/>
            <a:ext cx="3135822" cy="229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19354">
            <a:off x="2541014" y="2746115"/>
            <a:ext cx="4877312" cy="256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180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32"/>
    </mc:Choice>
    <mc:Fallback xmlns="">
      <p:transition spd="slow" advTm="14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4|4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4.2|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2.9|2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5|2.2|1.4|2.4|1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2|2.6|2.1|3.7|2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3.3|4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2.7|3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|1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2|2.6|2.1|3.7|2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2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2.7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2.1|3.4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3.6|4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6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3.3|3.3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618</Words>
  <Application>Microsoft Office PowerPoint</Application>
  <PresentationFormat>画面に合わせる (4:3)</PresentationFormat>
  <Paragraphs>221</Paragraphs>
  <Slides>23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31" baseType="lpstr">
      <vt:lpstr>AR P勘亭流H</vt:lpstr>
      <vt:lpstr>AR P楷書体M</vt:lpstr>
      <vt:lpstr>AR丸ゴシック体M</vt:lpstr>
      <vt:lpstr>ＭＳ Ｐゴシック</vt:lpstr>
      <vt:lpstr>ＭＳ Ｐ明朝</vt:lpstr>
      <vt:lpstr>Arial</vt:lpstr>
      <vt:lpstr>Calibri</vt:lpstr>
      <vt:lpstr>Office ​​テーマ</vt:lpstr>
      <vt:lpstr>≪らくしゅう式 機能訓練のポイント≫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2023-04-13T05:38:17Z</dcterms:created>
  <dcterms:modified xsi:type="dcterms:W3CDTF">2023-04-13T05:47:00Z</dcterms:modified>
</cp:coreProperties>
</file>